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56" y="14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AB658-E269-4D3C-8DCD-BCCAEEA26E7E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129F0-9022-47AB-B636-2AFF6B19A8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5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129F0-9022-47AB-B636-2AFF6B19A83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7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Autofit/>
          </a:bodyPr>
          <a:lstStyle/>
          <a:p>
            <a:r>
              <a:rPr lang="en-US" sz="2800" dirty="0" smtClean="0"/>
              <a:t>CXR-Net: A Multitask Deep Learning Network</a:t>
            </a:r>
            <a:br>
              <a:rPr lang="en-US" sz="2800" dirty="0" smtClean="0"/>
            </a:br>
            <a:r>
              <a:rPr lang="en-US" sz="2800" dirty="0" smtClean="0"/>
              <a:t>for Explainable and Accurate Diagnosis of</a:t>
            </a:r>
            <a:br>
              <a:rPr lang="en-US" sz="2800" dirty="0" smtClean="0"/>
            </a:br>
            <a:r>
              <a:rPr lang="en-US" sz="2800" dirty="0" smtClean="0"/>
              <a:t>COVID-19 Pneumonia From</a:t>
            </a:r>
            <a:br>
              <a:rPr lang="en-US" sz="2800" dirty="0" smtClean="0"/>
            </a:br>
            <a:r>
              <a:rPr lang="en-US" sz="2800" dirty="0" smtClean="0"/>
              <a:t>Chest X-Ray Images</a:t>
            </a: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276600"/>
            <a:ext cx="6400800" cy="17526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/>
              <a:t>Mentor: Dr. A </a:t>
            </a:r>
            <a:r>
              <a:rPr lang="en-US" dirty="0" err="1"/>
              <a:t>Shenbagarajan</a:t>
            </a:r>
            <a:endParaRPr lang="en-US" dirty="0"/>
          </a:p>
          <a:p>
            <a:pPr algn="r"/>
            <a:r>
              <a:rPr lang="en-US" dirty="0"/>
              <a:t>-BY</a:t>
            </a:r>
          </a:p>
          <a:p>
            <a:pPr algn="r"/>
            <a:r>
              <a:rPr lang="en-US" dirty="0"/>
              <a:t>AAKASH K (20BAD022)</a:t>
            </a:r>
          </a:p>
          <a:p>
            <a:pPr algn="r"/>
            <a:r>
              <a:rPr lang="en-US" dirty="0"/>
              <a:t>YASWANTH B (</a:t>
            </a:r>
            <a:r>
              <a:rPr lang="en-US" dirty="0" smtClean="0"/>
              <a:t>20BAD048)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40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2. </a:t>
            </a:r>
            <a:r>
              <a:rPr lang="en-US" sz="2400" dirty="0"/>
              <a:t>Image Enhancement</a:t>
            </a:r>
            <a:r>
              <a:rPr lang="en-US" sz="2400" dirty="0" smtClean="0"/>
              <a:t>:</a:t>
            </a:r>
          </a:p>
          <a:p>
            <a:r>
              <a:rPr lang="en-US" sz="2200" dirty="0"/>
              <a:t>The grey X-rays images are typically low contrast, which makes their analyses challenging.</a:t>
            </a:r>
          </a:p>
          <a:p>
            <a:r>
              <a:rPr lang="en-US" sz="2200" dirty="0"/>
              <a:t>Image enhancement is a necessary step for improving the image quality and information content before further processing.</a:t>
            </a:r>
          </a:p>
          <a:p>
            <a:r>
              <a:rPr lang="en-US" sz="2200" dirty="0"/>
              <a:t>In the process of image enhancement, the most frequent pixel intensity values are often extended to the upper range of the intensity domain [0, 255] by conventional histogram </a:t>
            </a:r>
            <a:r>
              <a:rPr lang="en-US" sz="2200" dirty="0" err="1"/>
              <a:t>equalisation</a:t>
            </a:r>
            <a:r>
              <a:rPr lang="en-US" sz="2200" dirty="0"/>
              <a:t>, bringing their cumulative distribution function (CDF) closer to the uniform distribution.</a:t>
            </a:r>
          </a:p>
          <a:p>
            <a:r>
              <a:rPr lang="en-US" sz="2200" dirty="0"/>
              <a:t>However, this method might over-amplify noise in near-constant regions.</a:t>
            </a:r>
          </a:p>
          <a:p>
            <a:r>
              <a:rPr lang="en-US" sz="2200" dirty="0"/>
              <a:t>Instead, in this work, the Contrast Limited Adaptive Histogram Equalization (CLAHE) method was chosen to enhance the contrast of CXR images.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926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Before computing the CDF, it clips the histogram of an image at a predetermined value to spread this portion of the image evenly throughout all histogram bins.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98" y="2604325"/>
            <a:ext cx="3445701" cy="341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38400" y="5934670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Fig. 2. The architecture of the proposed classification and explanation</a:t>
            </a:r>
          </a:p>
          <a:p>
            <a:pPr algn="ctr"/>
            <a:r>
              <a:rPr lang="en-IN" dirty="0"/>
              <a:t>model, CXR-Net.</a:t>
            </a:r>
          </a:p>
        </p:txBody>
      </p:sp>
    </p:spTree>
    <p:extLst>
      <p:ext uri="{BB962C8B-B14F-4D97-AF65-F5344CB8AC3E}">
        <p14:creationId xmlns:p14="http://schemas.microsoft.com/office/powerpoint/2010/main" val="179213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B. A CXR Based Multi-Task Deep Neural </a:t>
            </a:r>
            <a:r>
              <a:rPr lang="en-US" sz="2400" i="1" dirty="0" smtClean="0"/>
              <a:t>Network (CXR-Net</a:t>
            </a:r>
            <a:r>
              <a:rPr lang="en-US" sz="2400" i="1" dirty="0"/>
              <a:t>) for Disease Classification and </a:t>
            </a:r>
            <a:r>
              <a:rPr lang="en-US" sz="2400" i="1" dirty="0" smtClean="0"/>
              <a:t>Explanation: </a:t>
            </a:r>
          </a:p>
          <a:p>
            <a:r>
              <a:rPr lang="en-US" sz="2400" i="1" dirty="0" smtClean="0"/>
              <a:t>1</a:t>
            </a:r>
            <a:r>
              <a:rPr lang="en-US" sz="2400" i="1" dirty="0"/>
              <a:t>. </a:t>
            </a:r>
            <a:r>
              <a:rPr lang="en-US" sz="2400" i="1" dirty="0" smtClean="0"/>
              <a:t>An Encoder Decoder Structure</a:t>
            </a:r>
          </a:p>
          <a:p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3429000" cy="293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574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Fig. 3. The structure of the decoder in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8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/>
              <a:t>In </a:t>
            </a:r>
            <a:r>
              <a:rPr lang="en-US" sz="2200" dirty="0"/>
              <a:t>this work, 6499 CXR images were used for model training. Among them, there were 636 cases of COVID-19</a:t>
            </a:r>
            <a:r>
              <a:rPr lang="en-US" sz="2200" dirty="0" smtClean="0"/>
              <a:t>.</a:t>
            </a:r>
          </a:p>
          <a:p>
            <a:r>
              <a:rPr lang="en-US" sz="2200" dirty="0"/>
              <a:t>The dataset was collected from multiple public and private sources: 5,863 cases from , 116 COVID-19 cases from , , 479 COVID cases from , and 41 images from COVID-19 patients in the Critical Care unit at the </a:t>
            </a:r>
            <a:r>
              <a:rPr lang="en-US" sz="2200" dirty="0" err="1"/>
              <a:t>Whiston</a:t>
            </a:r>
            <a:r>
              <a:rPr lang="en-US" sz="2200" dirty="0"/>
              <a:t> Hospital, St Helen’s &amp; </a:t>
            </a:r>
            <a:r>
              <a:rPr lang="en-US" sz="2200" dirty="0" err="1"/>
              <a:t>Knowsley</a:t>
            </a:r>
            <a:r>
              <a:rPr lang="en-US" sz="2200" dirty="0"/>
              <a:t> NHS Trust, </a:t>
            </a:r>
            <a:r>
              <a:rPr lang="en-US" sz="2200" dirty="0" smtClean="0"/>
              <a:t>U.K.</a:t>
            </a:r>
          </a:p>
          <a:p>
            <a:r>
              <a:rPr lang="en-US" sz="2200" dirty="0"/>
              <a:t>This research has been approved by the Health Research Authority (HRA</a:t>
            </a:r>
            <a:r>
              <a:rPr lang="en-US" sz="2200" dirty="0" smtClean="0"/>
              <a:t>).</a:t>
            </a:r>
            <a:endParaRPr lang="en-US" sz="2200" dirty="0"/>
          </a:p>
          <a:p>
            <a:r>
              <a:rPr lang="en-US" sz="2200" dirty="0"/>
              <a:t>All the images were </a:t>
            </a:r>
            <a:r>
              <a:rPr lang="en-US" sz="2200" dirty="0" err="1"/>
              <a:t>categorised</a:t>
            </a:r>
            <a:r>
              <a:rPr lang="en-US" sz="2200" dirty="0"/>
              <a:t> into one of three classes: Healthy, Bacterial Pneumonia and Viral Pneumonia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The COVID-19 CXR images were </a:t>
            </a:r>
            <a:r>
              <a:rPr lang="en-US" sz="2200" dirty="0" err="1"/>
              <a:t>labelled</a:t>
            </a:r>
            <a:r>
              <a:rPr lang="en-US" sz="2200" dirty="0"/>
              <a:t> as Viral Pneumonia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In this work we split the cases of Viral Pneumonia into two groups, non-COVID-19 viral pneumonia (</a:t>
            </a:r>
            <a:r>
              <a:rPr lang="en-US" sz="2200" dirty="0" err="1"/>
              <a:t>ViralN</a:t>
            </a:r>
            <a:r>
              <a:rPr lang="en-US" sz="2200" dirty="0"/>
              <a:t>) and COVID-19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The images from V7lab provided a pixel-level polygonal lung segmentation on CXR images 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3173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PERFORMANCE EVALUATION METRICS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 evaluate the performance of the lung segmentation </a:t>
            </a:r>
            <a:r>
              <a:rPr lang="en-US" sz="2000" dirty="0" smtClean="0"/>
              <a:t>model, Intersection </a:t>
            </a:r>
            <a:r>
              <a:rPr lang="en-US" sz="2000" dirty="0"/>
              <a:t>over Union (</a:t>
            </a:r>
            <a:r>
              <a:rPr lang="en-US" sz="2000" dirty="0" err="1"/>
              <a:t>IoU</a:t>
            </a:r>
            <a:r>
              <a:rPr lang="en-US" sz="2000" dirty="0"/>
              <a:t>), a commonly used metric, </a:t>
            </a:r>
            <a:r>
              <a:rPr lang="en-US" sz="2000" dirty="0" smtClean="0"/>
              <a:t>was used</a:t>
            </a:r>
            <a:r>
              <a:rPr lang="en-US" sz="2000" dirty="0"/>
              <a:t>. It is defined as</a:t>
            </a:r>
            <a:r>
              <a:rPr lang="en-US" sz="2000" dirty="0" smtClean="0"/>
              <a:t>: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 is the area of overlap between the predicted segmentation and the ground truth divided by the area of union between the predicted segmentation and the ground truth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These metrics can be calculated from the true positive (TP), the true negative (TN), the false positive (FP) and the false negative (FN</a:t>
            </a:r>
            <a:r>
              <a:rPr lang="en-US" sz="2000" dirty="0" smtClean="0"/>
              <a:t>).</a:t>
            </a:r>
            <a:endParaRPr lang="en-US" sz="2000" dirty="0"/>
          </a:p>
          <a:p>
            <a:endParaRPr lang="en-US" sz="2000" dirty="0" smtClean="0"/>
          </a:p>
          <a:p>
            <a:endParaRPr lang="en-IN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55310"/>
            <a:ext cx="44770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613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metrics are defined as follows</a:t>
            </a:r>
            <a:r>
              <a:rPr lang="en-US" dirty="0" smtClean="0"/>
              <a:t>: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458" y="2362200"/>
            <a:ext cx="4632542" cy="352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082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/>
              <a:t>Model Classification Performance</a:t>
            </a:r>
            <a:endParaRPr lang="en-IN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486400" cy="312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38400" y="48768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Fig. </a:t>
            </a:r>
            <a:r>
              <a:rPr lang="en-US" dirty="0" smtClean="0"/>
              <a:t>4. </a:t>
            </a:r>
            <a:r>
              <a:rPr lang="en-US" dirty="0"/>
              <a:t>Confusion matrix from the ResNet50-based model trained on</a:t>
            </a:r>
          </a:p>
          <a:p>
            <a:pPr algn="ctr"/>
            <a:r>
              <a:rPr lang="en-US" dirty="0"/>
              <a:t>Original and Lung Segmented CXR images, 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760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work, we have proposed a pixel level explainable classification model (CXR-Net) for COVID-19 pneumonia diagnosis, which are validated using real clinical data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is based on an encoder-decoder-encoder architecture, enabling a multitask learning for accurate and explainable disease classification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experimental results have demonstrated that the proposed method can achieve a reasonably high accuracy on classification using lung segmented CXR images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model achieved an average accuracy of 0.879, and the Sensitivity, Specificity, PPV and F1-score of COVID-19 are 0.992, 0.998, 0.985 and 0.989, respectively.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683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Pseudo-Algorithm of the model </a:t>
            </a:r>
            <a:r>
              <a:rPr lang="en-US" dirty="0" smtClean="0"/>
              <a:t>training (</a:t>
            </a:r>
            <a:r>
              <a:rPr lang="en-US" dirty="0" err="1" smtClean="0"/>
              <a:t>CXRNet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8077200" cy="513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48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Normal                                  Pneumonia                        Viral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1184"/>
            <a:ext cx="2667000" cy="2550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3960"/>
            <a:ext cx="3210467" cy="2116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91" y="2374391"/>
            <a:ext cx="2491409" cy="2555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37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SINCE December 2019, the world has been experiencing a global pandemic from the emergence and spread of the potentially fatal COVID-19 (</a:t>
            </a:r>
            <a:r>
              <a:rPr lang="en-US" sz="2000" dirty="0" err="1"/>
              <a:t>COronaVIrus</a:t>
            </a:r>
            <a:r>
              <a:rPr lang="en-US" sz="2000" dirty="0"/>
              <a:t> Disease 2019) caused by severe acute respiratory syndrome coronavirus 2 (SARS-CoV-2) 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To </a:t>
            </a:r>
            <a:r>
              <a:rPr lang="en-US" sz="2000" dirty="0" err="1"/>
              <a:t>optimise</a:t>
            </a:r>
            <a:r>
              <a:rPr lang="en-US" sz="2000" dirty="0"/>
              <a:t> the management of this disease, accurate and rapid diagnosis is essential.</a:t>
            </a:r>
          </a:p>
          <a:p>
            <a:r>
              <a:rPr lang="en-US" sz="2000" dirty="0" smtClean="0"/>
              <a:t>Combining  the clinical symptoms with medical images is widely used approach</a:t>
            </a:r>
            <a:r>
              <a:rPr lang="en-IN" sz="2000" dirty="0" smtClean="0"/>
              <a:t> used for diagnosis of COVID19</a:t>
            </a:r>
          </a:p>
          <a:p>
            <a:r>
              <a:rPr lang="en-US" sz="2000" dirty="0" smtClean="0"/>
              <a:t>CXR and computer tomography (CT) are two appropriate imaging modalities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9136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Compared to CT, CXR has some advantages: it is faster, cheaper and more widely accessible, and has a low level of radiation exposure to patients 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However, CXR has poor sensitivity and CXR-based medical image analyses have shown high positive predictive values for the detection ofCOVID-19 related pulmonary opacity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Therefore, developing fast and easily </a:t>
            </a:r>
            <a:r>
              <a:rPr lang="en-US" sz="2000" dirty="0" smtClean="0"/>
              <a:t>interpretable CXR analysis </a:t>
            </a:r>
            <a:r>
              <a:rPr lang="en-US" sz="2000" dirty="0"/>
              <a:t>techniques are extremely useful for timely, trustful and reliable diagnosis of COVID-19.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211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lphaUcPeriod"/>
            </a:pPr>
            <a:r>
              <a:rPr lang="en-US" sz="2400" dirty="0" smtClean="0"/>
              <a:t>Organ area segmentation:</a:t>
            </a:r>
          </a:p>
          <a:p>
            <a:r>
              <a:rPr lang="en-US" sz="2000" dirty="0" smtClean="0"/>
              <a:t>In order for providing focused and relevant diagnosis of lung images, extracting different areas and lesions from CXR images are used</a:t>
            </a:r>
          </a:p>
          <a:p>
            <a:r>
              <a:rPr lang="en-US" sz="2000" dirty="0"/>
              <a:t>Deep learning-based image segmentation methods have been used to detect the abnormalities in CXR images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Gaál</a:t>
            </a:r>
            <a:r>
              <a:rPr lang="en-US" sz="2000" dirty="0"/>
              <a:t> et al. proposed an attention U-Net based adversarial architecture for lung areas segmentation using CXR images of COVID and Non-COVID patients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Vision Pro Deep Learning (A Deep Learning Software from COGNEXs), was used to classify and segment the regions of diseases and lungs from CXR datasets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results were compared with various state-of-the-art Deep Learning models from the open-source community and achieved an F-score of 95.3%.</a:t>
            </a:r>
          </a:p>
          <a:p>
            <a:endParaRPr lang="en-US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97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A. Transfer Learning:</a:t>
            </a:r>
          </a:p>
          <a:p>
            <a:r>
              <a:rPr lang="en-US" sz="2000" dirty="0" smtClean="0"/>
              <a:t>It is a technique for initializing a model structures and uses the weights </a:t>
            </a:r>
            <a:r>
              <a:rPr lang="en-US" sz="2000" dirty="0" err="1" smtClean="0"/>
              <a:t>ofa</a:t>
            </a:r>
            <a:r>
              <a:rPr lang="en-US" sz="2000" dirty="0" smtClean="0"/>
              <a:t> pre-trained model instead of using random values</a:t>
            </a:r>
          </a:p>
          <a:p>
            <a:r>
              <a:rPr lang="en-US" sz="2000" dirty="0" smtClean="0"/>
              <a:t>This approach is based on existing model structures and uses the weights pre-trained on a large amount general data.</a:t>
            </a:r>
          </a:p>
          <a:p>
            <a:pPr marL="0" indent="0">
              <a:buNone/>
            </a:pPr>
            <a:r>
              <a:rPr lang="en-US" sz="2400" dirty="0" smtClean="0"/>
              <a:t>B. Novel Architectures:</a:t>
            </a:r>
          </a:p>
          <a:p>
            <a:r>
              <a:rPr lang="en-US" sz="2000" dirty="0" err="1" smtClean="0"/>
              <a:t>Oztruk</a:t>
            </a:r>
            <a:r>
              <a:rPr lang="en-US" sz="2000" dirty="0" smtClean="0"/>
              <a:t> et al. developed a Deep Learning model called </a:t>
            </a:r>
            <a:r>
              <a:rPr lang="en-US" sz="2000" dirty="0" err="1" smtClean="0"/>
              <a:t>DarkCovidNet</a:t>
            </a:r>
            <a:r>
              <a:rPr lang="en-US" sz="2000" dirty="0" smtClean="0"/>
              <a:t> to perform multiple category classification on CXR images of COVID-19 and pneumonia patients</a:t>
            </a:r>
          </a:p>
          <a:p>
            <a:r>
              <a:rPr lang="en-US" sz="2000" dirty="0" smtClean="0"/>
              <a:t>A capsule network based framework (COVID-CAPS) was designed to detect COVID infection from CXR and CT images.</a:t>
            </a:r>
          </a:p>
        </p:txBody>
      </p:sp>
    </p:spTree>
    <p:extLst>
      <p:ext uri="{BB962C8B-B14F-4D97-AF65-F5344CB8AC3E}">
        <p14:creationId xmlns:p14="http://schemas.microsoft.com/office/powerpoint/2010/main" val="348089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B. Lung disease diagnosis:</a:t>
            </a:r>
          </a:p>
          <a:p>
            <a:r>
              <a:rPr lang="en-US" sz="2000" dirty="0"/>
              <a:t>The deep learning-based classifiers have also been used for the diagnosis of COVID-19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There are two types of methods for COVID-19 detection, transfer learning/fine-tuning and novel </a:t>
            </a:r>
            <a:r>
              <a:rPr lang="en-US" sz="2000" dirty="0" err="1"/>
              <a:t>architectures.Transfer</a:t>
            </a:r>
            <a:r>
              <a:rPr lang="en-US" sz="2000" dirty="0"/>
              <a:t> learning/fine-tuning is a technique for </a:t>
            </a:r>
            <a:r>
              <a:rPr lang="en-US" sz="2000" dirty="0" err="1"/>
              <a:t>initialising</a:t>
            </a:r>
            <a:r>
              <a:rPr lang="en-US" sz="2000" dirty="0"/>
              <a:t> </a:t>
            </a:r>
            <a:r>
              <a:rPr lang="en-US" sz="2000" dirty="0" err="1"/>
              <a:t>amodel</a:t>
            </a:r>
            <a:r>
              <a:rPr lang="en-US" sz="2000" dirty="0"/>
              <a:t> with the weights of a pre-trained model instead of using random values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This approach is usually based on existing model structures and uses the weights pre-trained on a large amount of more general data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Transfer learning/fine-tuning normally performs well with a limited dataset related to more specific problems in the domain of interests.</a:t>
            </a:r>
          </a:p>
        </p:txBody>
      </p:sp>
    </p:spTree>
    <p:extLst>
      <p:ext uri="{BB962C8B-B14F-4D97-AF65-F5344CB8AC3E}">
        <p14:creationId xmlns:p14="http://schemas.microsoft.com/office/powerpoint/2010/main" val="134286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36" y="1371600"/>
            <a:ext cx="3314870" cy="356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12932" y="5105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/>
              <a:t>Figure 1: The </a:t>
            </a:r>
            <a:r>
              <a:rPr lang="en-US" dirty="0"/>
              <a:t>overview of the conceptual framework of the </a:t>
            </a:r>
            <a:r>
              <a:rPr lang="en-US" dirty="0" smtClean="0"/>
              <a:t>proposed </a:t>
            </a:r>
            <a:r>
              <a:rPr lang="en-IN" dirty="0" smtClean="0"/>
              <a:t>model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2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en-US" sz="2400" dirty="0" smtClean="0"/>
              <a:t>Image preprocessing:</a:t>
            </a:r>
          </a:p>
          <a:p>
            <a:r>
              <a:rPr lang="en-US" sz="2000" dirty="0" smtClean="0"/>
              <a:t>1. Lung Segmentation:</a:t>
            </a:r>
          </a:p>
          <a:p>
            <a:pPr lvl="1"/>
            <a:r>
              <a:rPr lang="en-US" sz="1800" dirty="0"/>
              <a:t>To improve the classification performance, the lung areas are extracted before performing image </a:t>
            </a:r>
            <a:r>
              <a:rPr lang="en-US" sz="1800" dirty="0" smtClean="0"/>
              <a:t>classification</a:t>
            </a:r>
          </a:p>
          <a:p>
            <a:pPr lvl="1"/>
            <a:r>
              <a:rPr lang="en-US" sz="1800" dirty="0"/>
              <a:t>In this study, U-Net, a commonly used deep learning-based image segmentation model, was selected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It is the first architecture proposed for biomedical image segmentation </a:t>
            </a:r>
            <a:endParaRPr lang="en-US" sz="1800" dirty="0" smtClean="0"/>
          </a:p>
          <a:p>
            <a:pPr lvl="1"/>
            <a:r>
              <a:rPr lang="en-US" sz="1800" dirty="0"/>
              <a:t>It forms a ladder-like structure by concatenating the encoder feature maps with </a:t>
            </a:r>
            <a:r>
              <a:rPr lang="en-US" sz="1800" dirty="0" err="1"/>
              <a:t>upsampled</a:t>
            </a:r>
            <a:r>
              <a:rPr lang="en-US" sz="1800" dirty="0"/>
              <a:t> feature maps from the decoder at each layer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/>
              <a:t>The U-Net model has a simple and fast design, including a contracting path to capture the environment and a symmetric expanding path to enable accurate </a:t>
            </a:r>
            <a:r>
              <a:rPr lang="en-US" sz="1800" dirty="0" err="1"/>
              <a:t>localisation</a:t>
            </a:r>
            <a:r>
              <a:rPr lang="en-US" sz="1800" dirty="0"/>
              <a:t>.</a:t>
            </a:r>
            <a:endParaRPr lang="en-US" sz="18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5435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A </a:t>
            </a:r>
            <a:r>
              <a:rPr lang="en-US" sz="1800" dirty="0"/>
              <a:t>hybrid loss mixed with Dice and Cross entropy (CE) loss was used as the loss function in the semantic segmentation networks.</a:t>
            </a:r>
          </a:p>
          <a:p>
            <a:r>
              <a:rPr lang="en-US" sz="1800" dirty="0" smtClean="0"/>
              <a:t> The </a:t>
            </a:r>
            <a:r>
              <a:rPr lang="en-US" sz="1800" dirty="0"/>
              <a:t>loss function in this work is defined as: 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where TP, FP and FN are true positive, false positive, and false negative, respectively.</a:t>
            </a:r>
          </a:p>
          <a:p>
            <a:endParaRPr lang="en-IN" sz="1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5257800" cy="147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41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1289</Words>
  <Application>Microsoft Office PowerPoint</Application>
  <PresentationFormat>On-screen Show (4:3)</PresentationFormat>
  <Paragraphs>99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CXR-Net: A Multitask Deep Learning Network for Explainable and Accurate Diagnosis of COVID-19 Pneumonia From Chest X-Ray Images</vt:lpstr>
      <vt:lpstr> INTRODUCTION</vt:lpstr>
      <vt:lpstr>Cont…</vt:lpstr>
      <vt:lpstr>RELATED WORK</vt:lpstr>
      <vt:lpstr>Cont…</vt:lpstr>
      <vt:lpstr>Cont…</vt:lpstr>
      <vt:lpstr>Cont…</vt:lpstr>
      <vt:lpstr>PROPOSED METHOD</vt:lpstr>
      <vt:lpstr>Cont…</vt:lpstr>
      <vt:lpstr>PROPOSED METHOD</vt:lpstr>
      <vt:lpstr>Cont…</vt:lpstr>
      <vt:lpstr>PROPOSED METHOD</vt:lpstr>
      <vt:lpstr>DATASET DESCRIPTION</vt:lpstr>
      <vt:lpstr>PERFORMANCE EVALUATION METRICS</vt:lpstr>
      <vt:lpstr>Cont…</vt:lpstr>
      <vt:lpstr>Model Classification Performance</vt:lpstr>
      <vt:lpstr>CONCLUSION</vt:lpstr>
      <vt:lpstr>The Pseudo-Algorithm of the model training (CXRNet)</vt:lpstr>
      <vt:lpstr>Classes in Dataset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CXR-Net: A Multitask Deep Learning Network for Explainable and Accurate Diagnosis of COVID-19 Pneumonia From Chest X-Ray Images</dc:title>
  <dc:creator>HP</dc:creator>
  <cp:lastModifiedBy>HP</cp:lastModifiedBy>
  <cp:revision>17</cp:revision>
  <dcterms:created xsi:type="dcterms:W3CDTF">2006-08-16T00:00:00Z</dcterms:created>
  <dcterms:modified xsi:type="dcterms:W3CDTF">2023-04-19T11:15:49Z</dcterms:modified>
</cp:coreProperties>
</file>