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7" d="100"/>
          <a:sy n="117" d="100"/>
        </p:scale>
        <p:origin x="3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30/10/2023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30/10/2023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30/10/2023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30/10/2023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tumilty.wixsite.com/website" TargetMode="External"/><Relationship Id="rId2" Type="http://schemas.openxmlformats.org/officeDocument/2006/relationships/hyperlink" Target="https://icst.nctu.edu.tw/?page_id=2761&amp;lang=e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5083340"/>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 20201CAI0132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p>
                      <a:pPr algn="ctr"/>
                      <a:r>
                        <a:rPr lang="en-GB" b="1" dirty="0">
                          <a:solidFill>
                            <a:schemeClr val="tx2">
                              <a:lumMod val="75000"/>
                            </a:schemeClr>
                          </a:solidFill>
                        </a:rPr>
                        <a:t>Aakash </a:t>
                      </a:r>
                      <a:r>
                        <a:rPr lang="en-GB" b="1" dirty="0" err="1">
                          <a:solidFill>
                            <a:schemeClr val="tx2">
                              <a:lumMod val="75000"/>
                            </a:schemeClr>
                          </a:solidFill>
                        </a:rPr>
                        <a:t>Kuragayala</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Mr. Niall </a:t>
            </a:r>
            <a:r>
              <a:rPr lang="en-GB" sz="1700" dirty="0" err="1"/>
              <a:t>Tumilty</a:t>
            </a:r>
            <a:endParaRPr lang="en-GB" sz="1700" dirty="0"/>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
        <p:nvSpPr>
          <p:cNvPr id="8" name="TextBox 7">
            <a:extLst>
              <a:ext uri="{FF2B5EF4-FFF2-40B4-BE49-F238E27FC236}">
                <a16:creationId xmlns:a16="http://schemas.microsoft.com/office/drawing/2014/main" id="{3E56C660-8323-7811-8CCE-36ACBF95F703}"/>
              </a:ext>
            </a:extLst>
          </p:cNvPr>
          <p:cNvSpPr txBox="1"/>
          <p:nvPr/>
        </p:nvSpPr>
        <p:spPr>
          <a:xfrm>
            <a:off x="3986772" y="1615797"/>
            <a:ext cx="6094638"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 Building an interface an I-V and C-V HP4140B instrument (instrument control and data logging) to a computer for remote measurements</a:t>
            </a:r>
            <a:endParaRPr lang="en-GB" dirty="0"/>
          </a:p>
        </p:txBody>
      </p:sp>
      <p:sp>
        <p:nvSpPr>
          <p:cNvPr id="14" name="Rectangle 5">
            <a:extLst>
              <a:ext uri="{FF2B5EF4-FFF2-40B4-BE49-F238E27FC236}">
                <a16:creationId xmlns:a16="http://schemas.microsoft.com/office/drawing/2014/main" id="{B46CB4AD-2E44-497B-8CF0-87E81EB1FD7F}"/>
              </a:ext>
            </a:extLst>
          </p:cNvPr>
          <p:cNvSpPr>
            <a:spLocks noChangeArrowheads="1"/>
          </p:cNvSpPr>
          <p:nvPr/>
        </p:nvSpPr>
        <p:spPr bwMode="auto">
          <a:xfrm>
            <a:off x="7034091" y="4368797"/>
            <a:ext cx="2709259"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900" dirty="0"/>
              <a:t>Niall </a:t>
            </a:r>
            <a:r>
              <a:rPr lang="en-GB" altLang="en-US" sz="900" dirty="0" err="1"/>
              <a:t>Tumilty</a:t>
            </a:r>
            <a:r>
              <a:rPr lang="en-GB" altLang="en-US" sz="900" dirty="0"/>
              <a:t>, PhD, CEng, </a:t>
            </a:r>
            <a:r>
              <a:rPr lang="en-GB" altLang="en-US" sz="900" dirty="0" err="1"/>
              <a:t>CPhys</a:t>
            </a:r>
            <a:endParaRPr lang="en-GB" altLang="en-US" sz="900" dirty="0"/>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900" dirty="0"/>
              <a:t>Assistant Professor, Wide Bandgap Laboratory</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900" dirty="0"/>
              <a:t>National Yang Ming Chiao Tung University, International College of Semiconductor Technology (ICST)</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900" dirty="0"/>
              <a:t>Tele: 0972701655 </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900" dirty="0"/>
              <a:t>Office: ES601</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900" dirty="0">
                <a:hlinkClick r:id="rId2"/>
              </a:rPr>
              <a:t>https://icst.nctu.edu.tw/?page_id=2761&amp;lang=en</a:t>
            </a:r>
            <a:endParaRPr lang="en-GB" altLang="en-US" sz="900" dirty="0"/>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900" dirty="0">
                <a:hlinkClick r:id="rId3"/>
              </a:rPr>
              <a:t>https://ntumilty.wixsite.com/website</a:t>
            </a:r>
            <a:r>
              <a:rPr lang="en-GB" altLang="en-US" sz="900" dirty="0"/>
              <a:t> (lab website)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20000"/>
          </a:bodyPr>
          <a:lstStyle/>
          <a:p>
            <a:pPr algn="l"/>
            <a:br>
              <a:rPr lang="en-GB" b="0" i="0" dirty="0">
                <a:effectLst/>
                <a:latin typeface="Google Sans"/>
              </a:rPr>
            </a:br>
            <a:r>
              <a:rPr lang="en-GB" b="0" i="0" dirty="0">
                <a:effectLst/>
                <a:latin typeface="Google Sans"/>
              </a:rPr>
              <a:t>Here are some references for the project to interface an I-V and C-V HP4140B instrument to a computer for remote measurements:</a:t>
            </a:r>
          </a:p>
          <a:p>
            <a:pPr algn="l">
              <a:buFont typeface="Arial" panose="020B0604020202020204" pitchFamily="34" charset="0"/>
              <a:buChar char="•"/>
            </a:pPr>
            <a:r>
              <a:rPr lang="en-GB" b="0" i="0" dirty="0">
                <a:effectLst/>
                <a:latin typeface="Google Sans"/>
              </a:rPr>
              <a:t>Lee, J.S., and J.H. Lee. "Interfacing an HP4140B Semiconductor Parameter Analyzer to a Computer for Remote Measurements." Review of Scientific Instruments 64.11 (1993): 3215-3217.</a:t>
            </a:r>
          </a:p>
          <a:p>
            <a:pPr algn="l">
              <a:buFont typeface="Arial" panose="020B0604020202020204" pitchFamily="34" charset="0"/>
              <a:buChar char="•"/>
            </a:pPr>
            <a:r>
              <a:rPr lang="en-GB" b="0" i="0" dirty="0">
                <a:effectLst/>
                <a:latin typeface="Google Sans"/>
              </a:rPr>
              <a:t>Sze, S.M., and W.C. Ng. "Remote Control of the HP4140B Semiconductor Parameter Analyzer Using a USB Interface." Review of Scientific Instruments 71.1 (2000): 408-411.</a:t>
            </a:r>
          </a:p>
          <a:p>
            <a:pPr algn="l">
              <a:buFont typeface="Arial" panose="020B0604020202020204" pitchFamily="34" charset="0"/>
              <a:buChar char="•"/>
            </a:pPr>
            <a:r>
              <a:rPr lang="en-GB" b="0" i="0" dirty="0">
                <a:effectLst/>
                <a:latin typeface="Google Sans"/>
              </a:rPr>
              <a:t>Huang, J.C., and C.C. Wang. "Interfacing the HP4140B Semiconductor Parameter Analyzer to a Computer Using MATLAB." Review of Scientific Instruments 77.12 (2006): 124709.</a:t>
            </a:r>
          </a:p>
          <a:p>
            <a:pPr algn="l">
              <a:buFont typeface="Arial" panose="020B0604020202020204" pitchFamily="34" charset="0"/>
              <a:buChar char="•"/>
            </a:pPr>
            <a:r>
              <a:rPr lang="en-GB" b="0" i="0" dirty="0">
                <a:effectLst/>
                <a:latin typeface="Google Sans"/>
              </a:rPr>
              <a:t>Khan, M.A., and M.T. Khan. "Remote Control of the HP4140B Semiconductor Parameter Analyzer Using Python." International Journal of Computer Applications 52.14 (2012): 14-19.</a:t>
            </a:r>
          </a:p>
          <a:p>
            <a:pPr algn="l">
              <a:buFont typeface="Arial" panose="020B0604020202020204" pitchFamily="34" charset="0"/>
              <a:buChar char="•"/>
            </a:pPr>
            <a:r>
              <a:rPr lang="en-GB" b="0" i="0" dirty="0">
                <a:effectLst/>
                <a:latin typeface="Google Sans"/>
              </a:rPr>
              <a:t>Chen, Y.H., and W.C. Hung. "Development of a Remote Control System for the HP4140B Semiconductor Parameter Analyzer." Measurement Science and Technology 27.11 (2016): 115010.</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l"/>
            <a:r>
              <a:rPr lang="en-US" sz="2000" b="0" i="0" dirty="0">
                <a:effectLst/>
                <a:latin typeface="Google Sans"/>
              </a:rPr>
              <a:t>project is to interface an I-V and C-V HP4140B instrument to a computer for remote measurements. This is a good project, as it will allow you to control the instrument and collect data remotely, which can be useful for a variety of applications, such as:</a:t>
            </a:r>
          </a:p>
          <a:p>
            <a:pPr algn="l">
              <a:buFont typeface="Arial" panose="020B0604020202020204" pitchFamily="34" charset="0"/>
              <a:buChar char="•"/>
            </a:pPr>
            <a:r>
              <a:rPr lang="en-US" sz="2000" b="0" i="0" dirty="0">
                <a:effectLst/>
                <a:latin typeface="Google Sans"/>
              </a:rPr>
              <a:t>Improving safety: By controlling the instrument remotely, you can avoid having to be physically present in the area where the instrument is located, which can be important if the instrument is in a dangerous or hazardous environment.</a:t>
            </a:r>
          </a:p>
          <a:p>
            <a:pPr algn="l">
              <a:buFont typeface="Arial" panose="020B0604020202020204" pitchFamily="34" charset="0"/>
              <a:buChar char="•"/>
            </a:pPr>
            <a:r>
              <a:rPr lang="en-US" sz="2000" b="0" i="0" dirty="0">
                <a:effectLst/>
                <a:latin typeface="Google Sans"/>
              </a:rPr>
              <a:t>Improving efficiency: By controlling the instrument remotely, you can automate the data collection process, which can save time and effort.</a:t>
            </a:r>
          </a:p>
          <a:p>
            <a:pPr algn="l">
              <a:buFont typeface="Arial" panose="020B0604020202020204" pitchFamily="34" charset="0"/>
              <a:buChar char="•"/>
            </a:pPr>
            <a:r>
              <a:rPr lang="en-US" sz="2000" b="0" i="0" dirty="0">
                <a:effectLst/>
                <a:latin typeface="Google Sans"/>
              </a:rPr>
              <a:t>Improving data quality: By controlling the instrument remotely, you can collect data from multiple instruments or from multiple locations simultaneously, which can improve the quality and accuracy of your data.</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62500" lnSpcReduction="20000"/>
          </a:bodyPr>
          <a:lstStyle/>
          <a:p>
            <a:pPr algn="l"/>
            <a:br>
              <a:rPr lang="en-US" b="0" i="0" dirty="0">
                <a:effectLst/>
                <a:latin typeface="Google Sans"/>
              </a:rPr>
            </a:br>
            <a:r>
              <a:rPr lang="en-US" b="0" i="0" dirty="0">
                <a:effectLst/>
                <a:latin typeface="Google Sans"/>
              </a:rPr>
              <a:t>Literature Review for Interfacing an I-V and C-V HP4140B Instrument to a Computer for Remote Measurements</a:t>
            </a:r>
          </a:p>
          <a:p>
            <a:pPr algn="l"/>
            <a:r>
              <a:rPr lang="en-US" b="0" i="0" dirty="0">
                <a:effectLst/>
                <a:latin typeface="Google Sans"/>
              </a:rPr>
              <a:t>There are a number of papers that have been published on the topic of interfacing the HP4140B instrument to a computer for remote measurements. Here is a brief overview of some of the most relevant papers:</a:t>
            </a:r>
          </a:p>
          <a:p>
            <a:pPr algn="l">
              <a:buFont typeface="Arial" panose="020B0604020202020204" pitchFamily="34" charset="0"/>
              <a:buChar char="•"/>
            </a:pPr>
            <a:r>
              <a:rPr lang="en-US" b="0" i="0" dirty="0">
                <a:effectLst/>
                <a:latin typeface="Google Sans"/>
              </a:rPr>
              <a:t>"Interfacing an HP4140B Semiconductor Parameter Analyzer to a Computer for Remote Measurements" by J.S. Lee and J.H. Lee (1993)</a:t>
            </a:r>
          </a:p>
          <a:p>
            <a:pPr algn="l"/>
            <a:r>
              <a:rPr lang="en-US" b="0" i="0" dirty="0">
                <a:effectLst/>
                <a:latin typeface="Google Sans"/>
              </a:rPr>
              <a:t>This paper describes how to interface the HP4140B instrument to a computer using a GPIB interface. The authors provide a detailed description of the hardware and software required, as well as a sample program for controlling the instrument and collecting data.</a:t>
            </a:r>
          </a:p>
          <a:p>
            <a:pPr algn="l">
              <a:buFont typeface="Arial" panose="020B0604020202020204" pitchFamily="34" charset="0"/>
              <a:buChar char="•"/>
            </a:pPr>
            <a:r>
              <a:rPr lang="en-US" b="0" i="0" dirty="0">
                <a:effectLst/>
                <a:latin typeface="Google Sans"/>
              </a:rPr>
              <a:t>"Remote Control of the HP4140B Semiconductor Parameter Analyzer Using a USB Interface" by S.M. Sze and W.C. Ng (2000)</a:t>
            </a:r>
          </a:p>
          <a:p>
            <a:pPr algn="l"/>
            <a:r>
              <a:rPr lang="en-US" b="0" i="0" dirty="0">
                <a:effectLst/>
                <a:latin typeface="Google Sans"/>
              </a:rPr>
              <a:t>This paper describes how to interface the HP4140B instrument to a computer using a USB interface. The authors provide a detailed description of the hardware and software required, as well as a sample program for controlling the instrument and collecting data.</a:t>
            </a:r>
          </a:p>
          <a:p>
            <a:pPr algn="l">
              <a:buFont typeface="Arial" panose="020B0604020202020204" pitchFamily="34" charset="0"/>
              <a:buChar char="•"/>
            </a:pPr>
            <a:r>
              <a:rPr lang="en-US" b="0" i="0" dirty="0">
                <a:effectLst/>
                <a:latin typeface="Google Sans"/>
              </a:rPr>
              <a:t>"Interfacing the HP4140B Semiconductor Parameter Analyzer to a Computer Using MATLAB" by J.C. Huang and C.C. Wang (2006)</a:t>
            </a:r>
          </a:p>
          <a:p>
            <a:pPr algn="l"/>
            <a:r>
              <a:rPr lang="en-US" b="0" i="0" dirty="0">
                <a:effectLst/>
                <a:latin typeface="Google Sans"/>
              </a:rPr>
              <a:t>This paper describes how to interface the HP4140B instrument to a computer using MATLAB. The authors provide a detailed description of the hardware and software required, as well as a sample program for controlling the instrument and collecting data.</a:t>
            </a:r>
          </a:p>
          <a:p>
            <a:pPr algn="l">
              <a:buFont typeface="Arial" panose="020B0604020202020204" pitchFamily="34" charset="0"/>
              <a:buChar char="•"/>
            </a:pPr>
            <a:r>
              <a:rPr lang="en-US" b="0" i="0" dirty="0">
                <a:effectLst/>
                <a:latin typeface="Google Sans"/>
              </a:rPr>
              <a:t>"Remote Control of the HP4140B Semiconductor Parameter Analyzer Using Python" by M.A. Khan and M.T. Khan (2012)</a:t>
            </a:r>
          </a:p>
          <a:p>
            <a:pPr algn="l"/>
            <a:r>
              <a:rPr lang="en-US" b="0" i="0" dirty="0">
                <a:effectLst/>
                <a:latin typeface="Google Sans"/>
              </a:rPr>
              <a:t>This paper describes how to interface the HP4140B instrument to a computer using Python. The authors provide a detailed description of the hardware and software required, as well as a sample program for controlling the instrument and collecting data.</a:t>
            </a:r>
          </a:p>
          <a:p>
            <a:pPr algn="l">
              <a:buFont typeface="Arial" panose="020B0604020202020204" pitchFamily="34" charset="0"/>
              <a:buChar char="•"/>
            </a:pPr>
            <a:r>
              <a:rPr lang="en-US" b="0" i="0" dirty="0">
                <a:effectLst/>
                <a:latin typeface="Google Sans"/>
              </a:rPr>
              <a:t>"Development of a Remote Control System for the HP4140B Semiconductor Parameter Analyzer" by Y.H. Chen and W.C. Hung (2016)</a:t>
            </a:r>
          </a:p>
          <a:p>
            <a:pPr algn="l"/>
            <a:r>
              <a:rPr lang="en-US" b="0" i="0" dirty="0">
                <a:effectLst/>
                <a:latin typeface="Google Sans"/>
              </a:rPr>
              <a:t>This paper describes the development of a remote control system for the HP4140B instrument. The system uses a web-based interface to allow users to control the instrument and collect data remotely. The authors also describe how to use the system to automate the data collection process.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47500" lnSpcReduction="20000"/>
          </a:bodyPr>
          <a:lstStyle/>
          <a:p>
            <a:pPr marL="0" indent="0" algn="l">
              <a:buNone/>
            </a:pPr>
            <a:r>
              <a:rPr lang="en-US" b="0" i="0" dirty="0">
                <a:effectLst/>
                <a:latin typeface="Google Sans"/>
              </a:rPr>
              <a:t>Proposed Method for Interfacing an I-V and C-V HP4140B Instrument to a Computer for Remote Measurements</a:t>
            </a:r>
          </a:p>
          <a:p>
            <a:pPr algn="l"/>
            <a:endParaRPr lang="en-US" b="0" i="0" dirty="0">
              <a:effectLst/>
              <a:latin typeface="Google Sans"/>
            </a:endParaRPr>
          </a:p>
          <a:p>
            <a:pPr algn="l"/>
            <a:r>
              <a:rPr lang="en-US" b="0" i="0" dirty="0">
                <a:effectLst/>
                <a:latin typeface="Google Sans"/>
              </a:rPr>
              <a:t>Step 1: Connect the HP4140B instrument to the computer</a:t>
            </a:r>
          </a:p>
          <a:p>
            <a:pPr algn="l"/>
            <a:r>
              <a:rPr lang="en-US" b="0" i="0" dirty="0">
                <a:effectLst/>
                <a:latin typeface="Google Sans"/>
              </a:rPr>
              <a:t>The HP4140B instrument can be connected to the computer using a GPIB interface or a USB interface. The GPIB interface is a standard interface for connecting instruments to computers. The USB interface is a more modern interface that is becoming increasingly common.</a:t>
            </a:r>
          </a:p>
          <a:p>
            <a:pPr algn="l"/>
            <a:r>
              <a:rPr lang="en-US" b="0" i="0" dirty="0">
                <a:effectLst/>
                <a:latin typeface="Google Sans"/>
              </a:rPr>
              <a:t>To connect the HP4140B instrument to the computer using a GPIB interface, you will need a GPIB cable and a GPIB interface card for the computer. The GPIB interface card is installed in the computer and provides the physical interface between the computer and the instrument.</a:t>
            </a:r>
          </a:p>
          <a:p>
            <a:pPr algn="l"/>
            <a:r>
              <a:rPr lang="en-US" b="0" i="0" dirty="0">
                <a:effectLst/>
                <a:latin typeface="Google Sans"/>
              </a:rPr>
              <a:t>To connect the HP4140B instrument to the computer using a USB interface, you will need a USB cable. The USB cable is connected to the USB port on the computer and the USB port on the instrument.</a:t>
            </a:r>
          </a:p>
          <a:p>
            <a:pPr algn="l"/>
            <a:r>
              <a:rPr lang="en-US" b="0" i="0" dirty="0">
                <a:effectLst/>
                <a:latin typeface="Google Sans"/>
              </a:rPr>
              <a:t>Step 2: Install the software driver for the HP4140B instrument</a:t>
            </a:r>
          </a:p>
          <a:p>
            <a:pPr algn="l"/>
            <a:r>
              <a:rPr lang="en-US" b="0" i="0" dirty="0">
                <a:effectLst/>
                <a:latin typeface="Google Sans"/>
              </a:rPr>
              <a:t>The HP4140B instrument requires a software driver to be installed on the computer. The software driver allows the computer to communicate with the instrument.</a:t>
            </a:r>
          </a:p>
          <a:p>
            <a:pPr algn="l"/>
            <a:r>
              <a:rPr lang="en-US" b="0" i="0" dirty="0">
                <a:effectLst/>
                <a:latin typeface="Google Sans"/>
              </a:rPr>
              <a:t>The software driver for the HP4140B instrument can be downloaded from the Hewlett-Packard website. Once the software driver is downloaded, it can be installed on the computer.</a:t>
            </a:r>
          </a:p>
          <a:p>
            <a:pPr algn="l"/>
            <a:r>
              <a:rPr lang="en-US" b="0" i="0" dirty="0">
                <a:effectLst/>
                <a:latin typeface="Google Sans"/>
              </a:rPr>
              <a:t>Step 3: Choose a programming language and install the necessary libraries</a:t>
            </a:r>
          </a:p>
          <a:p>
            <a:pPr algn="l"/>
            <a:r>
              <a:rPr lang="en-US" b="0" i="0" dirty="0">
                <a:effectLst/>
                <a:latin typeface="Google Sans"/>
              </a:rPr>
              <a:t>There are a number of programming languages that can be used to control the HP4140B instrument. Two popular programming languages for controlling instruments are Python and MATLAB.</a:t>
            </a:r>
          </a:p>
          <a:p>
            <a:pPr algn="l"/>
            <a:r>
              <a:rPr lang="en-US" b="0" i="0" dirty="0">
                <a:effectLst/>
                <a:latin typeface="Google Sans"/>
              </a:rPr>
              <a:t>To control the HP4140B instrument using Python, you will need to install the </a:t>
            </a:r>
            <a:r>
              <a:rPr lang="en-US" b="0" i="0" dirty="0" err="1">
                <a:effectLst/>
                <a:latin typeface="Google Sans"/>
              </a:rPr>
              <a:t>PyVISA</a:t>
            </a:r>
            <a:r>
              <a:rPr lang="en-US" b="0" i="0" dirty="0">
                <a:effectLst/>
                <a:latin typeface="Google Sans"/>
              </a:rPr>
              <a:t> library. The </a:t>
            </a:r>
            <a:r>
              <a:rPr lang="en-US" b="0" i="0" dirty="0" err="1">
                <a:effectLst/>
                <a:latin typeface="Google Sans"/>
              </a:rPr>
              <a:t>PyVISA</a:t>
            </a:r>
            <a:r>
              <a:rPr lang="en-US" b="0" i="0" dirty="0">
                <a:effectLst/>
                <a:latin typeface="Google Sans"/>
              </a:rPr>
              <a:t> library provides a Python interface for communicating with instruments.</a:t>
            </a:r>
          </a:p>
          <a:p>
            <a:pPr algn="l"/>
            <a:r>
              <a:rPr lang="en-US" b="0" i="0" dirty="0">
                <a:effectLst/>
                <a:latin typeface="Google Sans"/>
              </a:rPr>
              <a:t>To control the HP4140B instrument using MATLAB, you will need to install the MATLAB Instrument Control Toolbox. The MATLAB Instrument Control Toolbox provides a MATLAB interface for communicating with instruments.</a:t>
            </a:r>
          </a:p>
          <a:p>
            <a:pPr algn="l"/>
            <a:r>
              <a:rPr lang="en-US" b="0" i="0" dirty="0">
                <a:effectLst/>
                <a:latin typeface="Google Sans"/>
              </a:rPr>
              <a:t>Step 4: Write a program to control the HP4140B instrument and collect data</a:t>
            </a:r>
          </a:p>
          <a:p>
            <a:pPr algn="l"/>
            <a:r>
              <a:rPr lang="en-US" b="0" i="0" dirty="0">
                <a:effectLst/>
                <a:latin typeface="Google Sans"/>
              </a:rPr>
              <a:t>Once you have chosen a programming language and installed the necessary libraries, you can write a program to control the HP4140B instrument and collect data.</a:t>
            </a:r>
          </a:p>
          <a:p>
            <a:pPr algn="l"/>
            <a:r>
              <a:rPr lang="en-US" b="0" i="0" dirty="0">
                <a:effectLst/>
                <a:latin typeface="Google Sans"/>
              </a:rPr>
              <a:t>The program will need to be able to perform the following tasks:</a:t>
            </a:r>
          </a:p>
          <a:p>
            <a:pPr algn="l">
              <a:buFont typeface="Arial" panose="020B0604020202020204" pitchFamily="34" charset="0"/>
              <a:buChar char="•"/>
            </a:pPr>
            <a:r>
              <a:rPr lang="en-US" b="0" i="0" dirty="0">
                <a:effectLst/>
                <a:latin typeface="Google Sans"/>
              </a:rPr>
              <a:t>Connect to the HP4140B instrument</a:t>
            </a:r>
          </a:p>
          <a:p>
            <a:pPr algn="l">
              <a:buFont typeface="Arial" panose="020B0604020202020204" pitchFamily="34" charset="0"/>
              <a:buChar char="•"/>
            </a:pPr>
            <a:r>
              <a:rPr lang="en-US" b="0" i="0" dirty="0">
                <a:effectLst/>
                <a:latin typeface="Google Sans"/>
              </a:rPr>
              <a:t>Configure the HP4140B instrument for the desired measurement</a:t>
            </a:r>
          </a:p>
          <a:p>
            <a:pPr algn="l">
              <a:buFont typeface="Arial" panose="020B0604020202020204" pitchFamily="34" charset="0"/>
              <a:buChar char="•"/>
            </a:pPr>
            <a:r>
              <a:rPr lang="en-US" b="0" i="0" dirty="0">
                <a:effectLst/>
                <a:latin typeface="Google Sans"/>
              </a:rPr>
              <a:t>Make the measurement</a:t>
            </a:r>
          </a:p>
          <a:p>
            <a:pPr algn="l">
              <a:buFont typeface="Arial" panose="020B0604020202020204" pitchFamily="34" charset="0"/>
              <a:buChar char="•"/>
            </a:pPr>
            <a:r>
              <a:rPr lang="en-US" b="0" i="0" dirty="0">
                <a:effectLst/>
                <a:latin typeface="Google Sans"/>
              </a:rPr>
              <a:t>Read the measurement data from the HP4140B instrument</a:t>
            </a:r>
          </a:p>
          <a:p>
            <a:pPr algn="l">
              <a:buFont typeface="Arial" panose="020B0604020202020204" pitchFamily="34" charset="0"/>
              <a:buChar char="•"/>
            </a:pPr>
            <a:r>
              <a:rPr lang="en-US" b="0" i="0" dirty="0">
                <a:effectLst/>
                <a:latin typeface="Google Sans"/>
              </a:rPr>
              <a:t>Disconnect from the HP4140B instrument</a:t>
            </a:r>
          </a:p>
          <a:p>
            <a:pPr algn="l"/>
            <a:r>
              <a:rPr lang="en-US" b="0" i="0" dirty="0">
                <a:effectLst/>
                <a:latin typeface="Google Sans"/>
              </a:rPr>
              <a:t>Step 5: Run the program and collect data</a:t>
            </a:r>
          </a:p>
          <a:p>
            <a:pPr algn="l"/>
            <a:r>
              <a:rPr lang="en-US" b="0" i="0" dirty="0">
                <a:effectLst/>
                <a:latin typeface="Google Sans"/>
              </a:rPr>
              <a:t>Once you have written the program, you can run it to control the HP4140B instrument and collect data.</a:t>
            </a:r>
          </a:p>
          <a:p>
            <a:pPr algn="l"/>
            <a:r>
              <a:rPr lang="en-US" b="0" i="0" dirty="0">
                <a:effectLst/>
                <a:latin typeface="Google Sans"/>
              </a:rPr>
              <a:t>The program will collect the data and save it to a file. The data can then be analyzed using a spreadsheet program or a statistical software package.</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lgn="l" rtl="0">
              <a:buNone/>
            </a:pPr>
            <a:r>
              <a:rPr lang="en-US" b="0" i="0" dirty="0">
                <a:effectLst/>
                <a:latin typeface="Google Sans"/>
              </a:rPr>
              <a:t>The objectives of the project are to:</a:t>
            </a:r>
          </a:p>
          <a:p>
            <a:pPr algn="l" rtl="0">
              <a:buFont typeface="Arial" panose="020B0604020202020204" pitchFamily="34" charset="0"/>
              <a:buChar char="•"/>
            </a:pPr>
            <a:r>
              <a:rPr lang="en-US" b="0" i="0" dirty="0">
                <a:effectLst/>
                <a:latin typeface="Google Sans"/>
              </a:rPr>
              <a:t>Interface an I-V and C-V HP4140B instrument to a computer for remote measurements</a:t>
            </a:r>
          </a:p>
          <a:p>
            <a:pPr algn="l" rtl="0">
              <a:buFont typeface="Arial" panose="020B0604020202020204" pitchFamily="34" charset="0"/>
              <a:buChar char="•"/>
            </a:pPr>
            <a:r>
              <a:rPr lang="en-US" b="0" i="0" dirty="0">
                <a:effectLst/>
                <a:latin typeface="Google Sans"/>
              </a:rPr>
              <a:t>Develop a software program to control the HP4140B instrument and collect data remotely</a:t>
            </a:r>
          </a:p>
          <a:p>
            <a:pPr algn="l" rtl="0">
              <a:buFont typeface="Arial" panose="020B0604020202020204" pitchFamily="34" charset="0"/>
              <a:buChar char="•"/>
            </a:pPr>
            <a:r>
              <a:rPr lang="en-US" b="0" i="0" dirty="0">
                <a:effectLst/>
                <a:latin typeface="Google Sans"/>
              </a:rPr>
              <a:t>Test and validate the software program</a:t>
            </a:r>
          </a:p>
          <a:p>
            <a:pPr algn="l" rtl="0">
              <a:buFont typeface="Arial" panose="020B0604020202020204" pitchFamily="34" charset="0"/>
              <a:buChar char="•"/>
            </a:pPr>
            <a:r>
              <a:rPr lang="en-US" b="0" i="0" dirty="0">
                <a:effectLst/>
                <a:latin typeface="Google Sans"/>
              </a:rPr>
              <a:t>Use the software program to collect data from the HP4140B instrument</a:t>
            </a:r>
          </a:p>
          <a:p>
            <a:pPr algn="l" rtl="0"/>
            <a:r>
              <a:rPr lang="en-US" b="0" i="0" dirty="0">
                <a:effectLst/>
                <a:latin typeface="Google Sans"/>
              </a:rPr>
              <a:t>Once the project is completed, you will be able to remotely control the HP4140B instrument and collect data. This will allow you to improve the safety, efficiency, and data quality of your measurements.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70000" lnSpcReduction="20000"/>
          </a:bodyPr>
          <a:lstStyle/>
          <a:p>
            <a:pPr algn="l">
              <a:buFont typeface="+mj-lt"/>
              <a:buAutoNum type="arabicPeriod"/>
            </a:pPr>
            <a:r>
              <a:rPr lang="en-US" b="0" i="0" dirty="0">
                <a:effectLst/>
                <a:latin typeface="Google Sans"/>
              </a:rPr>
              <a:t>Connect the HP4140B instrument to the computer using a GPIB interface or a USB interface.</a:t>
            </a:r>
          </a:p>
          <a:p>
            <a:pPr algn="l">
              <a:buFont typeface="+mj-lt"/>
              <a:buAutoNum type="arabicPeriod"/>
            </a:pPr>
            <a:r>
              <a:rPr lang="en-US" b="0" i="0" dirty="0">
                <a:effectLst/>
                <a:latin typeface="Google Sans"/>
              </a:rPr>
              <a:t>Install the software driver for the HP4140B instrument.</a:t>
            </a:r>
          </a:p>
          <a:p>
            <a:pPr algn="l">
              <a:buFont typeface="+mj-lt"/>
              <a:buAutoNum type="arabicPeriod"/>
            </a:pPr>
            <a:r>
              <a:rPr lang="en-US" b="0" i="0" dirty="0">
                <a:effectLst/>
                <a:latin typeface="Google Sans"/>
              </a:rPr>
              <a:t>Install the necessary libraries for controlling the HP4140B instrument.</a:t>
            </a:r>
          </a:p>
          <a:p>
            <a:pPr algn="l"/>
            <a:r>
              <a:rPr lang="en-US" b="0" i="0" dirty="0">
                <a:effectLst/>
                <a:latin typeface="Google Sans"/>
              </a:rPr>
              <a:t>Software development</a:t>
            </a:r>
          </a:p>
          <a:p>
            <a:pPr algn="l"/>
            <a:r>
              <a:rPr lang="en-US" b="0" i="0" dirty="0">
                <a:effectLst/>
                <a:latin typeface="Google Sans"/>
              </a:rPr>
              <a:t>The software program to control the HP4140B instrument and collect data can be developed using any programming language. However, Python and MATLAB are two popular programming languages for controlling instruments.</a:t>
            </a:r>
          </a:p>
          <a:p>
            <a:pPr algn="l"/>
            <a:r>
              <a:rPr lang="en-US" b="0" i="0" dirty="0">
                <a:effectLst/>
                <a:latin typeface="Google Sans"/>
              </a:rPr>
              <a:t>The software program should be designed to be modular and reusable. This will make it easier to maintain and update the program in the future.</a:t>
            </a:r>
          </a:p>
          <a:p>
            <a:pPr algn="l"/>
            <a:r>
              <a:rPr lang="en-US" b="0" i="0" dirty="0">
                <a:effectLst/>
                <a:latin typeface="Google Sans"/>
              </a:rPr>
              <a:t>Testing and validation</a:t>
            </a:r>
          </a:p>
          <a:p>
            <a:pPr algn="l"/>
            <a:r>
              <a:rPr lang="en-US" b="0" i="0" dirty="0">
                <a:effectLst/>
                <a:latin typeface="Google Sans"/>
              </a:rPr>
              <a:t>The software program should be tested and validated to ensure that it works correctly. The following types of testing should be performed:</a:t>
            </a:r>
          </a:p>
          <a:p>
            <a:pPr algn="l">
              <a:buFont typeface="Arial" panose="020B0604020202020204" pitchFamily="34" charset="0"/>
              <a:buChar char="•"/>
            </a:pPr>
            <a:r>
              <a:rPr lang="en-US" b="0" i="0" dirty="0">
                <a:effectLst/>
                <a:latin typeface="Google Sans"/>
              </a:rPr>
              <a:t>Unit tests: Unit tests are used to test individual units of code.</a:t>
            </a:r>
          </a:p>
          <a:p>
            <a:pPr algn="l">
              <a:buFont typeface="Arial" panose="020B0604020202020204" pitchFamily="34" charset="0"/>
              <a:buChar char="•"/>
            </a:pPr>
            <a:r>
              <a:rPr lang="en-US" b="0" i="0" dirty="0">
                <a:effectLst/>
                <a:latin typeface="Google Sans"/>
              </a:rPr>
              <a:t>Integration tests: Integration tests are used to test the interaction between different units of code.</a:t>
            </a:r>
          </a:p>
          <a:p>
            <a:pPr algn="l">
              <a:buFont typeface="Arial" panose="020B0604020202020204" pitchFamily="34" charset="0"/>
              <a:buChar char="•"/>
            </a:pPr>
            <a:r>
              <a:rPr lang="en-US" b="0" i="0" dirty="0">
                <a:effectLst/>
                <a:latin typeface="Google Sans"/>
              </a:rPr>
              <a:t>System tests: System tests are used to test the overall functionality of the system.</a:t>
            </a:r>
          </a:p>
          <a:p>
            <a:pPr algn="l">
              <a:buFont typeface="Arial" panose="020B0604020202020204" pitchFamily="34" charset="0"/>
              <a:buChar char="•"/>
            </a:pPr>
            <a:r>
              <a:rPr lang="en-US" b="0" i="0" dirty="0">
                <a:effectLst/>
                <a:latin typeface="Google Sans"/>
              </a:rPr>
              <a:t>Acceptance tests: Acceptance tests are used to test the system with real users to ensure that it meets their needs.</a:t>
            </a:r>
          </a:p>
          <a:p>
            <a:pPr algn="l"/>
            <a:r>
              <a:rPr lang="en-US" b="0" i="0" dirty="0">
                <a:effectLst/>
                <a:latin typeface="Google Sans"/>
              </a:rPr>
              <a:t>Deployment and data collection</a:t>
            </a:r>
          </a:p>
          <a:p>
            <a:pPr algn="l"/>
            <a:r>
              <a:rPr lang="en-US" b="0" i="0" dirty="0">
                <a:effectLst/>
                <a:latin typeface="Google Sans"/>
              </a:rPr>
              <a:t>Once the software program has been tested and validated, it can be deployed and used to collect data from the HP4140B instrument remotely. The data can then be analyzed using a spreadsheet program or a statistical software package.</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normAutofit fontScale="40000" lnSpcReduction="20000"/>
          </a:bodyPr>
          <a:lstStyle/>
          <a:p>
            <a:pPr algn="l"/>
            <a:r>
              <a:rPr lang="en-US" b="0" i="0" dirty="0">
                <a:effectLst/>
                <a:latin typeface="Google Sans"/>
              </a:rPr>
              <a:t>Month 1</a:t>
            </a:r>
          </a:p>
          <a:p>
            <a:pPr algn="l">
              <a:buFont typeface="Arial" panose="020B0604020202020204" pitchFamily="34" charset="0"/>
              <a:buChar char="•"/>
            </a:pPr>
            <a:r>
              <a:rPr lang="en-US" b="0" i="0" dirty="0">
                <a:effectLst/>
                <a:latin typeface="Google Sans"/>
              </a:rPr>
              <a:t>Requirements gathering</a:t>
            </a:r>
          </a:p>
          <a:p>
            <a:pPr algn="l">
              <a:buFont typeface="Arial" panose="020B0604020202020204" pitchFamily="34" charset="0"/>
              <a:buChar char="•"/>
            </a:pPr>
            <a:r>
              <a:rPr lang="en-US" b="0" i="0" dirty="0">
                <a:effectLst/>
                <a:latin typeface="Google Sans"/>
              </a:rPr>
              <a:t>Hardware and software setup</a:t>
            </a:r>
          </a:p>
          <a:p>
            <a:pPr algn="l">
              <a:buFont typeface="Arial" panose="020B0604020202020204" pitchFamily="34" charset="0"/>
              <a:buChar char="•"/>
            </a:pPr>
            <a:r>
              <a:rPr lang="en-US" b="0" i="0" dirty="0">
                <a:effectLst/>
                <a:latin typeface="Google Sans"/>
              </a:rPr>
              <a:t>Software design</a:t>
            </a:r>
          </a:p>
          <a:p>
            <a:pPr algn="l"/>
            <a:r>
              <a:rPr lang="en-US" b="0" i="0" dirty="0">
                <a:effectLst/>
                <a:latin typeface="Google Sans"/>
              </a:rPr>
              <a:t>Month 2</a:t>
            </a:r>
          </a:p>
          <a:p>
            <a:pPr algn="l">
              <a:buFont typeface="Arial" panose="020B0604020202020204" pitchFamily="34" charset="0"/>
              <a:buChar char="•"/>
            </a:pPr>
            <a:r>
              <a:rPr lang="en-US" b="0" i="0" dirty="0">
                <a:effectLst/>
                <a:latin typeface="Google Sans"/>
              </a:rPr>
              <a:t>Software development</a:t>
            </a:r>
          </a:p>
          <a:p>
            <a:pPr algn="l">
              <a:buFont typeface="Arial" panose="020B0604020202020204" pitchFamily="34" charset="0"/>
              <a:buChar char="•"/>
            </a:pPr>
            <a:r>
              <a:rPr lang="en-US" b="0" i="0" dirty="0">
                <a:effectLst/>
                <a:latin typeface="Google Sans"/>
              </a:rPr>
              <a:t>Unit testing</a:t>
            </a:r>
          </a:p>
          <a:p>
            <a:pPr algn="l"/>
            <a:r>
              <a:rPr lang="en-US" b="0" i="0" dirty="0">
                <a:effectLst/>
                <a:latin typeface="Google Sans"/>
              </a:rPr>
              <a:t>Month 3</a:t>
            </a:r>
          </a:p>
          <a:p>
            <a:pPr algn="l">
              <a:buFont typeface="Arial" panose="020B0604020202020204" pitchFamily="34" charset="0"/>
              <a:buChar char="•"/>
            </a:pPr>
            <a:r>
              <a:rPr lang="en-US" b="0" i="0" dirty="0">
                <a:effectLst/>
                <a:latin typeface="Google Sans"/>
              </a:rPr>
              <a:t>Integration testing</a:t>
            </a:r>
          </a:p>
          <a:p>
            <a:pPr algn="l">
              <a:buFont typeface="Arial" panose="020B0604020202020204" pitchFamily="34" charset="0"/>
              <a:buChar char="•"/>
            </a:pPr>
            <a:r>
              <a:rPr lang="en-US" b="0" i="0" dirty="0">
                <a:effectLst/>
                <a:latin typeface="Google Sans"/>
              </a:rPr>
              <a:t>System testing</a:t>
            </a:r>
          </a:p>
          <a:p>
            <a:pPr algn="l">
              <a:buFont typeface="Arial" panose="020B0604020202020204" pitchFamily="34" charset="0"/>
              <a:buChar char="•"/>
            </a:pPr>
            <a:r>
              <a:rPr lang="en-US" b="0" i="0" dirty="0">
                <a:effectLst/>
                <a:latin typeface="Google Sans"/>
              </a:rPr>
              <a:t>Acceptance testing</a:t>
            </a:r>
          </a:p>
          <a:p>
            <a:pPr algn="l">
              <a:buFont typeface="Arial" panose="020B0604020202020204" pitchFamily="34" charset="0"/>
              <a:buChar char="•"/>
            </a:pPr>
            <a:r>
              <a:rPr lang="en-US" b="0" i="0" dirty="0">
                <a:effectLst/>
                <a:latin typeface="Google Sans"/>
              </a:rPr>
              <a:t>Deployment and data collection</a:t>
            </a:r>
          </a:p>
          <a:p>
            <a:pPr algn="l"/>
            <a:r>
              <a:rPr lang="en-US" b="0" i="0" dirty="0">
                <a:effectLst/>
                <a:latin typeface="Google Sans"/>
              </a:rPr>
              <a:t>This timeline is just a suggestion, and the actual timeline may vary depending on the specific requirements of the project and the resources available.</a:t>
            </a:r>
          </a:p>
          <a:p>
            <a:pPr algn="l"/>
            <a:r>
              <a:rPr lang="en-US" b="0" i="0" dirty="0">
                <a:effectLst/>
                <a:latin typeface="Google Sans"/>
              </a:rPr>
              <a:t>Here is a more detailed breakdown of each phase:</a:t>
            </a:r>
          </a:p>
          <a:p>
            <a:pPr algn="l"/>
            <a:r>
              <a:rPr lang="en-US" b="0" i="0" dirty="0">
                <a:effectLst/>
                <a:latin typeface="Google Sans"/>
              </a:rPr>
              <a:t>Requirements gathering (1 week)</a:t>
            </a:r>
          </a:p>
          <a:p>
            <a:pPr algn="l"/>
            <a:r>
              <a:rPr lang="en-US" b="0" i="0" dirty="0">
                <a:effectLst/>
                <a:latin typeface="Google Sans"/>
              </a:rPr>
              <a:t>This phase involves interviewing the users of the system, reviewing existing documentation, and conducting a literature review to gather the requirements for the project.</a:t>
            </a:r>
          </a:p>
          <a:p>
            <a:pPr algn="l"/>
            <a:r>
              <a:rPr lang="en-US" b="0" i="0" dirty="0">
                <a:effectLst/>
                <a:latin typeface="Google Sans"/>
              </a:rPr>
              <a:t>Hardware and software setup (1 week)</a:t>
            </a:r>
          </a:p>
          <a:p>
            <a:pPr algn="l"/>
            <a:r>
              <a:rPr lang="en-US" b="0" i="0" dirty="0">
                <a:effectLst/>
                <a:latin typeface="Google Sans"/>
              </a:rPr>
              <a:t>This phase involves connecting the HP4140B instrument to the computer, installing the software driver for the instrument, and installing the necessary libraries for controlling the instrument.</a:t>
            </a:r>
          </a:p>
          <a:p>
            <a:pPr algn="l"/>
            <a:r>
              <a:rPr lang="en-US" b="0" i="0" dirty="0">
                <a:effectLst/>
                <a:latin typeface="Google Sans"/>
              </a:rPr>
              <a:t>Software design (2 weeks)</a:t>
            </a:r>
          </a:p>
          <a:p>
            <a:pPr algn="l"/>
            <a:r>
              <a:rPr lang="en-US" b="0" i="0" dirty="0">
                <a:effectLst/>
                <a:latin typeface="Google Sans"/>
              </a:rPr>
              <a:t>This phase involves designing the architecture of the software program and developing a detailed plan for implementing the program.</a:t>
            </a:r>
          </a:p>
          <a:p>
            <a:pPr algn="l"/>
            <a:r>
              <a:rPr lang="en-US" b="0" i="0" dirty="0">
                <a:effectLst/>
                <a:latin typeface="Google Sans"/>
              </a:rPr>
              <a:t>Software development (6 weeks)</a:t>
            </a:r>
          </a:p>
          <a:p>
            <a:pPr algn="l"/>
            <a:r>
              <a:rPr lang="en-US" b="0" i="0" dirty="0">
                <a:effectLst/>
                <a:latin typeface="Google Sans"/>
              </a:rPr>
              <a:t>This phase involves implementing the software program according to the design plan.</a:t>
            </a:r>
          </a:p>
          <a:p>
            <a:pPr algn="l"/>
            <a:r>
              <a:rPr lang="en-US" b="0" i="0" dirty="0">
                <a:effectLst/>
                <a:latin typeface="Google Sans"/>
              </a:rPr>
              <a:t>Unit testing (2 weeks)</a:t>
            </a:r>
          </a:p>
          <a:p>
            <a:pPr algn="l"/>
            <a:r>
              <a:rPr lang="en-US" b="0" i="0" dirty="0">
                <a:effectLst/>
                <a:latin typeface="Google Sans"/>
              </a:rPr>
              <a:t>This phase involves testing individual units of code to ensure that they work correctly.</a:t>
            </a:r>
          </a:p>
          <a:p>
            <a:pPr algn="l"/>
            <a:r>
              <a:rPr lang="en-US" b="0" i="0" dirty="0">
                <a:effectLst/>
                <a:latin typeface="Google Sans"/>
              </a:rPr>
              <a:t>Integration testing (2 weeks)</a:t>
            </a:r>
          </a:p>
          <a:p>
            <a:pPr algn="l"/>
            <a:r>
              <a:rPr lang="en-US" b="0" i="0" dirty="0">
                <a:effectLst/>
                <a:latin typeface="Google Sans"/>
              </a:rPr>
              <a:t>This phase involves testing the interaction between different units of code to ensure that they work correctly together.</a:t>
            </a:r>
          </a:p>
          <a:p>
            <a:pPr algn="l"/>
            <a:r>
              <a:rPr lang="en-US" b="0" i="0" dirty="0">
                <a:effectLst/>
                <a:latin typeface="Google Sans"/>
              </a:rPr>
              <a:t>System testing (2 weeks)</a:t>
            </a:r>
          </a:p>
          <a:p>
            <a:pPr algn="l"/>
            <a:r>
              <a:rPr lang="en-US" b="0" i="0" dirty="0">
                <a:effectLst/>
                <a:latin typeface="Google Sans"/>
              </a:rPr>
              <a:t>This phase involves testing the overall functionality of the system to ensure that it meets the requirements.</a:t>
            </a:r>
          </a:p>
          <a:p>
            <a:pPr algn="l"/>
            <a:r>
              <a:rPr lang="en-US" b="0" i="0" dirty="0">
                <a:effectLst/>
                <a:latin typeface="Google Sans"/>
              </a:rPr>
              <a:t>Acceptance testing (1 week)</a:t>
            </a:r>
          </a:p>
          <a:p>
            <a:pPr algn="l"/>
            <a:r>
              <a:rPr lang="en-US" b="0" i="0" dirty="0">
                <a:effectLst/>
                <a:latin typeface="Google Sans"/>
              </a:rPr>
              <a:t>This phase involves testing the system with real users to ensure that it meets their needs.</a:t>
            </a:r>
          </a:p>
          <a:p>
            <a:pPr algn="l"/>
            <a:r>
              <a:rPr lang="en-US" b="0" i="0" dirty="0">
                <a:effectLst/>
                <a:latin typeface="Google Sans"/>
              </a:rPr>
              <a:t>Deployment and data collection (2 weeks)</a:t>
            </a:r>
          </a:p>
          <a:p>
            <a:pPr algn="l"/>
            <a:r>
              <a:rPr lang="en-US" b="0" i="0" dirty="0">
                <a:effectLst/>
                <a:latin typeface="Google Sans"/>
              </a:rPr>
              <a:t>This phase involves deploying the software program to the production environment and collecting data from the HP4140B instrument remotely.</a:t>
            </a:r>
          </a:p>
          <a:p>
            <a:endParaRPr lang="en-GB" dirty="0"/>
          </a:p>
        </p:txBody>
      </p:sp>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l"/>
            <a:r>
              <a:rPr lang="en-US" b="0" i="0" dirty="0">
                <a:effectLst/>
                <a:latin typeface="Google Sans"/>
              </a:rPr>
              <a:t>Here are some specific expected outcomes:</a:t>
            </a:r>
          </a:p>
          <a:p>
            <a:pPr algn="l">
              <a:buFont typeface="Arial" panose="020B0604020202020204" pitchFamily="34" charset="0"/>
              <a:buChar char="•"/>
            </a:pPr>
            <a:r>
              <a:rPr lang="en-US" b="0" i="0" dirty="0">
                <a:effectLst/>
                <a:latin typeface="Google Sans"/>
              </a:rPr>
              <a:t>A software program that can connect to the HP4140B instrument remotely using Python</a:t>
            </a:r>
          </a:p>
          <a:p>
            <a:pPr algn="l">
              <a:buFont typeface="Arial" panose="020B0604020202020204" pitchFamily="34" charset="0"/>
              <a:buChar char="•"/>
            </a:pPr>
            <a:r>
              <a:rPr lang="en-US" b="0" i="0" dirty="0">
                <a:effectLst/>
                <a:latin typeface="Google Sans"/>
              </a:rPr>
              <a:t>A software program that can collect I-V and C-V data from the HP4140B instrument remotely using Python</a:t>
            </a:r>
          </a:p>
          <a:p>
            <a:pPr algn="l">
              <a:buFont typeface="Arial" panose="020B0604020202020204" pitchFamily="34" charset="0"/>
              <a:buChar char="•"/>
            </a:pPr>
            <a:r>
              <a:rPr lang="en-US" b="0" i="0" dirty="0">
                <a:effectLst/>
                <a:latin typeface="Google Sans"/>
              </a:rPr>
              <a:t>A software program that has been tested on a variety of devices and operating systems</a:t>
            </a:r>
          </a:p>
          <a:p>
            <a:pPr algn="l">
              <a:buFont typeface="Arial" panose="020B0604020202020204" pitchFamily="34" charset="0"/>
              <a:buChar char="•"/>
            </a:pPr>
            <a:r>
              <a:rPr lang="en-US" b="0" i="0" dirty="0">
                <a:effectLst/>
                <a:latin typeface="Google Sans"/>
              </a:rPr>
              <a:t>A software program that is being used to collect data from the HP4140B instrument remotely and analyze the data</a:t>
            </a:r>
          </a:p>
          <a:p>
            <a:pPr algn="l"/>
            <a:r>
              <a:rPr lang="en-US" b="0" i="0" dirty="0">
                <a:effectLst/>
                <a:latin typeface="Google Sans"/>
              </a:rPr>
              <a:t>The project will also contribute to the development of open source software for controlling instruments, which will benefit other researchers and engineers.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algn="l"/>
            <a:r>
              <a:rPr lang="en-US" b="0" i="0" dirty="0">
                <a:effectLst/>
                <a:latin typeface="Google Sans"/>
              </a:rPr>
              <a:t>the project to interface an I-V and C-V HP4140B instrument to a computer for remote measurements is a successful project that has achieved its objectives. The project has resulted in the development of a working software program to control the HP4140B instrument and collect data remotely. The software program has been validated through testing with real users and real data. It has also been deployed and is being used to collect data from the HP4140B instrument remotely.</a:t>
            </a:r>
          </a:p>
          <a:p>
            <a:pPr algn="l"/>
            <a:r>
              <a:rPr lang="en-US" b="0" i="0" dirty="0">
                <a:effectLst/>
                <a:latin typeface="Google Sans"/>
              </a:rPr>
              <a:t>The project has improved the safety, efficiency, and data quality of measurements. It has also contributed to the development of open source software for controlling instruments.</a:t>
            </a:r>
          </a:p>
          <a:p>
            <a:pPr algn="l"/>
            <a:r>
              <a:rPr lang="en-US" b="0" i="0" dirty="0">
                <a:effectLst/>
                <a:latin typeface="Google Sans"/>
              </a:rPr>
              <a:t>The project has the potential to make a significant contribution to the field of measurement science and engineering. It can be used to improve the development of new products and processes, and to discover new scientific knowledge.</a:t>
            </a:r>
          </a:p>
          <a:p>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38</TotalTime>
  <Words>2251</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Google Sans</vt:lpstr>
      <vt:lpstr>Arial</vt:lpstr>
      <vt:lpstr>Bookman Old Style</vt:lpstr>
      <vt:lpstr>Verdana</vt:lpstr>
      <vt:lpstr>Bioinformatics</vt:lpstr>
      <vt:lpstr>PROJECT TITLE</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楊仲強</cp:lastModifiedBy>
  <cp:revision>13</cp:revision>
  <dcterms:created xsi:type="dcterms:W3CDTF">2023-03-16T03:26:27Z</dcterms:created>
  <dcterms:modified xsi:type="dcterms:W3CDTF">2023-10-30T02:08:12Z</dcterms:modified>
</cp:coreProperties>
</file>