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D291B17-9318-49DB-B28B-6E5994AE9581}" type="datetime1">
              <a:rPr lang="en-US" smtClean="0"/>
              <a:t>5/19/2023</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84243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92339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33284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878926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87152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643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2577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5/19/2023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50008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2118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5455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324496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7E18DB4A-8810-4A10-AD5C-D5E2C667F5B3}" type="datetime1">
              <a:rPr lang="en-US" smtClean="0"/>
              <a:t>5/19/2023</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pPr algn="l"/>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3693092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D291B17-9318-49DB-B28B-6E5994AE9581}" type="datetime1">
              <a:rPr lang="en-US" smtClean="0"/>
              <a:t>5/19/2023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5077058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gled shot of pen on a graph">
            <a:extLst>
              <a:ext uri="{FF2B5EF4-FFF2-40B4-BE49-F238E27FC236}">
                <a16:creationId xmlns:a16="http://schemas.microsoft.com/office/drawing/2014/main" id="{5565C970-BF2C-8CA4-2527-71DBFB246255}"/>
              </a:ext>
            </a:extLst>
          </p:cNvPr>
          <p:cNvPicPr>
            <a:picLocks noChangeAspect="1"/>
          </p:cNvPicPr>
          <p:nvPr/>
        </p:nvPicPr>
        <p:blipFill rotWithShape="1">
          <a:blip r:embed="rId2"/>
          <a:srcRect t="9441" b="6290"/>
          <a:stretch/>
        </p:blipFill>
        <p:spPr>
          <a:xfrm>
            <a:off x="0" y="10"/>
            <a:ext cx="12191980" cy="6857990"/>
          </a:xfrm>
          <a:prstGeom prst="rect">
            <a:avLst/>
          </a:prstGeom>
        </p:spPr>
      </p:pic>
      <p:sp>
        <p:nvSpPr>
          <p:cNvPr id="2" name="Title 1">
            <a:extLst>
              <a:ext uri="{FF2B5EF4-FFF2-40B4-BE49-F238E27FC236}">
                <a16:creationId xmlns:a16="http://schemas.microsoft.com/office/drawing/2014/main" id="{436851C0-210C-48A1-EDA8-53FF00345E4E}"/>
              </a:ext>
            </a:extLst>
          </p:cNvPr>
          <p:cNvSpPr>
            <a:spLocks noGrp="1"/>
          </p:cNvSpPr>
          <p:nvPr>
            <p:ph type="ctrTitle"/>
          </p:nvPr>
        </p:nvSpPr>
        <p:spPr>
          <a:xfrm>
            <a:off x="4837472" y="544053"/>
            <a:ext cx="6455020" cy="3369551"/>
          </a:xfrm>
        </p:spPr>
        <p:txBody>
          <a:bodyPr>
            <a:normAutofit fontScale="90000"/>
          </a:bodyPr>
          <a:lstStyle/>
          <a:p>
            <a:r>
              <a:rPr lang="en-IN" sz="5400" dirty="0">
                <a:solidFill>
                  <a:schemeClr val="tx1">
                    <a:lumMod val="95000"/>
                    <a:lumOff val="5000"/>
                  </a:schemeClr>
                </a:solidFill>
                <a:latin typeface="Amasis MT Pro Black" panose="020B0604020202020204" pitchFamily="18" charset="0"/>
              </a:rPr>
              <a:t>  Project report</a:t>
            </a:r>
            <a:br>
              <a:rPr lang="en-IN" sz="5400" dirty="0">
                <a:solidFill>
                  <a:schemeClr val="tx1">
                    <a:lumMod val="95000"/>
                    <a:lumOff val="5000"/>
                  </a:schemeClr>
                </a:solidFill>
                <a:latin typeface="Amasis MT Pro Black" panose="020B0604020202020204" pitchFamily="18" charset="0"/>
              </a:rPr>
            </a:br>
            <a:br>
              <a:rPr lang="en-IN" dirty="0">
                <a:solidFill>
                  <a:schemeClr val="tx1"/>
                </a:solidFill>
              </a:rPr>
            </a:br>
            <a:r>
              <a:rPr lang="en-IN" dirty="0">
                <a:solidFill>
                  <a:schemeClr val="tx1"/>
                </a:solidFill>
              </a:rPr>
              <a:t>          </a:t>
            </a:r>
            <a:r>
              <a:rPr lang="en-IN" sz="4400" dirty="0">
                <a:solidFill>
                  <a:schemeClr val="tx2">
                    <a:lumMod val="50000"/>
                  </a:schemeClr>
                </a:solidFill>
              </a:rPr>
              <a:t>HANDS ON </a:t>
            </a:r>
            <a:br>
              <a:rPr lang="en-IN" sz="4400" dirty="0">
                <a:solidFill>
                  <a:schemeClr val="tx2">
                    <a:lumMod val="50000"/>
                  </a:schemeClr>
                </a:solidFill>
              </a:rPr>
            </a:br>
            <a:r>
              <a:rPr lang="en-IN" sz="4400" dirty="0">
                <a:solidFill>
                  <a:schemeClr val="tx2">
                    <a:lumMod val="50000"/>
                  </a:schemeClr>
                </a:solidFill>
              </a:rPr>
              <a:t>      ASPEN AND MATLAB</a:t>
            </a:r>
          </a:p>
        </p:txBody>
      </p:sp>
      <p:sp>
        <p:nvSpPr>
          <p:cNvPr id="3" name="Subtitle 2">
            <a:extLst>
              <a:ext uri="{FF2B5EF4-FFF2-40B4-BE49-F238E27FC236}">
                <a16:creationId xmlns:a16="http://schemas.microsoft.com/office/drawing/2014/main" id="{E5E6FD7F-B1B8-BE29-74D2-A2B262DE2451}"/>
              </a:ext>
            </a:extLst>
          </p:cNvPr>
          <p:cNvSpPr>
            <a:spLocks noGrp="1"/>
          </p:cNvSpPr>
          <p:nvPr>
            <p:ph type="subTitle" idx="1"/>
          </p:nvPr>
        </p:nvSpPr>
        <p:spPr>
          <a:xfrm>
            <a:off x="7485942" y="3913604"/>
            <a:ext cx="4706058" cy="738820"/>
          </a:xfrm>
        </p:spPr>
        <p:txBody>
          <a:bodyPr>
            <a:noAutofit/>
          </a:bodyPr>
          <a:lstStyle/>
          <a:p>
            <a:r>
              <a:rPr lang="en-IN" sz="2800" dirty="0">
                <a:solidFill>
                  <a:schemeClr val="accent1">
                    <a:lumMod val="50000"/>
                  </a:schemeClr>
                </a:solidFill>
              </a:rPr>
              <a:t>MENTOR- Devang </a:t>
            </a:r>
            <a:r>
              <a:rPr lang="en-IN" sz="2800" dirty="0" err="1">
                <a:solidFill>
                  <a:schemeClr val="accent1">
                    <a:lumMod val="50000"/>
                  </a:schemeClr>
                </a:solidFill>
              </a:rPr>
              <a:t>kumawat</a:t>
            </a:r>
            <a:endParaRPr lang="en-IN" sz="2800" dirty="0">
              <a:solidFill>
                <a:schemeClr val="accent1">
                  <a:lumMod val="50000"/>
                </a:schemeClr>
              </a:solidFill>
            </a:endParaRPr>
          </a:p>
        </p:txBody>
      </p:sp>
      <p:sp>
        <p:nvSpPr>
          <p:cNvPr id="5" name="TextBox 4">
            <a:extLst>
              <a:ext uri="{FF2B5EF4-FFF2-40B4-BE49-F238E27FC236}">
                <a16:creationId xmlns:a16="http://schemas.microsoft.com/office/drawing/2014/main" id="{030542FE-3572-CD60-0365-90D06B0BA931}"/>
              </a:ext>
            </a:extLst>
          </p:cNvPr>
          <p:cNvSpPr txBox="1"/>
          <p:nvPr/>
        </p:nvSpPr>
        <p:spPr>
          <a:xfrm>
            <a:off x="235975" y="5279921"/>
            <a:ext cx="4021392" cy="1200329"/>
          </a:xfrm>
          <a:prstGeom prst="rect">
            <a:avLst/>
          </a:prstGeom>
          <a:noFill/>
        </p:spPr>
        <p:txBody>
          <a:bodyPr wrap="square" rtlCol="0">
            <a:spAutoFit/>
          </a:bodyPr>
          <a:lstStyle/>
          <a:p>
            <a:r>
              <a:rPr lang="en-IN" sz="3600" dirty="0">
                <a:latin typeface="Algerian" panose="04020705040A02060702" pitchFamily="82" charset="0"/>
              </a:rPr>
              <a:t>Aakash Saran</a:t>
            </a:r>
          </a:p>
          <a:p>
            <a:r>
              <a:rPr lang="en-IN" sz="3600" dirty="0">
                <a:latin typeface="Algerian" panose="04020705040A02060702" pitchFamily="82" charset="0"/>
              </a:rPr>
              <a:t>210009</a:t>
            </a:r>
          </a:p>
        </p:txBody>
      </p:sp>
    </p:spTree>
    <p:extLst>
      <p:ext uri="{BB962C8B-B14F-4D97-AF65-F5344CB8AC3E}">
        <p14:creationId xmlns:p14="http://schemas.microsoft.com/office/powerpoint/2010/main" val="145361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692F-7781-F581-D516-AE9B60F284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53EE79-A5F7-C78F-44DA-D68003B8F447}"/>
              </a:ext>
            </a:extLst>
          </p:cNvPr>
          <p:cNvSpPr>
            <a:spLocks noGrp="1"/>
          </p:cNvSpPr>
          <p:nvPr>
            <p:ph sz="quarter" idx="13"/>
          </p:nvPr>
        </p:nvSpPr>
        <p:spPr/>
        <p:txBody>
          <a:bodyPr/>
          <a:lstStyle/>
          <a:p>
            <a:endParaRPr lang="en-IN"/>
          </a:p>
        </p:txBody>
      </p:sp>
    </p:spTree>
    <p:extLst>
      <p:ext uri="{BB962C8B-B14F-4D97-AF65-F5344CB8AC3E}">
        <p14:creationId xmlns:p14="http://schemas.microsoft.com/office/powerpoint/2010/main" val="1071532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2E1541-DF55-4CD6-3608-9F67A9C4F6B3}"/>
              </a:ext>
            </a:extLst>
          </p:cNvPr>
          <p:cNvSpPr>
            <a:spLocks noGrp="1"/>
          </p:cNvSpPr>
          <p:nvPr>
            <p:ph sz="quarter" idx="13"/>
          </p:nvPr>
        </p:nvSpPr>
        <p:spPr>
          <a:xfrm>
            <a:off x="864636" y="1545907"/>
            <a:ext cx="7808141" cy="3766185"/>
          </a:xfrm>
        </p:spPr>
        <p:txBody>
          <a:bodyPr>
            <a:noAutofit/>
          </a:bodyPr>
          <a:lstStyle/>
          <a:p>
            <a:pPr marL="0" indent="0">
              <a:buNone/>
            </a:pPr>
            <a:r>
              <a:rPr lang="en-US" sz="1600" dirty="0"/>
              <a:t>  - Differential equations are essential for modeling and analyzing dynamic systems.</a:t>
            </a:r>
          </a:p>
          <a:p>
            <a:r>
              <a:rPr lang="en-US" sz="1600" dirty="0"/>
              <a:t>- MATLAB provides powerful tools for numerically solving differential equations.</a:t>
            </a:r>
          </a:p>
          <a:p>
            <a:r>
              <a:rPr lang="en-US" sz="1600" dirty="0"/>
              <a:t>- This report explores the utilization of MATLAB in solving differential equations and its application in heat conduction problems in chemical engineering.</a:t>
            </a:r>
          </a:p>
          <a:p>
            <a:r>
              <a:rPr lang="en-US" sz="1600" dirty="0"/>
              <a:t>- The report also discusses the use of Aspen, a process simulation software, for solving reactor problems.</a:t>
            </a:r>
          </a:p>
          <a:p>
            <a:r>
              <a:rPr lang="en-US" sz="1600" dirty="0"/>
              <a:t>- The report is organized as follows:</a:t>
            </a:r>
          </a:p>
          <a:p>
            <a:r>
              <a:rPr lang="en-US" sz="1600" dirty="0"/>
              <a:t>  - Introduction to differential equations and MATLAB's capabilities in solving ordinary and partial differential equations.</a:t>
            </a:r>
          </a:p>
          <a:p>
            <a:r>
              <a:rPr lang="en-US" sz="1600" dirty="0"/>
              <a:t>  -  Application of MATLAB in solving heat conduction problems in chemical engineering, including formulation, boundary conditions, and real-world case studies.</a:t>
            </a:r>
          </a:p>
          <a:p>
            <a:r>
              <a:rPr lang="en-US" sz="1600" dirty="0"/>
              <a:t>  - Introduction to Aspen and its role in modeling and simulating various reactor problems.</a:t>
            </a:r>
          </a:p>
          <a:p>
            <a:r>
              <a:rPr lang="en-US" sz="1600" dirty="0"/>
              <a:t>  - Practical application of Aspen for solving reactor problems, including a step-by-step guide and analysis of simulation outcomes.</a:t>
            </a:r>
          </a:p>
          <a:p>
            <a:r>
              <a:rPr lang="en-US" sz="1600" dirty="0"/>
              <a:t>  - Presentation of case studies demonstrating the combined usage of MATLAB and Aspen.</a:t>
            </a:r>
          </a:p>
        </p:txBody>
      </p:sp>
      <p:sp>
        <p:nvSpPr>
          <p:cNvPr id="2" name="Title 1">
            <a:extLst>
              <a:ext uri="{FF2B5EF4-FFF2-40B4-BE49-F238E27FC236}">
                <a16:creationId xmlns:a16="http://schemas.microsoft.com/office/drawing/2014/main" id="{9ED3B8BA-D720-A426-D8A0-7BB32313276A}"/>
              </a:ext>
            </a:extLst>
          </p:cNvPr>
          <p:cNvSpPr>
            <a:spLocks noGrp="1"/>
          </p:cNvSpPr>
          <p:nvPr>
            <p:ph type="title"/>
          </p:nvPr>
        </p:nvSpPr>
        <p:spPr>
          <a:xfrm>
            <a:off x="761999" y="142875"/>
            <a:ext cx="3787467" cy="1048794"/>
          </a:xfrm>
        </p:spPr>
        <p:txBody>
          <a:bodyPr anchor="b">
            <a:normAutofit/>
          </a:bodyPr>
          <a:lstStyle/>
          <a:p>
            <a:pPr algn="r"/>
            <a:r>
              <a:rPr lang="en-US" sz="6000" dirty="0"/>
              <a:t>OVERVIEW</a:t>
            </a:r>
            <a:endParaRPr lang="en-IN" sz="6000" dirty="0"/>
          </a:p>
        </p:txBody>
      </p:sp>
    </p:spTree>
    <p:extLst>
      <p:ext uri="{BB962C8B-B14F-4D97-AF65-F5344CB8AC3E}">
        <p14:creationId xmlns:p14="http://schemas.microsoft.com/office/powerpoint/2010/main" val="1899035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5131D5-A539-806A-780E-D3B9AE95F129}"/>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rPr>
              <a:t>ASSIGNMENT 1 : PROBLEM STATEMENT</a:t>
            </a:r>
            <a:endParaRPr lang="en-IN" sz="4000">
              <a:solidFill>
                <a:srgbClr val="FFFFFF"/>
              </a:solidFill>
            </a:endParaRPr>
          </a:p>
        </p:txBody>
      </p:sp>
      <p:sp>
        <p:nvSpPr>
          <p:cNvPr id="9" name="Content Placeholder 8">
            <a:extLst>
              <a:ext uri="{FF2B5EF4-FFF2-40B4-BE49-F238E27FC236}">
                <a16:creationId xmlns:a16="http://schemas.microsoft.com/office/drawing/2014/main" id="{2897937B-ED92-2E34-CF9F-12E9A4AD30DF}"/>
              </a:ext>
            </a:extLst>
          </p:cNvPr>
          <p:cNvSpPr>
            <a:spLocks noGrp="1"/>
          </p:cNvSpPr>
          <p:nvPr>
            <p:ph sz="quarter" idx="13"/>
          </p:nvPr>
        </p:nvSpPr>
        <p:spPr>
          <a:xfrm>
            <a:off x="8173212" y="2419773"/>
            <a:ext cx="3401568" cy="3358092"/>
          </a:xfrm>
        </p:spPr>
        <p:txBody>
          <a:bodyPr>
            <a:normAutofit/>
          </a:bodyPr>
          <a:lstStyle/>
          <a:p>
            <a:pPr marL="0" indent="0" algn="r">
              <a:buNone/>
            </a:pPr>
            <a:endParaRPr lang="en-US" sz="1800" dirty="0"/>
          </a:p>
        </p:txBody>
      </p:sp>
      <p:pic>
        <p:nvPicPr>
          <p:cNvPr id="7" name="Picture 6">
            <a:extLst>
              <a:ext uri="{FF2B5EF4-FFF2-40B4-BE49-F238E27FC236}">
                <a16:creationId xmlns:a16="http://schemas.microsoft.com/office/drawing/2014/main" id="{7A1BCF0C-2D92-017B-93B1-08F6A45214FD}"/>
              </a:ext>
            </a:extLst>
          </p:cNvPr>
          <p:cNvPicPr>
            <a:picLocks noChangeAspect="1"/>
          </p:cNvPicPr>
          <p:nvPr/>
        </p:nvPicPr>
        <p:blipFill>
          <a:blip r:embed="rId2"/>
          <a:stretch>
            <a:fillRect/>
          </a:stretch>
        </p:blipFill>
        <p:spPr>
          <a:xfrm>
            <a:off x="127819" y="216755"/>
            <a:ext cx="7265158" cy="4406036"/>
          </a:xfrm>
          <a:prstGeom prst="rect">
            <a:avLst/>
          </a:prstGeom>
        </p:spPr>
      </p:pic>
      <p:pic>
        <p:nvPicPr>
          <p:cNvPr id="10" name="Picture 9">
            <a:extLst>
              <a:ext uri="{FF2B5EF4-FFF2-40B4-BE49-F238E27FC236}">
                <a16:creationId xmlns:a16="http://schemas.microsoft.com/office/drawing/2014/main" id="{34A75F8B-E79E-FE09-8A24-E489B91CDF5B}"/>
              </a:ext>
            </a:extLst>
          </p:cNvPr>
          <p:cNvPicPr>
            <a:picLocks noChangeAspect="1"/>
          </p:cNvPicPr>
          <p:nvPr/>
        </p:nvPicPr>
        <p:blipFill>
          <a:blip r:embed="rId3"/>
          <a:stretch>
            <a:fillRect/>
          </a:stretch>
        </p:blipFill>
        <p:spPr>
          <a:xfrm>
            <a:off x="344398" y="4878206"/>
            <a:ext cx="6213718" cy="1585097"/>
          </a:xfrm>
          <a:prstGeom prst="rect">
            <a:avLst/>
          </a:prstGeom>
        </p:spPr>
      </p:pic>
    </p:spTree>
    <p:extLst>
      <p:ext uri="{BB962C8B-B14F-4D97-AF65-F5344CB8AC3E}">
        <p14:creationId xmlns:p14="http://schemas.microsoft.com/office/powerpoint/2010/main" val="2312149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EA59D9-6BDB-2B54-91D0-4DD0EAD7070B}"/>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rPr>
              <a:t>SOLUTION:</a:t>
            </a:r>
            <a:endParaRPr lang="en-IN" sz="4000">
              <a:solidFill>
                <a:srgbClr val="FFFFFF"/>
              </a:solidFill>
            </a:endParaRPr>
          </a:p>
        </p:txBody>
      </p:sp>
      <p:pic>
        <p:nvPicPr>
          <p:cNvPr id="8" name="Picture 7">
            <a:extLst>
              <a:ext uri="{FF2B5EF4-FFF2-40B4-BE49-F238E27FC236}">
                <a16:creationId xmlns:a16="http://schemas.microsoft.com/office/drawing/2014/main" id="{2ED43EE3-C366-A5EA-A243-D0088FCDCE84}"/>
              </a:ext>
            </a:extLst>
          </p:cNvPr>
          <p:cNvPicPr>
            <a:picLocks noChangeAspect="1"/>
          </p:cNvPicPr>
          <p:nvPr/>
        </p:nvPicPr>
        <p:blipFill rotWithShape="1">
          <a:blip r:embed="rId2"/>
          <a:srcRect t="3210" r="-2" b="24251"/>
          <a:stretch/>
        </p:blipFill>
        <p:spPr>
          <a:xfrm>
            <a:off x="633999" y="640080"/>
            <a:ext cx="6278529" cy="5588101"/>
          </a:xfrm>
          <a:prstGeom prst="rect">
            <a:avLst/>
          </a:prstGeom>
        </p:spPr>
      </p:pic>
      <p:sp>
        <p:nvSpPr>
          <p:cNvPr id="3" name="Content Placeholder 2">
            <a:extLst>
              <a:ext uri="{FF2B5EF4-FFF2-40B4-BE49-F238E27FC236}">
                <a16:creationId xmlns:a16="http://schemas.microsoft.com/office/drawing/2014/main" id="{F80DB961-43C1-6953-AE05-394D2F156AB1}"/>
              </a:ext>
            </a:extLst>
          </p:cNvPr>
          <p:cNvSpPr>
            <a:spLocks noGrp="1"/>
          </p:cNvSpPr>
          <p:nvPr>
            <p:ph sz="quarter" idx="13"/>
          </p:nvPr>
        </p:nvSpPr>
        <p:spPr>
          <a:xfrm>
            <a:off x="8173212" y="2419773"/>
            <a:ext cx="3401568" cy="3358092"/>
          </a:xfrm>
        </p:spPr>
        <p:txBody>
          <a:bodyPr>
            <a:normAutofit/>
          </a:bodyPr>
          <a:lstStyle/>
          <a:p>
            <a:endParaRPr lang="en-US" sz="1800"/>
          </a:p>
          <a:p>
            <a:endParaRPr lang="en-US" sz="1800"/>
          </a:p>
        </p:txBody>
      </p:sp>
    </p:spTree>
    <p:extLst>
      <p:ext uri="{BB962C8B-B14F-4D97-AF65-F5344CB8AC3E}">
        <p14:creationId xmlns:p14="http://schemas.microsoft.com/office/powerpoint/2010/main" val="179398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6FB043-9864-27F8-E98C-1937EEECA8B6}"/>
              </a:ext>
            </a:extLst>
          </p:cNvPr>
          <p:cNvSpPr txBox="1"/>
          <p:nvPr/>
        </p:nvSpPr>
        <p:spPr>
          <a:xfrm>
            <a:off x="676656" y="643467"/>
            <a:ext cx="6235869" cy="5584295"/>
          </a:xfrm>
          <a:prstGeom prst="rect">
            <a:avLst/>
          </a:prstGeom>
        </p:spPr>
        <p:txBody>
          <a:bodyPr vert="horz" lIns="91440" tIns="45720" rIns="91440" bIns="45720" rtlCol="0" anchor="ctr">
            <a:normAutofit/>
          </a:bodyPr>
          <a:lstStyle/>
          <a:p>
            <a:pPr defTabSz="914400">
              <a:lnSpc>
                <a:spcPct val="85000"/>
              </a:lnSpc>
              <a:spcAft>
                <a:spcPts val="600"/>
              </a:spcAft>
              <a:buFont typeface="Arial" pitchFamily="34" charset="0"/>
              <a:buChar char=" "/>
            </a:pPr>
            <a:r>
              <a:rPr lang="en-US" b="1" dirty="0">
                <a:solidFill>
                  <a:schemeClr val="tx1">
                    <a:lumMod val="85000"/>
                    <a:lumOff val="15000"/>
                  </a:schemeClr>
                </a:solidFill>
              </a:rPr>
              <a:t>Numerical computation of u vs t:</a:t>
            </a:r>
          </a:p>
          <a:p>
            <a:pPr defTabSz="914400">
              <a:lnSpc>
                <a:spcPct val="85000"/>
              </a:lnSpc>
              <a:spcAft>
                <a:spcPts val="600"/>
              </a:spcAft>
              <a:buFont typeface="Arial" pitchFamily="34" charset="0"/>
              <a:buChar char=" "/>
            </a:pPr>
            <a:endParaRPr lang="en-US" dirty="0">
              <a:solidFill>
                <a:schemeClr val="tx1">
                  <a:lumMod val="85000"/>
                  <a:lumOff val="15000"/>
                </a:schemeClr>
              </a:solidFill>
            </a:endParaRPr>
          </a:p>
          <a:p>
            <a:pPr defTabSz="914400">
              <a:lnSpc>
                <a:spcPct val="85000"/>
              </a:lnSpc>
              <a:spcAft>
                <a:spcPts val="600"/>
              </a:spcAft>
              <a:buFont typeface="Arial" pitchFamily="34" charset="0"/>
              <a:buChar char=" "/>
            </a:pPr>
            <a:r>
              <a:rPr lang="en-US" dirty="0">
                <a:solidFill>
                  <a:schemeClr val="tx1">
                    <a:lumMod val="85000"/>
                    <a:lumOff val="15000"/>
                  </a:schemeClr>
                </a:solidFill>
              </a:rPr>
              <a:t>To obtain the numerical solution for u vs t, we can use numerical integration techniques such as Euler's method or the Runge-</a:t>
            </a:r>
            <a:r>
              <a:rPr lang="en-US" dirty="0" err="1">
                <a:solidFill>
                  <a:schemeClr val="tx1">
                    <a:lumMod val="85000"/>
                    <a:lumOff val="15000"/>
                  </a:schemeClr>
                </a:solidFill>
              </a:rPr>
              <a:t>Kutta</a:t>
            </a:r>
            <a:r>
              <a:rPr lang="en-US" dirty="0">
                <a:solidFill>
                  <a:schemeClr val="tx1">
                    <a:lumMod val="85000"/>
                    <a:lumOff val="15000"/>
                  </a:schemeClr>
                </a:solidFill>
              </a:rPr>
              <a:t> method. By discretizing the time interval and approximating the derivative, we can calculate the velocity at each time step.</a:t>
            </a:r>
          </a:p>
          <a:p>
            <a:pPr defTabSz="914400">
              <a:lnSpc>
                <a:spcPct val="85000"/>
              </a:lnSpc>
              <a:spcAft>
                <a:spcPts val="600"/>
              </a:spcAft>
              <a:buFont typeface="Arial" pitchFamily="34" charset="0"/>
              <a:buChar char=" "/>
            </a:pPr>
            <a:endParaRPr lang="en-US" dirty="0">
              <a:solidFill>
                <a:schemeClr val="tx1">
                  <a:lumMod val="85000"/>
                  <a:lumOff val="15000"/>
                </a:schemeClr>
              </a:solidFill>
            </a:endParaRPr>
          </a:p>
          <a:p>
            <a:pPr defTabSz="914400">
              <a:lnSpc>
                <a:spcPct val="85000"/>
              </a:lnSpc>
              <a:spcAft>
                <a:spcPts val="600"/>
              </a:spcAft>
            </a:pPr>
            <a:r>
              <a:rPr lang="en-US" dirty="0">
                <a:solidFill>
                  <a:schemeClr val="tx1">
                    <a:lumMod val="85000"/>
                    <a:lumOff val="15000"/>
                  </a:schemeClr>
                </a:solidFill>
              </a:rPr>
              <a:t> </a:t>
            </a:r>
            <a:r>
              <a:rPr lang="en-US" b="1" dirty="0">
                <a:solidFill>
                  <a:schemeClr val="tx1">
                    <a:lumMod val="85000"/>
                    <a:lumOff val="15000"/>
                  </a:schemeClr>
                </a:solidFill>
              </a:rPr>
              <a:t>Comparison of analytical and numerical answers:</a:t>
            </a:r>
          </a:p>
          <a:p>
            <a:pPr defTabSz="914400">
              <a:lnSpc>
                <a:spcPct val="85000"/>
              </a:lnSpc>
              <a:spcAft>
                <a:spcPts val="600"/>
              </a:spcAft>
            </a:pPr>
            <a:endParaRPr lang="en-US" dirty="0">
              <a:solidFill>
                <a:schemeClr val="tx1">
                  <a:lumMod val="85000"/>
                  <a:lumOff val="15000"/>
                </a:schemeClr>
              </a:solidFill>
            </a:endParaRPr>
          </a:p>
          <a:p>
            <a:pPr defTabSz="914400">
              <a:lnSpc>
                <a:spcPct val="85000"/>
              </a:lnSpc>
              <a:spcAft>
                <a:spcPts val="600"/>
              </a:spcAft>
              <a:buFont typeface="Arial" pitchFamily="34" charset="0"/>
              <a:buChar char=" "/>
            </a:pPr>
            <a:r>
              <a:rPr lang="en-US" dirty="0">
                <a:solidFill>
                  <a:schemeClr val="tx1">
                    <a:lumMod val="85000"/>
                    <a:lumOff val="15000"/>
                  </a:schemeClr>
                </a:solidFill>
              </a:rPr>
              <a:t>Plotting the analytical solution (solid line) and the numerical solution (dashed line) on the same graph will allow us to compare the two solutions and observe any differences or similarities between them.</a:t>
            </a:r>
          </a:p>
          <a:p>
            <a:pPr defTabSz="914400">
              <a:lnSpc>
                <a:spcPct val="85000"/>
              </a:lnSpc>
              <a:spcAft>
                <a:spcPts val="600"/>
              </a:spcAft>
              <a:buFont typeface="Arial" pitchFamily="34" charset="0"/>
              <a:buChar char=" "/>
            </a:pPr>
            <a:r>
              <a:rPr lang="en-US" dirty="0">
                <a:solidFill>
                  <a:schemeClr val="tx1">
                    <a:lumMod val="85000"/>
                    <a:lumOff val="15000"/>
                  </a:schemeClr>
                </a:solidFill>
              </a:rPr>
              <a:t>  </a:t>
            </a:r>
          </a:p>
        </p:txBody>
      </p:sp>
      <p:sp>
        <p:nvSpPr>
          <p:cNvPr id="10" name="Rectangle 9">
            <a:extLst>
              <a:ext uri="{FF2B5EF4-FFF2-40B4-BE49-F238E27FC236}">
                <a16:creationId xmlns:a16="http://schemas.microsoft.com/office/drawing/2014/main" id="{67218665-EA77-40EC-8172-4F17E2DED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6628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81F5CE-139F-C4CA-146D-8DAD9B3570D8}"/>
              </a:ext>
            </a:extLst>
          </p:cNvPr>
          <p:cNvPicPr>
            <a:picLocks noChangeAspect="1"/>
          </p:cNvPicPr>
          <p:nvPr/>
        </p:nvPicPr>
        <p:blipFill>
          <a:blip r:embed="rId2"/>
          <a:stretch>
            <a:fillRect/>
          </a:stretch>
        </p:blipFill>
        <p:spPr>
          <a:xfrm>
            <a:off x="-1" y="-76436"/>
            <a:ext cx="6315076" cy="6858236"/>
          </a:xfrm>
          <a:prstGeom prst="rect">
            <a:avLst/>
          </a:prstGeom>
        </p:spPr>
      </p:pic>
      <p:pic>
        <p:nvPicPr>
          <p:cNvPr id="7" name="Picture 6">
            <a:extLst>
              <a:ext uri="{FF2B5EF4-FFF2-40B4-BE49-F238E27FC236}">
                <a16:creationId xmlns:a16="http://schemas.microsoft.com/office/drawing/2014/main" id="{AC1B11DB-DCB3-8253-D6CB-4E57867D7E2D}"/>
              </a:ext>
            </a:extLst>
          </p:cNvPr>
          <p:cNvPicPr>
            <a:picLocks noChangeAspect="1"/>
          </p:cNvPicPr>
          <p:nvPr/>
        </p:nvPicPr>
        <p:blipFill>
          <a:blip r:embed="rId3"/>
          <a:stretch>
            <a:fillRect/>
          </a:stretch>
        </p:blipFill>
        <p:spPr>
          <a:xfrm>
            <a:off x="6636793" y="295275"/>
            <a:ext cx="5243014" cy="6105525"/>
          </a:xfrm>
          <a:prstGeom prst="rect">
            <a:avLst/>
          </a:prstGeom>
        </p:spPr>
      </p:pic>
    </p:spTree>
    <p:extLst>
      <p:ext uri="{BB962C8B-B14F-4D97-AF65-F5344CB8AC3E}">
        <p14:creationId xmlns:p14="http://schemas.microsoft.com/office/powerpoint/2010/main" val="241666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3C903-0F64-B19D-5836-A0C03BCD2A66}"/>
              </a:ext>
            </a:extLst>
          </p:cNvPr>
          <p:cNvSpPr>
            <a:spLocks noGrp="1"/>
          </p:cNvSpPr>
          <p:nvPr>
            <p:ph type="title"/>
          </p:nvPr>
        </p:nvSpPr>
        <p:spPr>
          <a:xfrm>
            <a:off x="8173212" y="499533"/>
            <a:ext cx="3401568" cy="1920240"/>
          </a:xfrm>
        </p:spPr>
        <p:txBody>
          <a:bodyPr anchor="b">
            <a:normAutofit/>
          </a:bodyPr>
          <a:lstStyle/>
          <a:p>
            <a:r>
              <a:rPr lang="en-IN" sz="4000" dirty="0">
                <a:solidFill>
                  <a:srgbClr val="FFFFFF"/>
                </a:solidFill>
              </a:rPr>
              <a:t>ASSIGNMENT 2:</a:t>
            </a:r>
            <a:br>
              <a:rPr lang="en-IN" sz="4000" dirty="0">
                <a:solidFill>
                  <a:srgbClr val="FFFFFF"/>
                </a:solidFill>
              </a:rPr>
            </a:br>
            <a:r>
              <a:rPr lang="en-IN" sz="4000" dirty="0">
                <a:solidFill>
                  <a:srgbClr val="FFFFFF"/>
                </a:solidFill>
              </a:rPr>
              <a:t>PROBLEM </a:t>
            </a:r>
            <a:br>
              <a:rPr lang="en-IN" sz="4000" dirty="0">
                <a:solidFill>
                  <a:srgbClr val="FFFFFF"/>
                </a:solidFill>
              </a:rPr>
            </a:br>
            <a:r>
              <a:rPr lang="en-IN" sz="4000" dirty="0">
                <a:solidFill>
                  <a:srgbClr val="FFFFFF"/>
                </a:solidFill>
              </a:rPr>
              <a:t>STATEMENT</a:t>
            </a:r>
          </a:p>
        </p:txBody>
      </p:sp>
      <p:sp>
        <p:nvSpPr>
          <p:cNvPr id="12" name="Content Placeholder 11">
            <a:extLst>
              <a:ext uri="{FF2B5EF4-FFF2-40B4-BE49-F238E27FC236}">
                <a16:creationId xmlns:a16="http://schemas.microsoft.com/office/drawing/2014/main" id="{E0E88508-3FDB-719E-9EFF-CA56F3F9389D}"/>
              </a:ext>
            </a:extLst>
          </p:cNvPr>
          <p:cNvSpPr>
            <a:spLocks noGrp="1"/>
          </p:cNvSpPr>
          <p:nvPr>
            <p:ph sz="quarter" idx="13"/>
          </p:nvPr>
        </p:nvSpPr>
        <p:spPr>
          <a:xfrm>
            <a:off x="8173212" y="2419773"/>
            <a:ext cx="3401568" cy="3358092"/>
          </a:xfrm>
        </p:spPr>
        <p:txBody>
          <a:bodyPr>
            <a:normAutofit/>
          </a:bodyPr>
          <a:lstStyle/>
          <a:p>
            <a:endParaRPr lang="en-US" sz="1800" dirty="0"/>
          </a:p>
        </p:txBody>
      </p:sp>
      <p:pic>
        <p:nvPicPr>
          <p:cNvPr id="7" name="Picture 6">
            <a:extLst>
              <a:ext uri="{FF2B5EF4-FFF2-40B4-BE49-F238E27FC236}">
                <a16:creationId xmlns:a16="http://schemas.microsoft.com/office/drawing/2014/main" id="{E0994C37-AA00-8CA4-86C9-178CD97247DC}"/>
              </a:ext>
            </a:extLst>
          </p:cNvPr>
          <p:cNvPicPr>
            <a:picLocks noChangeAspect="1"/>
          </p:cNvPicPr>
          <p:nvPr/>
        </p:nvPicPr>
        <p:blipFill>
          <a:blip r:embed="rId2"/>
          <a:stretch>
            <a:fillRect/>
          </a:stretch>
        </p:blipFill>
        <p:spPr>
          <a:xfrm>
            <a:off x="114300" y="428625"/>
            <a:ext cx="7096126" cy="6210300"/>
          </a:xfrm>
          <a:prstGeom prst="rect">
            <a:avLst/>
          </a:prstGeom>
        </p:spPr>
      </p:pic>
    </p:spTree>
    <p:extLst>
      <p:ext uri="{BB962C8B-B14F-4D97-AF65-F5344CB8AC3E}">
        <p14:creationId xmlns:p14="http://schemas.microsoft.com/office/powerpoint/2010/main" val="62966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A1D230-EFFB-BC10-399A-F4A4192AAF47}"/>
              </a:ext>
            </a:extLst>
          </p:cNvPr>
          <p:cNvPicPr>
            <a:picLocks noChangeAspect="1"/>
          </p:cNvPicPr>
          <p:nvPr/>
        </p:nvPicPr>
        <p:blipFill>
          <a:blip r:embed="rId2"/>
          <a:stretch>
            <a:fillRect/>
          </a:stretch>
        </p:blipFill>
        <p:spPr>
          <a:xfrm>
            <a:off x="123826" y="104775"/>
            <a:ext cx="6572250" cy="6638925"/>
          </a:xfrm>
          <a:prstGeom prst="rect">
            <a:avLst/>
          </a:prstGeom>
        </p:spPr>
      </p:pic>
      <p:pic>
        <p:nvPicPr>
          <p:cNvPr id="9" name="Picture 8">
            <a:extLst>
              <a:ext uri="{FF2B5EF4-FFF2-40B4-BE49-F238E27FC236}">
                <a16:creationId xmlns:a16="http://schemas.microsoft.com/office/drawing/2014/main" id="{3DD353D1-3A9E-1CE8-A327-A52CEE8CF984}"/>
              </a:ext>
            </a:extLst>
          </p:cNvPr>
          <p:cNvPicPr>
            <a:picLocks noChangeAspect="1"/>
          </p:cNvPicPr>
          <p:nvPr/>
        </p:nvPicPr>
        <p:blipFill>
          <a:blip r:embed="rId3"/>
          <a:stretch>
            <a:fillRect/>
          </a:stretch>
        </p:blipFill>
        <p:spPr>
          <a:xfrm>
            <a:off x="7553325" y="1885949"/>
            <a:ext cx="3752850" cy="3448049"/>
          </a:xfrm>
          <a:prstGeom prst="rect">
            <a:avLst/>
          </a:prstGeom>
        </p:spPr>
      </p:pic>
    </p:spTree>
    <p:extLst>
      <p:ext uri="{BB962C8B-B14F-4D97-AF65-F5344CB8AC3E}">
        <p14:creationId xmlns:p14="http://schemas.microsoft.com/office/powerpoint/2010/main" val="2708643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B0475-67B2-15DC-2FFF-4E51EB8C5242}"/>
              </a:ext>
            </a:extLst>
          </p:cNvPr>
          <p:cNvSpPr>
            <a:spLocks noGrp="1"/>
          </p:cNvSpPr>
          <p:nvPr>
            <p:ph type="title"/>
          </p:nvPr>
        </p:nvSpPr>
        <p:spPr>
          <a:xfrm>
            <a:off x="66675" y="0"/>
            <a:ext cx="3438526" cy="1658198"/>
          </a:xfrm>
        </p:spPr>
        <p:txBody>
          <a:bodyPr/>
          <a:lstStyle/>
          <a:p>
            <a:r>
              <a:rPr lang="en-IN" dirty="0"/>
              <a:t>Reactors:</a:t>
            </a:r>
          </a:p>
        </p:txBody>
      </p:sp>
      <p:sp>
        <p:nvSpPr>
          <p:cNvPr id="3" name="Content Placeholder 2">
            <a:extLst>
              <a:ext uri="{FF2B5EF4-FFF2-40B4-BE49-F238E27FC236}">
                <a16:creationId xmlns:a16="http://schemas.microsoft.com/office/drawing/2014/main" id="{4CB54162-B5F2-FC07-CEB1-A20F615B7D4F}"/>
              </a:ext>
            </a:extLst>
          </p:cNvPr>
          <p:cNvSpPr>
            <a:spLocks noGrp="1"/>
          </p:cNvSpPr>
          <p:nvPr>
            <p:ph sz="quarter" idx="13"/>
          </p:nvPr>
        </p:nvSpPr>
        <p:spPr/>
        <p:txBody>
          <a:bodyPr/>
          <a:lstStyle/>
          <a:p>
            <a:endParaRPr lang="en-IN" dirty="0"/>
          </a:p>
        </p:txBody>
      </p:sp>
      <p:pic>
        <p:nvPicPr>
          <p:cNvPr id="7" name="Picture 6">
            <a:extLst>
              <a:ext uri="{FF2B5EF4-FFF2-40B4-BE49-F238E27FC236}">
                <a16:creationId xmlns:a16="http://schemas.microsoft.com/office/drawing/2014/main" id="{2A1C69C7-6FF9-B72E-A7A5-F7B3E8B78330}"/>
              </a:ext>
            </a:extLst>
          </p:cNvPr>
          <p:cNvPicPr>
            <a:picLocks noChangeAspect="1"/>
          </p:cNvPicPr>
          <p:nvPr/>
        </p:nvPicPr>
        <p:blipFill>
          <a:blip r:embed="rId2"/>
          <a:stretch>
            <a:fillRect/>
          </a:stretch>
        </p:blipFill>
        <p:spPr>
          <a:xfrm>
            <a:off x="139568" y="1196673"/>
            <a:ext cx="6340657" cy="5537502"/>
          </a:xfrm>
          <a:prstGeom prst="rect">
            <a:avLst/>
          </a:prstGeom>
        </p:spPr>
      </p:pic>
      <p:pic>
        <p:nvPicPr>
          <p:cNvPr id="9" name="Picture 8">
            <a:extLst>
              <a:ext uri="{FF2B5EF4-FFF2-40B4-BE49-F238E27FC236}">
                <a16:creationId xmlns:a16="http://schemas.microsoft.com/office/drawing/2014/main" id="{5DC77814-0C28-BE70-50D6-BCCB56E0AC74}"/>
              </a:ext>
            </a:extLst>
          </p:cNvPr>
          <p:cNvPicPr>
            <a:picLocks noChangeAspect="1"/>
          </p:cNvPicPr>
          <p:nvPr/>
        </p:nvPicPr>
        <p:blipFill>
          <a:blip r:embed="rId3"/>
          <a:stretch>
            <a:fillRect/>
          </a:stretch>
        </p:blipFill>
        <p:spPr>
          <a:xfrm>
            <a:off x="6276975" y="1196672"/>
            <a:ext cx="5848350" cy="5661327"/>
          </a:xfrm>
          <a:prstGeom prst="rect">
            <a:avLst/>
          </a:prstGeom>
        </p:spPr>
      </p:pic>
    </p:spTree>
    <p:extLst>
      <p:ext uri="{BB962C8B-B14F-4D97-AF65-F5344CB8AC3E}">
        <p14:creationId xmlns:p14="http://schemas.microsoft.com/office/powerpoint/2010/main" val="289055344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155</TotalTime>
  <Words>303</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Amasis MT Pro Black</vt:lpstr>
      <vt:lpstr>Arial</vt:lpstr>
      <vt:lpstr>Calibri Light</vt:lpstr>
      <vt:lpstr>Metropolitan</vt:lpstr>
      <vt:lpstr>  Project report            HANDS ON        ASPEN AND MATLAB</vt:lpstr>
      <vt:lpstr>OVERVIEW</vt:lpstr>
      <vt:lpstr>ASSIGNMENT 1 : PROBLEM STATEMENT</vt:lpstr>
      <vt:lpstr>SOLUTION:</vt:lpstr>
      <vt:lpstr>PowerPoint Presentation</vt:lpstr>
      <vt:lpstr>PowerPoint Presentation</vt:lpstr>
      <vt:lpstr>ASSIGNMENT 2: PROBLEM  STATEMENT</vt:lpstr>
      <vt:lpstr>PowerPoint Presentation</vt:lpstr>
      <vt:lpstr>Reactors: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report            HANDS ON        ASPEN AND MATLAB</dc:title>
  <dc:creator>AakashSaran</dc:creator>
  <cp:lastModifiedBy>AakashSaran</cp:lastModifiedBy>
  <cp:revision>3</cp:revision>
  <dcterms:created xsi:type="dcterms:W3CDTF">2023-05-19T06:44:32Z</dcterms:created>
  <dcterms:modified xsi:type="dcterms:W3CDTF">2023-05-19T10:04:06Z</dcterms:modified>
</cp:coreProperties>
</file>