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Sales</a:t>
            </a:r>
            <a:r>
              <a:rPr lang="en-US" baseline="0" dirty="0" smtClean="0"/>
              <a:t> V/S Predicted Sales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Training_prediction!$C$2:$C$37</c:f>
              <c:numCache>
                <c:formatCode>General</c:formatCode>
                <c:ptCount val="36"/>
                <c:pt idx="0">
                  <c:v>7690</c:v>
                </c:pt>
                <c:pt idx="1">
                  <c:v>9659</c:v>
                </c:pt>
                <c:pt idx="2">
                  <c:v>10900</c:v>
                </c:pt>
                <c:pt idx="3">
                  <c:v>7966</c:v>
                </c:pt>
                <c:pt idx="4">
                  <c:v>12289</c:v>
                </c:pt>
                <c:pt idx="5">
                  <c:v>13820</c:v>
                </c:pt>
                <c:pt idx="6">
                  <c:v>8225</c:v>
                </c:pt>
                <c:pt idx="7">
                  <c:v>19255</c:v>
                </c:pt>
                <c:pt idx="8">
                  <c:v>19681</c:v>
                </c:pt>
                <c:pt idx="9">
                  <c:v>9657</c:v>
                </c:pt>
                <c:pt idx="10">
                  <c:v>22100</c:v>
                </c:pt>
                <c:pt idx="11">
                  <c:v>16836</c:v>
                </c:pt>
                <c:pt idx="12">
                  <c:v>9781</c:v>
                </c:pt>
                <c:pt idx="13">
                  <c:v>20006</c:v>
                </c:pt>
                <c:pt idx="14">
                  <c:v>18877</c:v>
                </c:pt>
                <c:pt idx="15">
                  <c:v>14245</c:v>
                </c:pt>
                <c:pt idx="16">
                  <c:v>19992</c:v>
                </c:pt>
                <c:pt idx="17">
                  <c:v>17655</c:v>
                </c:pt>
                <c:pt idx="18">
                  <c:v>18215</c:v>
                </c:pt>
                <c:pt idx="19">
                  <c:v>15181</c:v>
                </c:pt>
                <c:pt idx="20">
                  <c:v>18512</c:v>
                </c:pt>
                <c:pt idx="21">
                  <c:v>15181</c:v>
                </c:pt>
                <c:pt idx="22">
                  <c:v>15054</c:v>
                </c:pt>
                <c:pt idx="23">
                  <c:v>17989</c:v>
                </c:pt>
                <c:pt idx="24">
                  <c:v>10062</c:v>
                </c:pt>
                <c:pt idx="25">
                  <c:v>14386</c:v>
                </c:pt>
                <c:pt idx="26">
                  <c:v>18305</c:v>
                </c:pt>
                <c:pt idx="27">
                  <c:v>9497</c:v>
                </c:pt>
                <c:pt idx="28">
                  <c:v>13000</c:v>
                </c:pt>
                <c:pt idx="29">
                  <c:v>14512</c:v>
                </c:pt>
                <c:pt idx="30">
                  <c:v>8631</c:v>
                </c:pt>
                <c:pt idx="31">
                  <c:v>12414</c:v>
                </c:pt>
                <c:pt idx="32">
                  <c:v>15923</c:v>
                </c:pt>
                <c:pt idx="33">
                  <c:v>13096</c:v>
                </c:pt>
                <c:pt idx="34">
                  <c:v>13025</c:v>
                </c:pt>
                <c:pt idx="35">
                  <c:v>19024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24-407F-8103-E0F54FEC5A4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Training_prediction!$H$2:$H$37</c:f>
              <c:numCache>
                <c:formatCode>General</c:formatCode>
                <c:ptCount val="36"/>
                <c:pt idx="0">
                  <c:v>8950.9813279003592</c:v>
                </c:pt>
                <c:pt idx="1">
                  <c:v>11475.4167182768</c:v>
                </c:pt>
                <c:pt idx="2">
                  <c:v>13817.977726184299</c:v>
                </c:pt>
                <c:pt idx="3">
                  <c:v>8405.3581804936093</c:v>
                </c:pt>
                <c:pt idx="4">
                  <c:v>11923.387069536</c:v>
                </c:pt>
                <c:pt idx="5">
                  <c:v>14361.0726458591</c:v>
                </c:pt>
                <c:pt idx="6">
                  <c:v>12021.5888328658</c:v>
                </c:pt>
                <c:pt idx="7">
                  <c:v>16807.9979721932</c:v>
                </c:pt>
                <c:pt idx="8">
                  <c:v>18331.413194941</c:v>
                </c:pt>
                <c:pt idx="9">
                  <c:v>12081.079862079299</c:v>
                </c:pt>
                <c:pt idx="10">
                  <c:v>18102.212220009598</c:v>
                </c:pt>
                <c:pt idx="11">
                  <c:v>18409.707917911001</c:v>
                </c:pt>
                <c:pt idx="12">
                  <c:v>11986.446539454</c:v>
                </c:pt>
                <c:pt idx="13">
                  <c:v>18996.906011752599</c:v>
                </c:pt>
                <c:pt idx="14">
                  <c:v>17680.647448793399</c:v>
                </c:pt>
                <c:pt idx="15">
                  <c:v>13315.7433553512</c:v>
                </c:pt>
                <c:pt idx="16">
                  <c:v>19990.264567763701</c:v>
                </c:pt>
                <c:pt idx="17">
                  <c:v>18585.992076885101</c:v>
                </c:pt>
                <c:pt idx="18">
                  <c:v>13718.0084426045</c:v>
                </c:pt>
                <c:pt idx="19">
                  <c:v>20059.751679795801</c:v>
                </c:pt>
                <c:pt idx="20">
                  <c:v>18130.239877599601</c:v>
                </c:pt>
                <c:pt idx="21">
                  <c:v>12139.4275304374</c:v>
                </c:pt>
                <c:pt idx="22">
                  <c:v>18173.201027027601</c:v>
                </c:pt>
                <c:pt idx="23">
                  <c:v>17911.371442535001</c:v>
                </c:pt>
                <c:pt idx="24">
                  <c:v>8393.6651272332292</c:v>
                </c:pt>
                <c:pt idx="25">
                  <c:v>14695.588777646</c:v>
                </c:pt>
                <c:pt idx="26">
                  <c:v>15422.612264821801</c:v>
                </c:pt>
                <c:pt idx="27">
                  <c:v>9468.9519844885999</c:v>
                </c:pt>
                <c:pt idx="28">
                  <c:v>14259.3114796471</c:v>
                </c:pt>
                <c:pt idx="29">
                  <c:v>15747.4895283806</c:v>
                </c:pt>
                <c:pt idx="30">
                  <c:v>9887.3736741303601</c:v>
                </c:pt>
                <c:pt idx="31">
                  <c:v>14278.4312018702</c:v>
                </c:pt>
                <c:pt idx="32">
                  <c:v>14443.3980613815</c:v>
                </c:pt>
                <c:pt idx="33">
                  <c:v>11133.631931760499</c:v>
                </c:pt>
                <c:pt idx="34">
                  <c:v>13634.2071729164</c:v>
                </c:pt>
                <c:pt idx="35">
                  <c:v>13900.145127473501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24-407F-8103-E0F54FEC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0186559"/>
        <c:axId val="390185727"/>
      </c:lineChart>
      <c:catAx>
        <c:axId val="39018655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85727"/>
        <c:crosses val="autoZero"/>
        <c:auto val="1"/>
        <c:lblAlgn val="ctr"/>
        <c:lblOffset val="100"/>
        <c:noMultiLvlLbl val="0"/>
      </c:catAx>
      <c:valAx>
        <c:axId val="39018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0186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sales v/s predicted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'Testing Prediction'!$C$2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'Testing Prediction'!$C$3:$C$16</c:f>
              <c:numCache>
                <c:formatCode>General</c:formatCode>
                <c:ptCount val="14"/>
                <c:pt idx="0">
                  <c:v>12174</c:v>
                </c:pt>
                <c:pt idx="1">
                  <c:v>15326</c:v>
                </c:pt>
                <c:pt idx="2">
                  <c:v>16219</c:v>
                </c:pt>
                <c:pt idx="3">
                  <c:v>16393</c:v>
                </c:pt>
                <c:pt idx="4">
                  <c:v>26153</c:v>
                </c:pt>
                <c:pt idx="5">
                  <c:v>24445</c:v>
                </c:pt>
                <c:pt idx="6">
                  <c:v>25090</c:v>
                </c:pt>
                <c:pt idx="7">
                  <c:v>22163</c:v>
                </c:pt>
                <c:pt idx="8">
                  <c:v>23958</c:v>
                </c:pt>
                <c:pt idx="9">
                  <c:v>24700</c:v>
                </c:pt>
                <c:pt idx="10">
                  <c:v>19691</c:v>
                </c:pt>
                <c:pt idx="11">
                  <c:v>14876</c:v>
                </c:pt>
                <c:pt idx="12">
                  <c:v>16751</c:v>
                </c:pt>
                <c:pt idx="13">
                  <c:v>21692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34-43B8-9E33-FC29097BE1EC}"/>
            </c:ext>
          </c:extLst>
        </c:ser>
        <c:ser>
          <c:idx val="1"/>
          <c:order val="1"/>
          <c:tx>
            <c:strRef>
              <c:f>'Testing Prediction'!$H$2</c:f>
              <c:strCache>
                <c:ptCount val="1"/>
                <c:pt idx="0">
                  <c:v>pred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'Testing Prediction'!$H$3:$H$16</c:f>
              <c:numCache>
                <c:formatCode>General</c:formatCode>
                <c:ptCount val="14"/>
                <c:pt idx="0">
                  <c:v>16051.978921304</c:v>
                </c:pt>
                <c:pt idx="1">
                  <c:v>16955.798309244201</c:v>
                </c:pt>
                <c:pt idx="2">
                  <c:v>17868.448634374701</c:v>
                </c:pt>
                <c:pt idx="3">
                  <c:v>16742.053584598802</c:v>
                </c:pt>
                <c:pt idx="4">
                  <c:v>26153</c:v>
                </c:pt>
                <c:pt idx="5">
                  <c:v>24445</c:v>
                </c:pt>
                <c:pt idx="6">
                  <c:v>25090</c:v>
                </c:pt>
                <c:pt idx="7">
                  <c:v>22163</c:v>
                </c:pt>
                <c:pt idx="8">
                  <c:v>23958</c:v>
                </c:pt>
                <c:pt idx="9">
                  <c:v>24700</c:v>
                </c:pt>
                <c:pt idx="10">
                  <c:v>16593.729884444299</c:v>
                </c:pt>
                <c:pt idx="11">
                  <c:v>16198.680612586801</c:v>
                </c:pt>
                <c:pt idx="12">
                  <c:v>16005.3011104413</c:v>
                </c:pt>
                <c:pt idx="13">
                  <c:v>16706.008943005902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34-43B8-9E33-FC29097BE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978975"/>
        <c:axId val="236984799"/>
      </c:lineChart>
      <c:catAx>
        <c:axId val="2369789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984799"/>
        <c:crosses val="autoZero"/>
        <c:auto val="1"/>
        <c:lblAlgn val="ctr"/>
        <c:lblOffset val="100"/>
        <c:noMultiLvlLbl val="0"/>
      </c:catAx>
      <c:valAx>
        <c:axId val="23698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978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EE726-93A0-4D09-9198-3D21412134AC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09B0A-45F0-43AB-942E-E355AC998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0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F010-F630-427A-855E-3E6D51747002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CB9C-FA7A-4FFA-82C9-832142420B8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F010-F630-427A-855E-3E6D51747002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CB9C-FA7A-4FFA-82C9-83214242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7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F010-F630-427A-855E-3E6D51747002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CB9C-FA7A-4FFA-82C9-83214242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9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F010-F630-427A-855E-3E6D51747002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CB9C-FA7A-4FFA-82C9-83214242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F010-F630-427A-855E-3E6D51747002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CB9C-FA7A-4FFA-82C9-832142420B8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55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F010-F630-427A-855E-3E6D51747002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CB9C-FA7A-4FFA-82C9-83214242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1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F010-F630-427A-855E-3E6D51747002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CB9C-FA7A-4FFA-82C9-83214242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F010-F630-427A-855E-3E6D51747002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CB9C-FA7A-4FFA-82C9-83214242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F010-F630-427A-855E-3E6D51747002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CB9C-FA7A-4FFA-82C9-83214242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8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B5F010-F630-427A-855E-3E6D51747002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31CB9C-FA7A-4FFA-82C9-83214242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0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F010-F630-427A-855E-3E6D51747002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CB9C-FA7A-4FFA-82C9-832142420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4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B5F010-F630-427A-855E-3E6D51747002}" type="datetimeFigureOut">
              <a:rPr lang="en-IN" smtClean="0"/>
              <a:t>25-02-2018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31CB9C-FA7A-4FFA-82C9-832142420B8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3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  <a:latin typeface="Baskerville Old Face" panose="02020602080505020303" pitchFamily="18" charset="0"/>
              </a:rPr>
              <a:t>Prediction of monthly sales of Hyundai </a:t>
            </a:r>
            <a:r>
              <a:rPr lang="en-US" dirty="0" err="1" smtClean="0">
                <a:solidFill>
                  <a:schemeClr val="accent3"/>
                </a:solidFill>
                <a:latin typeface="Baskerville Old Face" panose="02020602080505020303" pitchFamily="18" charset="0"/>
              </a:rPr>
              <a:t>Elantra</a:t>
            </a:r>
            <a:endParaRPr lang="en-IN" dirty="0">
              <a:solidFill>
                <a:schemeClr val="accent3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(</a:t>
            </a:r>
            <a:r>
              <a:rPr lang="en-US" dirty="0" smtClean="0">
                <a:latin typeface="Baskerville Old Face" panose="02020602080505020303" pitchFamily="18" charset="0"/>
              </a:rPr>
              <a:t>United States)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5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4897" y="588645"/>
            <a:ext cx="886968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The data set we have is having 50 Observations with 7 variables :</a:t>
            </a:r>
          </a:p>
          <a:p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4897" y="2006501"/>
            <a:ext cx="98860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skerville Old Face" panose="02020602080505020303" pitchFamily="18" charset="0"/>
              </a:rPr>
              <a:t>MONTH                       :  the month of the year for the observation 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YEAR                            :  the year of observation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SALES                           :  amount of sales 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UNEMPLOYMENT    : the estimated unemployment percentage in the United States in the given month 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QUERIES                     </a:t>
            </a:r>
            <a:r>
              <a:rPr lang="en-US" dirty="0">
                <a:latin typeface="Baskerville Old Face" panose="02020602080505020303" pitchFamily="18" charset="0"/>
              </a:rPr>
              <a:t>:</a:t>
            </a:r>
            <a:r>
              <a:rPr lang="en-US" dirty="0" smtClean="0">
                <a:latin typeface="Baskerville Old Face" panose="02020602080505020303" pitchFamily="18" charset="0"/>
              </a:rPr>
              <a:t> a (normalized) approximation of the number of Google searches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smtClean="0">
                <a:latin typeface="Baskerville Old Face" panose="02020602080505020303" pitchFamily="18" charset="0"/>
              </a:rPr>
              <a:t>                                       for "</a:t>
            </a:r>
            <a:r>
              <a:rPr lang="en-US" dirty="0" err="1" smtClean="0">
                <a:latin typeface="Baskerville Old Face" panose="02020602080505020303" pitchFamily="18" charset="0"/>
              </a:rPr>
              <a:t>hyundai</a:t>
            </a:r>
            <a:r>
              <a:rPr lang="en-US" dirty="0" smtClean="0">
                <a:latin typeface="Baskerville Old Face" panose="02020602080505020303" pitchFamily="18" charset="0"/>
              </a:rPr>
              <a:t> </a:t>
            </a:r>
            <a:r>
              <a:rPr lang="en-US" dirty="0" err="1" smtClean="0">
                <a:latin typeface="Baskerville Old Face" panose="02020602080505020303" pitchFamily="18" charset="0"/>
              </a:rPr>
              <a:t>elantra</a:t>
            </a:r>
            <a:r>
              <a:rPr lang="en-US" dirty="0" smtClean="0">
                <a:latin typeface="Baskerville Old Face" panose="02020602080505020303" pitchFamily="18" charset="0"/>
              </a:rPr>
              <a:t>" in the given month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CPI_ENERGY             :  the monthly consumer price index (CPI) for energy for the given month</a:t>
            </a:r>
          </a:p>
          <a:p>
            <a:endParaRPr lang="en-US" dirty="0" smtClean="0">
              <a:latin typeface="Baskerville Old Face" panose="02020602080505020303" pitchFamily="18" charset="0"/>
            </a:endParaRPr>
          </a:p>
          <a:p>
            <a:r>
              <a:rPr lang="en-US" dirty="0" smtClean="0">
                <a:latin typeface="Baskerville Old Face" panose="02020602080505020303" pitchFamily="18" charset="0"/>
              </a:rPr>
              <a:t>CPI_ALL                     :  the consumer price index (CPI) for all products for the given month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6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8212" y="1446246"/>
            <a:ext cx="927257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Since we have to predict the sales, we take “sales” as dependent variable and other variables as independent variables.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Here we noticed that variable “Month” is of integer type , which is to be changed as factor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We did check outliers and figured there are no significant outliers present in out data set.</a:t>
            </a: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400" b="1" dirty="0" smtClean="0">
                <a:latin typeface="Baskerville Old Face" panose="02020602080505020303" pitchFamily="18" charset="0"/>
              </a:rPr>
              <a:t>To start modeling , we have to split our data in training and testing data sets which are usually in 7:3 ratio , but as per clients requirement we split the observations of 2012 and previous year in training data and rest of the data in testing data set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021494" y="681135"/>
            <a:ext cx="4793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bg2">
                    <a:lumMod val="50000"/>
                  </a:schemeClr>
                </a:solidFill>
              </a:rPr>
              <a:t>OVERVIEW OF GIVEN DATA SET</a:t>
            </a:r>
            <a:endParaRPr lang="en-IN" sz="2800" b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3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545" y="834566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APPLYING REGRESSION MODEL ON TRAINING DATASET</a:t>
            </a:r>
            <a:endParaRPr lang="en-IN" sz="2000" b="1" u="sng" dirty="0">
              <a:solidFill>
                <a:schemeClr val="bg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6545" y="1318231"/>
            <a:ext cx="78515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applied regression on “</a:t>
            </a:r>
            <a:r>
              <a:rPr lang="en-US" b="1" dirty="0" smtClean="0"/>
              <a:t>sales</a:t>
            </a:r>
            <a:r>
              <a:rPr lang="en-US" dirty="0" smtClean="0"/>
              <a:t>” with taking the following independent variables:</a:t>
            </a:r>
          </a:p>
          <a:p>
            <a:endParaRPr lang="en-US" dirty="0" smtClean="0"/>
          </a:p>
          <a:p>
            <a:r>
              <a:rPr lang="en-US" b="1" dirty="0" smtClean="0"/>
              <a:t>Unemployment</a:t>
            </a:r>
          </a:p>
          <a:p>
            <a:r>
              <a:rPr lang="en-US" b="1" dirty="0" err="1" smtClean="0"/>
              <a:t>CPI_all</a:t>
            </a:r>
            <a:endParaRPr lang="en-US" b="1" dirty="0" smtClean="0"/>
          </a:p>
          <a:p>
            <a:r>
              <a:rPr lang="en-US" b="1" dirty="0" err="1" smtClean="0"/>
              <a:t>CPI_energy</a:t>
            </a:r>
            <a:endParaRPr lang="en-US" b="1" dirty="0" smtClean="0"/>
          </a:p>
          <a:p>
            <a:r>
              <a:rPr lang="en-US" b="1" dirty="0" smtClean="0"/>
              <a:t>Queries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6545" y="3639777"/>
            <a:ext cx="964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Result</a:t>
            </a:r>
            <a:endParaRPr lang="en-IN" sz="2400" b="1" dirty="0">
              <a:solidFill>
                <a:schemeClr val="bg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6545" y="4055228"/>
            <a:ext cx="8869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got adjusted R square </a:t>
            </a:r>
            <a:r>
              <a:rPr lang="en-US" sz="2400" b="1" dirty="0">
                <a:latin typeface="Baskerville Old Face" panose="02020602080505020303" pitchFamily="18" charset="0"/>
              </a:rPr>
              <a:t>0.3544</a:t>
            </a:r>
            <a:r>
              <a:rPr lang="en-US" sz="2000" b="1" dirty="0">
                <a:latin typeface="Baskerville Old Face" panose="02020602080505020303" pitchFamily="18" charset="0"/>
              </a:rPr>
              <a:t> which is significantly lower from R </a:t>
            </a:r>
            <a:r>
              <a:rPr lang="en-US" sz="2000" b="1" dirty="0" smtClean="0">
                <a:latin typeface="Baskerville Old Face" panose="02020602080505020303" pitchFamily="18" charset="0"/>
              </a:rPr>
              <a:t>square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If the adjusted R-Squared is lower, then this means that our model is not good and </a:t>
            </a:r>
            <a:endParaRPr lang="en-US" sz="2000" b="1" dirty="0" smtClean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also if none of the variables have are significant, then this also make our model </a:t>
            </a:r>
            <a:r>
              <a:rPr lang="en-US" sz="2000" b="1" dirty="0" smtClean="0">
                <a:latin typeface="Baskerville Old Face" panose="02020602080505020303" pitchFamily="18" charset="0"/>
              </a:rPr>
              <a:t>worst. </a:t>
            </a:r>
            <a:r>
              <a:rPr lang="en-US" sz="2000" dirty="0" smtClean="0">
                <a:latin typeface="Baskerville Old Face" panose="02020602080505020303" pitchFamily="18" charset="0"/>
              </a:rPr>
              <a:t> 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8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3368" y="574192"/>
            <a:ext cx="978408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Including Month as independent variable</a:t>
            </a:r>
          </a:p>
          <a:p>
            <a:endParaRPr lang="en-US" dirty="0" smtClean="0"/>
          </a:p>
          <a:p>
            <a:r>
              <a:rPr lang="en-US" dirty="0" smtClean="0"/>
              <a:t> since our data includes the month of the year in which the units were sold,</a:t>
            </a:r>
          </a:p>
          <a:p>
            <a:r>
              <a:rPr lang="en-US" dirty="0" smtClean="0"/>
              <a:t> it is feasible for us to incorporate monthly seasonality. From a modeling point of view,</a:t>
            </a:r>
          </a:p>
          <a:p>
            <a:r>
              <a:rPr lang="en-US" dirty="0" smtClean="0"/>
              <a:t> it may be reasonable that the month plays an effect in how many </a:t>
            </a:r>
            <a:r>
              <a:rPr lang="en-US" dirty="0" err="1" smtClean="0"/>
              <a:t>Elantra</a:t>
            </a:r>
            <a:r>
              <a:rPr lang="en-US" dirty="0" smtClean="0"/>
              <a:t> units are sold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It is seen that even after including month as independent variable, we got no significant change in our </a:t>
            </a:r>
          </a:p>
          <a:p>
            <a:r>
              <a:rPr lang="en-US" dirty="0" smtClean="0"/>
              <a:t>R-squared, this is because we have to change the “month”  variable to “factor” data type</a:t>
            </a:r>
          </a:p>
          <a:p>
            <a:endParaRPr lang="en-US" dirty="0"/>
          </a:p>
          <a:p>
            <a:r>
              <a:rPr lang="en-US" dirty="0" smtClean="0"/>
              <a:t>After applying regression on data set with “month as factor” we finally got the significant variables</a:t>
            </a:r>
          </a:p>
          <a:p>
            <a:r>
              <a:rPr lang="en-US" dirty="0" smtClean="0"/>
              <a:t>And our R-squared changed to </a:t>
            </a:r>
            <a:r>
              <a:rPr lang="en-US" sz="2000" b="1" dirty="0" smtClean="0"/>
              <a:t>0.82</a:t>
            </a:r>
            <a:r>
              <a:rPr lang="en-US" dirty="0" smtClean="0"/>
              <a:t>,</a:t>
            </a:r>
          </a:p>
          <a:p>
            <a:r>
              <a:rPr lang="en-US" dirty="0" smtClean="0"/>
              <a:t>now we have to do the iterations and keep removing the independent variables until we achieve</a:t>
            </a:r>
          </a:p>
          <a:p>
            <a:r>
              <a:rPr lang="en-US" dirty="0" smtClean="0"/>
              <a:t> the best p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321" y="924448"/>
            <a:ext cx="554626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FINAL MODEL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1600" dirty="0" smtClean="0"/>
              <a:t>After running some iterations we got the most </a:t>
            </a:r>
          </a:p>
          <a:p>
            <a:r>
              <a:rPr lang="en-US" sz="1600" dirty="0" smtClean="0"/>
              <a:t>significant variables in our training data set</a:t>
            </a:r>
            <a:endParaRPr lang="en-US" sz="1600" dirty="0"/>
          </a:p>
          <a:p>
            <a:r>
              <a:rPr lang="en-US" sz="1600" b="1" dirty="0" err="1" smtClean="0"/>
              <a:t>CPI_Energy</a:t>
            </a:r>
            <a:endParaRPr lang="en-US" sz="1600" b="1" dirty="0" smtClean="0"/>
          </a:p>
          <a:p>
            <a:r>
              <a:rPr lang="en-US" sz="1600" b="1" dirty="0" smtClean="0"/>
              <a:t>Month(3 to 8)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u="sng" dirty="0" smtClean="0"/>
              <a:t>R-Squared  changed to 0.69 and adjusted </a:t>
            </a:r>
            <a:r>
              <a:rPr lang="en-US" sz="1600" b="1" u="sng" dirty="0" err="1" smtClean="0"/>
              <a:t>R_Sq</a:t>
            </a:r>
            <a:r>
              <a:rPr lang="en-US" sz="1600" b="1" u="sng" dirty="0" smtClean="0"/>
              <a:t> to 0.61</a:t>
            </a:r>
            <a:r>
              <a:rPr lang="en-US" sz="1600" dirty="0" smtClean="0"/>
              <a:t>, which is</a:t>
            </a:r>
          </a:p>
          <a:p>
            <a:r>
              <a:rPr lang="en-US" sz="1600" dirty="0" smtClean="0"/>
              <a:t> far better than our previous Model values, </a:t>
            </a:r>
          </a:p>
          <a:p>
            <a:r>
              <a:rPr lang="en-US" sz="1600" dirty="0" smtClean="0"/>
              <a:t>Our P values also met with the standard of 0.10 or even lower,</a:t>
            </a:r>
          </a:p>
          <a:p>
            <a:r>
              <a:rPr lang="en-US" sz="1600" dirty="0" smtClean="0"/>
              <a:t> making our training Data model much better</a:t>
            </a:r>
          </a:p>
          <a:p>
            <a:r>
              <a:rPr lang="en-US" sz="1600" b="1" u="sng" dirty="0" smtClean="0"/>
              <a:t>[ MAPE = 0.132 ]</a:t>
            </a:r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270223" y="924448"/>
            <a:ext cx="573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err="1" smtClean="0">
                <a:solidFill>
                  <a:schemeClr val="bg2">
                    <a:lumMod val="50000"/>
                  </a:schemeClr>
                </a:solidFill>
              </a:rPr>
              <a:t>Comparision</a:t>
            </a:r>
            <a:r>
              <a:rPr lang="en-US" sz="2400" u="sng" dirty="0" smtClean="0">
                <a:solidFill>
                  <a:schemeClr val="bg2">
                    <a:lumMod val="50000"/>
                  </a:schemeClr>
                </a:solidFill>
              </a:rPr>
              <a:t> of actual vs </a:t>
            </a:r>
            <a:r>
              <a:rPr lang="en-US" sz="2400" u="sng" dirty="0" err="1" smtClean="0">
                <a:solidFill>
                  <a:schemeClr val="bg2">
                    <a:lumMod val="50000"/>
                  </a:schemeClr>
                </a:solidFill>
              </a:rPr>
              <a:t>apredicted</a:t>
            </a:r>
            <a:r>
              <a:rPr lang="en-US" sz="2400" u="sng" dirty="0" smtClean="0">
                <a:solidFill>
                  <a:schemeClr val="bg2">
                    <a:lumMod val="50000"/>
                  </a:schemeClr>
                </a:solidFill>
              </a:rPr>
              <a:t> change</a:t>
            </a:r>
            <a:endParaRPr lang="en-IN" sz="24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056883"/>
              </p:ext>
            </p:extLst>
          </p:nvPr>
        </p:nvGraphicFramePr>
        <p:xfrm>
          <a:off x="6270223" y="1562878"/>
          <a:ext cx="5730800" cy="3522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286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933" y="1185705"/>
            <a:ext cx="548640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chemeClr val="bg2">
                    <a:lumMod val="50000"/>
                  </a:schemeClr>
                </a:solidFill>
                <a:latin typeface="Baskerville Old Face" panose="02020602080505020303" pitchFamily="18" charset="0"/>
              </a:rPr>
              <a:t>Applying the model on Testing data set</a:t>
            </a:r>
          </a:p>
          <a:p>
            <a:endParaRPr lang="en-US" sz="2000" b="1" dirty="0">
              <a:solidFill>
                <a:schemeClr val="bg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after applying the train data model on test data we noticed the significant change </a:t>
            </a:r>
            <a:r>
              <a:rPr lang="en-US" sz="2000" b="1" dirty="0" smtClean="0">
                <a:latin typeface="Baskerville Old Face" panose="02020602080505020303" pitchFamily="18" charset="0"/>
              </a:rPr>
              <a:t>R-Square (0.79) </a:t>
            </a:r>
            <a:r>
              <a:rPr lang="en-US" sz="2000" dirty="0" smtClean="0">
                <a:latin typeface="Baskerville Old Face" panose="02020602080505020303" pitchFamily="18" charset="0"/>
              </a:rPr>
              <a:t>which is quite high from its adjusted R-</a:t>
            </a:r>
            <a:r>
              <a:rPr lang="en-US" sz="2000" dirty="0" err="1" smtClean="0">
                <a:latin typeface="Baskerville Old Face" panose="02020602080505020303" pitchFamily="18" charset="0"/>
              </a:rPr>
              <a:t>sq</a:t>
            </a:r>
            <a:r>
              <a:rPr lang="en-US" sz="2000" dirty="0" smtClean="0">
                <a:latin typeface="Baskerville Old Face" panose="02020602080505020303" pitchFamily="18" charset="0"/>
              </a:rPr>
              <a:t>, also many of the variables became insignificant , 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Because of this change it is recommended  </a:t>
            </a:r>
            <a:r>
              <a:rPr lang="en-US" sz="2000" b="1" dirty="0" smtClean="0">
                <a:latin typeface="Baskerville Old Face" panose="02020602080505020303" pitchFamily="18" charset="0"/>
              </a:rPr>
              <a:t>not to apply training model on testing data set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</a:p>
          <a:p>
            <a:endParaRPr lang="en-US" sz="2000" dirty="0"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</a:rPr>
              <a:t>This might be because of biasness on splitting the data according to years.</a:t>
            </a:r>
            <a:endParaRPr lang="en-US" sz="2000" dirty="0">
              <a:latin typeface="Baskerville Old Face" panose="02020602080505020303" pitchFamily="18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275127"/>
              </p:ext>
            </p:extLst>
          </p:nvPr>
        </p:nvGraphicFramePr>
        <p:xfrm>
          <a:off x="6149591" y="1185705"/>
          <a:ext cx="5888334" cy="4026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22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16004"/>
              </p:ext>
            </p:extLst>
          </p:nvPr>
        </p:nvGraphicFramePr>
        <p:xfrm>
          <a:off x="559837" y="813901"/>
          <a:ext cx="11019453" cy="2498467"/>
        </p:xfrm>
        <a:graphic>
          <a:graphicData uri="http://schemas.openxmlformats.org/drawingml/2006/table">
            <a:tbl>
              <a:tblPr/>
              <a:tblGrid>
                <a:gridCol w="1350423">
                  <a:extLst>
                    <a:ext uri="{9D8B030D-6E8A-4147-A177-3AD203B41FA5}">
                      <a16:colId xmlns:a16="http://schemas.microsoft.com/office/drawing/2014/main" val="310468382"/>
                    </a:ext>
                  </a:extLst>
                </a:gridCol>
                <a:gridCol w="1350423">
                  <a:extLst>
                    <a:ext uri="{9D8B030D-6E8A-4147-A177-3AD203B41FA5}">
                      <a16:colId xmlns:a16="http://schemas.microsoft.com/office/drawing/2014/main" val="2716819966"/>
                    </a:ext>
                  </a:extLst>
                </a:gridCol>
                <a:gridCol w="1350423">
                  <a:extLst>
                    <a:ext uri="{9D8B030D-6E8A-4147-A177-3AD203B41FA5}">
                      <a16:colId xmlns:a16="http://schemas.microsoft.com/office/drawing/2014/main" val="866259378"/>
                    </a:ext>
                  </a:extLst>
                </a:gridCol>
                <a:gridCol w="1566492">
                  <a:extLst>
                    <a:ext uri="{9D8B030D-6E8A-4147-A177-3AD203B41FA5}">
                      <a16:colId xmlns:a16="http://schemas.microsoft.com/office/drawing/2014/main" val="3915914017"/>
                    </a:ext>
                  </a:extLst>
                </a:gridCol>
                <a:gridCol w="1350423">
                  <a:extLst>
                    <a:ext uri="{9D8B030D-6E8A-4147-A177-3AD203B41FA5}">
                      <a16:colId xmlns:a16="http://schemas.microsoft.com/office/drawing/2014/main" val="4173339088"/>
                    </a:ext>
                  </a:extLst>
                </a:gridCol>
                <a:gridCol w="1350423">
                  <a:extLst>
                    <a:ext uri="{9D8B030D-6E8A-4147-A177-3AD203B41FA5}">
                      <a16:colId xmlns:a16="http://schemas.microsoft.com/office/drawing/2014/main" val="446178160"/>
                    </a:ext>
                  </a:extLst>
                </a:gridCol>
                <a:gridCol w="1350423">
                  <a:extLst>
                    <a:ext uri="{9D8B030D-6E8A-4147-A177-3AD203B41FA5}">
                      <a16:colId xmlns:a16="http://schemas.microsoft.com/office/drawing/2014/main" val="3669777783"/>
                    </a:ext>
                  </a:extLst>
                </a:gridCol>
                <a:gridCol w="1350423">
                  <a:extLst>
                    <a:ext uri="{9D8B030D-6E8A-4147-A177-3AD203B41FA5}">
                      <a16:colId xmlns:a16="http://schemas.microsoft.com/office/drawing/2014/main" val="2328347651"/>
                    </a:ext>
                  </a:extLst>
                </a:gridCol>
              </a:tblGrid>
              <a:tr h="42215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Highest Error in Test Data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317824"/>
                  </a:ext>
                </a:extLst>
              </a:tr>
              <a:tr h="4221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 </a:t>
                      </a: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767142"/>
                  </a:ext>
                </a:extLst>
              </a:tr>
              <a:tr h="413540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827319"/>
                  </a:ext>
                </a:extLst>
              </a:tr>
              <a:tr h="827079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unemployment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queries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CPI_energy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CPI_all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41323"/>
                  </a:ext>
                </a:extLst>
              </a:tr>
              <a:tr h="4135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6.07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246.189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234.594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16706.01</a:t>
                      </a:r>
                    </a:p>
                  </a:txBody>
                  <a:tcPr marL="3810" marR="3810" marT="38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58783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4481" y="4114800"/>
            <a:ext cx="546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Highest Error in Test Data-set =  </a:t>
            </a:r>
            <a:r>
              <a:rPr lang="en-IN" sz="2400" b="1" dirty="0">
                <a:latin typeface="Baskerville Old Face" panose="02020602080505020303" pitchFamily="18" charset="0"/>
              </a:rPr>
              <a:t>4985.991</a:t>
            </a:r>
            <a:r>
              <a:rPr lang="en-IN" sz="2400" b="1" dirty="0" smtClean="0">
                <a:latin typeface="Baskerville Old Face" panose="02020602080505020303" pitchFamily="18" charset="0"/>
              </a:rPr>
              <a:t> </a:t>
            </a:r>
            <a:endParaRPr lang="en-IN" sz="24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2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1860" y="2777490"/>
            <a:ext cx="58400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u="sng" dirty="0" smtClean="0">
                <a:solidFill>
                  <a:schemeClr val="bg2">
                    <a:lumMod val="75000"/>
                  </a:schemeClr>
                </a:solidFill>
                <a:latin typeface="Baskerville Old Face" panose="02020602080505020303" pitchFamily="18" charset="0"/>
              </a:rPr>
              <a:t>Thank You</a:t>
            </a:r>
            <a:endParaRPr lang="en-IN" sz="9600" b="1" u="sng" dirty="0">
              <a:solidFill>
                <a:schemeClr val="bg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632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Baskerville Old Face</vt:lpstr>
      <vt:lpstr>Calibri</vt:lpstr>
      <vt:lpstr>Calibri Light</vt:lpstr>
      <vt:lpstr>Lucida Console</vt:lpstr>
      <vt:lpstr>Retrospect</vt:lpstr>
      <vt:lpstr>Prediction of monthly sales of Hyundai Elantra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monthly sales of Hyundai Elantra</dc:title>
  <dc:creator>aakash sacheti</dc:creator>
  <cp:lastModifiedBy>aakash sacheti</cp:lastModifiedBy>
  <cp:revision>13</cp:revision>
  <dcterms:created xsi:type="dcterms:W3CDTF">2018-02-23T11:58:35Z</dcterms:created>
  <dcterms:modified xsi:type="dcterms:W3CDTF">2018-02-25T05:37:30Z</dcterms:modified>
</cp:coreProperties>
</file>