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sldIdLst>
    <p:sldId id="256" r:id="rId2"/>
    <p:sldId id="264" r:id="rId3"/>
    <p:sldId id="257" r:id="rId4"/>
    <p:sldId id="258" r:id="rId5"/>
    <p:sldId id="265" r:id="rId6"/>
    <p:sldId id="259" r:id="rId7"/>
    <p:sldId id="260" r:id="rId8"/>
    <p:sldId id="261" r:id="rId9"/>
    <p:sldId id="263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73" autoAdjust="0"/>
    <p:restoredTop sz="94660"/>
  </p:normalViewPr>
  <p:slideViewPr>
    <p:cSldViewPr snapToGrid="0">
      <p:cViewPr varScale="1">
        <p:scale>
          <a:sx n="67" d="100"/>
          <a:sy n="67" d="100"/>
        </p:scale>
        <p:origin x="610" y="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F3217-3FF2-4BCF-A9E3-3497FFA0A1C6}" type="datetimeFigureOut">
              <a:rPr lang="en-IN" smtClean="0"/>
              <a:t>24-03-2018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F0852-9F44-4A2A-B5FB-3B763F80A79B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1459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F3217-3FF2-4BCF-A9E3-3497FFA0A1C6}" type="datetimeFigureOut">
              <a:rPr lang="en-IN" smtClean="0"/>
              <a:t>24-03-2018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F0852-9F44-4A2A-B5FB-3B763F80A7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7921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F3217-3FF2-4BCF-A9E3-3497FFA0A1C6}" type="datetimeFigureOut">
              <a:rPr lang="en-IN" smtClean="0"/>
              <a:t>24-03-2018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F0852-9F44-4A2A-B5FB-3B763F80A7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0056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F3217-3FF2-4BCF-A9E3-3497FFA0A1C6}" type="datetimeFigureOut">
              <a:rPr lang="en-IN" smtClean="0"/>
              <a:t>24-03-2018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F0852-9F44-4A2A-B5FB-3B763F80A7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9368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F3217-3FF2-4BCF-A9E3-3497FFA0A1C6}" type="datetimeFigureOut">
              <a:rPr lang="en-IN" smtClean="0"/>
              <a:t>24-03-2018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F0852-9F44-4A2A-B5FB-3B763F80A79B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2925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F3217-3FF2-4BCF-A9E3-3497FFA0A1C6}" type="datetimeFigureOut">
              <a:rPr lang="en-IN" smtClean="0"/>
              <a:t>24-03-2018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F0852-9F44-4A2A-B5FB-3B763F80A7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9252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F3217-3FF2-4BCF-A9E3-3497FFA0A1C6}" type="datetimeFigureOut">
              <a:rPr lang="en-IN" smtClean="0"/>
              <a:t>24-03-2018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F0852-9F44-4A2A-B5FB-3B763F80A7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5891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F3217-3FF2-4BCF-A9E3-3497FFA0A1C6}" type="datetimeFigureOut">
              <a:rPr lang="en-IN" smtClean="0"/>
              <a:t>24-03-2018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F0852-9F44-4A2A-B5FB-3B763F80A7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7332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F3217-3FF2-4BCF-A9E3-3497FFA0A1C6}" type="datetimeFigureOut">
              <a:rPr lang="en-IN" smtClean="0"/>
              <a:t>24-03-2018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F0852-9F44-4A2A-B5FB-3B763F80A7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5406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1BF3217-3FF2-4BCF-A9E3-3497FFA0A1C6}" type="datetimeFigureOut">
              <a:rPr lang="en-IN" smtClean="0"/>
              <a:t>24-03-2018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75F0852-9F44-4A2A-B5FB-3B763F80A7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9142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F3217-3FF2-4BCF-A9E3-3497FFA0A1C6}" type="datetimeFigureOut">
              <a:rPr lang="en-IN" smtClean="0"/>
              <a:t>24-03-2018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F0852-9F44-4A2A-B5FB-3B763F80A7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2355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1BF3217-3FF2-4BCF-A9E3-3497FFA0A1C6}" type="datetimeFigureOut">
              <a:rPr lang="en-IN" smtClean="0"/>
              <a:t>24-03-2018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75F0852-9F44-4A2A-B5FB-3B763F80A79B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9806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0051" y="2223135"/>
            <a:ext cx="9940427" cy="1349194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Time series </a:t>
            </a:r>
            <a:r>
              <a:rPr lang="en-US" dirty="0" smtClean="0">
                <a:solidFill>
                  <a:schemeClr val="accent1"/>
                </a:solidFill>
              </a:rPr>
              <a:t>Forecasting</a:t>
            </a:r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Prediction of Sales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032123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61190" y="2967335"/>
            <a:ext cx="30696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Thank You</a:t>
            </a:r>
            <a:endParaRPr lang="en-US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79864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Insights of Given data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845733"/>
            <a:ext cx="7583805" cy="3737821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1. we are creating a time series data according to dates in months, every data point is repeating after 14 values.</a:t>
            </a:r>
          </a:p>
          <a:p>
            <a:r>
              <a:rPr lang="en-US" dirty="0" smtClean="0"/>
              <a:t>2. we sorted the data according to date to be in a proper format for analysis.</a:t>
            </a:r>
          </a:p>
          <a:p>
            <a:r>
              <a:rPr lang="en-US" dirty="0" smtClean="0"/>
              <a:t>3. there was an extra data point of 17</a:t>
            </a:r>
            <a:r>
              <a:rPr lang="en-US" baseline="30000" dirty="0" smtClean="0"/>
              <a:t>th</a:t>
            </a:r>
            <a:r>
              <a:rPr lang="en-US" dirty="0" smtClean="0"/>
              <a:t> January 2018, which has to be removed </a:t>
            </a:r>
          </a:p>
          <a:p>
            <a:r>
              <a:rPr lang="en-US" dirty="0" smtClean="0"/>
              <a:t>4.we have to predict 36 data points for sales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83056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591" y="729466"/>
            <a:ext cx="5200650" cy="355485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6455" y="226668"/>
            <a:ext cx="4486275" cy="240927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5050" y="3796611"/>
            <a:ext cx="4382815" cy="2455599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065101" y="4562745"/>
            <a:ext cx="33816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Data plot</a:t>
            </a:r>
          </a:p>
          <a:p>
            <a:pPr algn="ctr"/>
            <a:r>
              <a:rPr lang="en-US" dirty="0" smtClean="0"/>
              <a:t>For 3rd to 16th of each month</a:t>
            </a:r>
          </a:p>
          <a:p>
            <a:pPr algn="ctr"/>
            <a:r>
              <a:rPr lang="en-US" dirty="0" smtClean="0"/>
              <a:t> from January to December 2018 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10497865" y="867663"/>
            <a:ext cx="12064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Regression line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10497865" y="4457700"/>
            <a:ext cx="1114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Trend line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02798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7978140" y="170878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6003631" y="2967335"/>
            <a:ext cx="18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5400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62" y="520065"/>
            <a:ext cx="7969543" cy="548068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162872" y="2337077"/>
            <a:ext cx="36271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Differencing </a:t>
            </a:r>
            <a:r>
              <a:rPr lang="en-US" dirty="0" smtClean="0"/>
              <a:t>and Log </a:t>
            </a:r>
            <a:r>
              <a:rPr lang="en-US" dirty="0"/>
              <a:t>transformation the data to remove trend and unequal variance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8162872" y="3351580"/>
            <a:ext cx="362717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So, with Log10 and 1 order of differencing makes the series stationary</a:t>
            </a:r>
          </a:p>
        </p:txBody>
      </p:sp>
    </p:spTree>
    <p:extLst>
      <p:ext uri="{BB962C8B-B14F-4D97-AF65-F5344CB8AC3E}">
        <p14:creationId xmlns:p14="http://schemas.microsoft.com/office/powerpoint/2010/main" val="2832471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20040" y="871329"/>
            <a:ext cx="5532120" cy="215443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Augmented Dickey-Fuller Test data: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Dickey-Fuller = -6.957,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Lag order = 5,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p-value = 0.01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00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alternative hypothesis: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stationary</a:t>
            </a:r>
            <a:endParaRPr kumimoji="0" lang="en-US" alt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5560695" y="3508713"/>
            <a:ext cx="5606415" cy="276998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KPSS Test for Level Stationarity data: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KPSS Level = 0.014382,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Truncation lag parameter = 2,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p-value = 0.1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00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5560695" y="5473644"/>
            <a:ext cx="4474844" cy="24622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effectLst/>
                <a:latin typeface="Lucida Console" panose="020B0609040504020204" pitchFamily="49" charset="0"/>
              </a:rPr>
              <a:t>p-value greater than printed p-value</a:t>
            </a:r>
            <a:endParaRPr kumimoji="0" lang="en-US" altLang="en-US" sz="1600" b="1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08239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6982" y="217171"/>
            <a:ext cx="7917128" cy="3914774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4432008" y="4613062"/>
            <a:ext cx="3267075" cy="11866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 = 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 (</a:t>
            </a:r>
            <a:r>
              <a:rPr lang="en-US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pacf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plot significant spike)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D=  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 </a:t>
            </a:r>
            <a:r>
              <a:rPr lang="en-US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diffrencing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taken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Q=  0 (ACF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plot significant spike)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89178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37160" y="370464"/>
            <a:ext cx="11277126" cy="178510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summary(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ARIMAFit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1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Call: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arima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(x = (log10(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TSdata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)),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order = c(1, 1, 0))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Coefficients: ar1 0.0772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s.e.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0.0769 sigma^2 estimated as 0.02915: log likelihood = 58.24,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aic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= -112.48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Training set error measures: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   ME         RMSE      MAE        MPE       MAPE     MASE       ACF1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0.003391408 0.1702156 0.08574579 0.009835556 1.87613 0.9971184 -0.0017485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5751128"/>
              </p:ext>
            </p:extLst>
          </p:nvPr>
        </p:nvGraphicFramePr>
        <p:xfrm>
          <a:off x="137160" y="2846069"/>
          <a:ext cx="11277126" cy="2499360"/>
        </p:xfrm>
        <a:graphic>
          <a:graphicData uri="http://schemas.openxmlformats.org/drawingml/2006/table">
            <a:tbl>
              <a:tblPr/>
              <a:tblGrid>
                <a:gridCol w="11277126">
                  <a:extLst>
                    <a:ext uri="{9D8B030D-6E8A-4147-A177-3AD203B41FA5}">
                      <a16:colId xmlns:a16="http://schemas.microsoft.com/office/drawing/2014/main" val="2720351752"/>
                    </a:ext>
                  </a:extLst>
                </a:gridCol>
              </a:tblGrid>
              <a:tr h="1525557"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b="1" dirty="0">
                          <a:solidFill>
                            <a:srgbClr val="0000FF"/>
                          </a:solidFill>
                          <a:effectLst/>
                          <a:latin typeface="Lucida Console" panose="020B0609040504020204" pitchFamily="49" charset="0"/>
                        </a:rPr>
                        <a:t>summary(ARIMAFit1) </a:t>
                      </a:r>
                      <a:endParaRPr lang="en-IN" sz="1600" b="1" dirty="0" smtClean="0">
                        <a:solidFill>
                          <a:srgbClr val="0000FF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  <a:p>
                      <a:pPr algn="l" fontAlgn="t"/>
                      <a:endParaRPr lang="en-IN" sz="1600" b="1" dirty="0" smtClean="0">
                        <a:solidFill>
                          <a:srgbClr val="0000FF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  <a:p>
                      <a:pPr algn="l" fontAlgn="t"/>
                      <a:r>
                        <a:rPr lang="en-IN" sz="1400" dirty="0" smtClean="0">
                          <a:effectLst/>
                          <a:latin typeface="Lucida Console" panose="020B0609040504020204" pitchFamily="49" charset="0"/>
                        </a:rPr>
                        <a:t>Series</a:t>
                      </a:r>
                      <a:r>
                        <a:rPr lang="en-IN" sz="1400" dirty="0">
                          <a:effectLst/>
                          <a:latin typeface="Lucida Console" panose="020B0609040504020204" pitchFamily="49" charset="0"/>
                        </a:rPr>
                        <a:t>: log10(</a:t>
                      </a:r>
                      <a:r>
                        <a:rPr lang="en-IN" sz="1400" dirty="0" err="1">
                          <a:effectLst/>
                          <a:latin typeface="Lucida Console" panose="020B0609040504020204" pitchFamily="49" charset="0"/>
                        </a:rPr>
                        <a:t>TSdata</a:t>
                      </a:r>
                      <a:r>
                        <a:rPr lang="en-IN" sz="1400" dirty="0">
                          <a:effectLst/>
                          <a:latin typeface="Lucida Console" panose="020B0609040504020204" pitchFamily="49" charset="0"/>
                        </a:rPr>
                        <a:t>) </a:t>
                      </a:r>
                      <a:endParaRPr lang="en-IN" sz="1400" dirty="0" smtClean="0">
                        <a:effectLst/>
                        <a:latin typeface="Lucida Console" panose="020B0609040504020204" pitchFamily="49" charset="0"/>
                      </a:endParaRPr>
                    </a:p>
                    <a:p>
                      <a:pPr algn="l" fontAlgn="t"/>
                      <a:r>
                        <a:rPr lang="en-IN" sz="1400" dirty="0" smtClean="0">
                          <a:effectLst/>
                          <a:latin typeface="Lucida Console" panose="020B0609040504020204" pitchFamily="49" charset="0"/>
                        </a:rPr>
                        <a:t>ARIMA(0,0,0</a:t>
                      </a:r>
                      <a:r>
                        <a:rPr lang="en-IN" sz="1400" dirty="0">
                          <a:effectLst/>
                          <a:latin typeface="Lucida Console" panose="020B0609040504020204" pitchFamily="49" charset="0"/>
                        </a:rPr>
                        <a:t>)(1,1,0)[14] </a:t>
                      </a:r>
                      <a:endParaRPr lang="en-IN" sz="1400" dirty="0" smtClean="0">
                        <a:effectLst/>
                        <a:latin typeface="Lucida Console" panose="020B0609040504020204" pitchFamily="49" charset="0"/>
                      </a:endParaRPr>
                    </a:p>
                    <a:p>
                      <a:pPr algn="l" fontAlgn="t"/>
                      <a:r>
                        <a:rPr lang="en-IN" sz="1400" dirty="0" smtClean="0">
                          <a:effectLst/>
                          <a:latin typeface="Lucida Console" panose="020B0609040504020204" pitchFamily="49" charset="0"/>
                        </a:rPr>
                        <a:t>Coefficients</a:t>
                      </a:r>
                      <a:r>
                        <a:rPr lang="en-IN" sz="1400" dirty="0">
                          <a:effectLst/>
                          <a:latin typeface="Lucida Console" panose="020B0609040504020204" pitchFamily="49" charset="0"/>
                        </a:rPr>
                        <a:t>: sar1 0.7027 </a:t>
                      </a:r>
                      <a:r>
                        <a:rPr lang="en-IN" sz="1400" dirty="0" err="1">
                          <a:effectLst/>
                          <a:latin typeface="Lucida Console" panose="020B0609040504020204" pitchFamily="49" charset="0"/>
                        </a:rPr>
                        <a:t>s.e.</a:t>
                      </a:r>
                      <a:r>
                        <a:rPr lang="en-IN" sz="1400" dirty="0">
                          <a:effectLst/>
                          <a:latin typeface="Lucida Console" panose="020B0609040504020204" pitchFamily="49" charset="0"/>
                        </a:rPr>
                        <a:t> 0.0532 sigma^2 estimated as 2.723e-05: </a:t>
                      </a:r>
                      <a:endParaRPr lang="en-IN" sz="1400" dirty="0" smtClean="0">
                        <a:effectLst/>
                        <a:latin typeface="Lucida Console" panose="020B0609040504020204" pitchFamily="49" charset="0"/>
                      </a:endParaRPr>
                    </a:p>
                    <a:p>
                      <a:pPr algn="l" fontAlgn="t"/>
                      <a:r>
                        <a:rPr lang="en-IN" sz="1400" dirty="0" smtClean="0">
                          <a:effectLst/>
                          <a:latin typeface="Lucida Console" panose="020B0609040504020204" pitchFamily="49" charset="0"/>
                        </a:rPr>
                        <a:t>log </a:t>
                      </a:r>
                      <a:r>
                        <a:rPr lang="en-IN" sz="1400" dirty="0">
                          <a:effectLst/>
                          <a:latin typeface="Lucida Console" panose="020B0609040504020204" pitchFamily="49" charset="0"/>
                        </a:rPr>
                        <a:t>likelihood=592.63 AIC=-1181.26 </a:t>
                      </a:r>
                      <a:r>
                        <a:rPr lang="en-IN" sz="1400" dirty="0" err="1">
                          <a:effectLst/>
                          <a:latin typeface="Lucida Console" panose="020B0609040504020204" pitchFamily="49" charset="0"/>
                        </a:rPr>
                        <a:t>AICc</a:t>
                      </a:r>
                      <a:r>
                        <a:rPr lang="en-IN" sz="1400" dirty="0">
                          <a:effectLst/>
                          <a:latin typeface="Lucida Console" panose="020B0609040504020204" pitchFamily="49" charset="0"/>
                        </a:rPr>
                        <a:t>=-1181.18 BIC=-1175.18 Training set error measures: </a:t>
                      </a:r>
                      <a:endParaRPr lang="en-IN" sz="1400" dirty="0" smtClean="0">
                        <a:effectLst/>
                        <a:latin typeface="Lucida Console" panose="020B0609040504020204" pitchFamily="49" charset="0"/>
                      </a:endParaRPr>
                    </a:p>
                    <a:p>
                      <a:pPr algn="l" fontAlgn="t"/>
                      <a:r>
                        <a:rPr lang="en-IN" sz="1400" dirty="0" smtClean="0">
                          <a:effectLst/>
                          <a:latin typeface="Lucida Console" panose="020B0609040504020204" pitchFamily="49" charset="0"/>
                        </a:rPr>
                        <a:t>     ME         RMSE         MAE        MPE       MAPE       MASE      ACF1</a:t>
                      </a:r>
                    </a:p>
                    <a:p>
                      <a:pPr algn="l" fontAlgn="t"/>
                      <a:r>
                        <a:rPr lang="en-IN" sz="1400" dirty="0" smtClean="0">
                          <a:effectLst/>
                          <a:latin typeface="Lucida Console" panose="020B0609040504020204" pitchFamily="49" charset="0"/>
                        </a:rPr>
                        <a:t>0.001359451 </a:t>
                      </a:r>
                      <a:r>
                        <a:rPr lang="en-IN" sz="1400" dirty="0">
                          <a:effectLst/>
                          <a:latin typeface="Lucida Console" panose="020B0609040504020204" pitchFamily="49" charset="0"/>
                        </a:rPr>
                        <a:t>0.004979434 0.003547776 0.02904195 0.07456525 0.7210562 0.02908752 </a:t>
                      </a:r>
                    </a:p>
                  </a:txBody>
                  <a:tcPr marL="22860" marR="0" marT="0" marB="304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905210"/>
                  </a:ext>
                </a:extLst>
              </a:tr>
              <a:tr h="180998">
                <a:tc>
                  <a:txBody>
                    <a:bodyPr/>
                    <a:lstStyle/>
                    <a:p>
                      <a:pPr algn="l" fontAlgn="t"/>
                      <a:endParaRPr lang="en-IN" sz="1200"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22860" marR="0" marT="0" marB="304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8507823"/>
                  </a:ext>
                </a:extLst>
              </a:tr>
              <a:tr h="258569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marL="22860" marR="0" marT="0" marB="304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9754358"/>
                  </a:ext>
                </a:extLst>
              </a:tr>
              <a:tr h="155141">
                <a:tc>
                  <a:txBody>
                    <a:bodyPr/>
                    <a:lstStyle/>
                    <a:p>
                      <a:pPr algn="l" fontAlgn="t"/>
                      <a:endParaRPr lang="en-IN" sz="1200" dirty="0"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932409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37160" y="5345429"/>
            <a:ext cx="9196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Here we have lower MAPE in </a:t>
            </a:r>
            <a:r>
              <a:rPr lang="en-US" b="1" dirty="0" err="1" smtClean="0"/>
              <a:t>Auto.ARIMA</a:t>
            </a:r>
            <a:r>
              <a:rPr lang="en-US" b="1" dirty="0" smtClean="0"/>
              <a:t> method (ARIMAFit1), </a:t>
            </a:r>
            <a:r>
              <a:rPr lang="en-US" dirty="0" smtClean="0"/>
              <a:t>so we use it for our predictions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420868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7185"/>
            <a:ext cx="7555230" cy="281934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156531"/>
            <a:ext cx="7555230" cy="302709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555230" y="1268730"/>
            <a:ext cx="28250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Final prediction plot of sales</a:t>
            </a:r>
          </a:p>
          <a:p>
            <a:r>
              <a:rPr lang="en-US" dirty="0" smtClean="0"/>
              <a:t>for 36 more months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7555231" y="3743325"/>
            <a:ext cx="45034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Final Predictions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FF0000"/>
                </a:solidFill>
              </a:rPr>
              <a:t>Red Plot </a:t>
            </a:r>
            <a:r>
              <a:rPr lang="en-US" dirty="0" smtClean="0"/>
              <a:t>= Prediction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Blue plot </a:t>
            </a:r>
            <a:r>
              <a:rPr lang="en-US" dirty="0" smtClean="0"/>
              <a:t>= prediction if there is positive </a:t>
            </a:r>
            <a:r>
              <a:rPr lang="en-US" dirty="0" err="1" smtClean="0"/>
              <a:t>varience</a:t>
            </a:r>
            <a:r>
              <a:rPr lang="en-US" dirty="0" smtClean="0"/>
              <a:t>.</a:t>
            </a:r>
          </a:p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Black plot</a:t>
            </a:r>
            <a:r>
              <a:rPr lang="en-US" dirty="0" smtClean="0"/>
              <a:t>= </a:t>
            </a:r>
            <a:r>
              <a:rPr lang="en-US" dirty="0"/>
              <a:t>prediction if there is </a:t>
            </a:r>
            <a:r>
              <a:rPr lang="en-US" dirty="0" err="1" smtClean="0"/>
              <a:t>negetive</a:t>
            </a:r>
            <a:r>
              <a:rPr lang="en-US" dirty="0" smtClean="0"/>
              <a:t> </a:t>
            </a:r>
            <a:r>
              <a:rPr lang="en-US" dirty="0" err="1"/>
              <a:t>varience</a:t>
            </a:r>
            <a:r>
              <a:rPr lang="en-US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148118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0132" y="320040"/>
            <a:ext cx="8463461" cy="440433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301539" y="4724373"/>
            <a:ext cx="51606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Result Plot</a:t>
            </a:r>
          </a:p>
          <a:p>
            <a:pPr algn="ctr"/>
            <a:r>
              <a:rPr lang="en-US" sz="2400" b="1" dirty="0" smtClean="0"/>
              <a:t>For 36 data points ahead of given data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271326902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598</TotalTime>
  <Words>374</Words>
  <Application>Microsoft Office PowerPoint</Application>
  <PresentationFormat>Widescreen</PresentationFormat>
  <Paragraphs>60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Lucida Console</vt:lpstr>
      <vt:lpstr>Times New Roman</vt:lpstr>
      <vt:lpstr>Retrospect</vt:lpstr>
      <vt:lpstr>Time series Forecasting</vt:lpstr>
      <vt:lpstr>Insights of Given data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 series Forcasting</dc:title>
  <dc:creator>aakash sacheti</dc:creator>
  <cp:lastModifiedBy>aakash sacheti</cp:lastModifiedBy>
  <cp:revision>16</cp:revision>
  <dcterms:created xsi:type="dcterms:W3CDTF">2018-03-23T10:52:09Z</dcterms:created>
  <dcterms:modified xsi:type="dcterms:W3CDTF">2018-03-23T21:00:38Z</dcterms:modified>
</cp:coreProperties>
</file>