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8"/>
  </p:notesMasterIdLst>
  <p:sldIdLst>
    <p:sldId id="256" r:id="rId2"/>
    <p:sldId id="259" r:id="rId3"/>
    <p:sldId id="258" r:id="rId4"/>
    <p:sldId id="261" r:id="rId5"/>
    <p:sldId id="262" r:id="rId6"/>
    <p:sldId id="274" r:id="rId7"/>
    <p:sldId id="277" r:id="rId8"/>
    <p:sldId id="278" r:id="rId9"/>
    <p:sldId id="279" r:id="rId10"/>
    <p:sldId id="280" r:id="rId11"/>
    <p:sldId id="281" r:id="rId12"/>
    <p:sldId id="276" r:id="rId13"/>
    <p:sldId id="282" r:id="rId14"/>
    <p:sldId id="275" r:id="rId15"/>
    <p:sldId id="265" r:id="rId16"/>
    <p:sldId id="266" r:id="rId17"/>
  </p:sldIdLst>
  <p:sldSz cx="18288000" cy="10287000"/>
  <p:notesSz cx="6858000" cy="9144000"/>
  <p:embeddedFontLst>
    <p:embeddedFont>
      <p:font typeface="Aparajita" panose="02020603050405020304" pitchFamily="18" charset="0"/>
      <p:regular r:id="rId19"/>
      <p:bold r:id="rId20"/>
      <p:italic r:id="rId21"/>
      <p:boldItalic r:id="rId22"/>
    </p:embeddedFont>
    <p:embeddedFont>
      <p:font typeface="Clear Sans Regular Bold" panose="020B0604020202020204" charset="0"/>
      <p:regular r:id="rId23"/>
    </p:embeddedFont>
    <p:embeddedFont>
      <p:font typeface="Garamond" panose="02020404030301010803" pitchFamily="18" charset="0"/>
      <p:regular r:id="rId24"/>
      <p:bold r:id="rId25"/>
      <p: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461B49"/>
    <a:srgbClr val="883C84"/>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BCF131-9BDE-4B38-98E0-C85E25E6BEC2}" v="1" dt="2024-08-11T06:49:45.3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79" autoAdjust="0"/>
    <p:restoredTop sz="73146" autoAdjust="0"/>
  </p:normalViewPr>
  <p:slideViewPr>
    <p:cSldViewPr>
      <p:cViewPr varScale="1">
        <p:scale>
          <a:sx n="38" d="100"/>
          <a:sy n="38" d="100"/>
        </p:scale>
        <p:origin x="456"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kesh Dhanawade" userId="50bdd2df81aa9998" providerId="LiveId" clId="{4CBCF131-9BDE-4B38-98E0-C85E25E6BEC2}"/>
    <pc:docChg chg="custSel modSld">
      <pc:chgData name="Aakesh Dhanawade" userId="50bdd2df81aa9998" providerId="LiveId" clId="{4CBCF131-9BDE-4B38-98E0-C85E25E6BEC2}" dt="2024-08-11T06:49:54.706" v="4" actId="14100"/>
      <pc:docMkLst>
        <pc:docMk/>
      </pc:docMkLst>
      <pc:sldChg chg="addSp delSp modSp mod">
        <pc:chgData name="Aakesh Dhanawade" userId="50bdd2df81aa9998" providerId="LiveId" clId="{4CBCF131-9BDE-4B38-98E0-C85E25E6BEC2}" dt="2024-08-11T06:49:54.706" v="4" actId="14100"/>
        <pc:sldMkLst>
          <pc:docMk/>
          <pc:sldMk cId="1414583949" sldId="279"/>
        </pc:sldMkLst>
        <pc:picChg chg="del">
          <ac:chgData name="Aakesh Dhanawade" userId="50bdd2df81aa9998" providerId="LiveId" clId="{4CBCF131-9BDE-4B38-98E0-C85E25E6BEC2}" dt="2024-08-11T06:49:14.392" v="0" actId="478"/>
          <ac:picMkLst>
            <pc:docMk/>
            <pc:sldMk cId="1414583949" sldId="279"/>
            <ac:picMk id="12" creationId="{71F59EA1-AC74-2074-A5B4-19B4D1EBEEA7}"/>
          </ac:picMkLst>
        </pc:picChg>
        <pc:picChg chg="add mod">
          <ac:chgData name="Aakesh Dhanawade" userId="50bdd2df81aa9998" providerId="LiveId" clId="{4CBCF131-9BDE-4B38-98E0-C85E25E6BEC2}" dt="2024-08-11T06:49:54.706" v="4" actId="14100"/>
          <ac:picMkLst>
            <pc:docMk/>
            <pc:sldMk cId="1414583949" sldId="279"/>
            <ac:picMk id="16" creationId="{47D275BC-A2FC-E2BB-7E01-41105FA479E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12.08.2024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extLst>
      <p:ext uri="{BB962C8B-B14F-4D97-AF65-F5344CB8AC3E}">
        <p14:creationId xmlns:p14="http://schemas.microsoft.com/office/powerpoint/2010/main" val="12526076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extLst>
      <p:ext uri="{BB962C8B-B14F-4D97-AF65-F5344CB8AC3E}">
        <p14:creationId xmlns:p14="http://schemas.microsoft.com/office/powerpoint/2010/main" val="32898075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12</a:t>
            </a:fld>
            <a:endParaRPr lang="cs-CZ"/>
          </a:p>
        </p:txBody>
      </p:sp>
    </p:spTree>
    <p:extLst>
      <p:ext uri="{BB962C8B-B14F-4D97-AF65-F5344CB8AC3E}">
        <p14:creationId xmlns:p14="http://schemas.microsoft.com/office/powerpoint/2010/main" val="16405785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13</a:t>
            </a:fld>
            <a:endParaRPr lang="cs-CZ"/>
          </a:p>
        </p:txBody>
      </p:sp>
    </p:spTree>
    <p:extLst>
      <p:ext uri="{BB962C8B-B14F-4D97-AF65-F5344CB8AC3E}">
        <p14:creationId xmlns:p14="http://schemas.microsoft.com/office/powerpoint/2010/main" val="35040968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14</a:t>
            </a:fld>
            <a:endParaRPr lang="cs-CZ"/>
          </a:p>
        </p:txBody>
      </p:sp>
    </p:spTree>
    <p:extLst>
      <p:ext uri="{BB962C8B-B14F-4D97-AF65-F5344CB8AC3E}">
        <p14:creationId xmlns:p14="http://schemas.microsoft.com/office/powerpoint/2010/main" val="33993489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15</a:t>
            </a:fld>
            <a:endParaRPr lang="cs-CZ"/>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16</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extLst>
      <p:ext uri="{BB962C8B-B14F-4D97-AF65-F5344CB8AC3E}">
        <p14:creationId xmlns:p14="http://schemas.microsoft.com/office/powerpoint/2010/main" val="30059630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extLst>
      <p:ext uri="{BB962C8B-B14F-4D97-AF65-F5344CB8AC3E}">
        <p14:creationId xmlns:p14="http://schemas.microsoft.com/office/powerpoint/2010/main" val="241903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extLst>
      <p:ext uri="{BB962C8B-B14F-4D97-AF65-F5344CB8AC3E}">
        <p14:creationId xmlns:p14="http://schemas.microsoft.com/office/powerpoint/2010/main" val="1757350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547106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2.sv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2.sv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2.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2.sv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12.sv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22.jpeg"/><Relationship Id="rId4" Type="http://schemas.openxmlformats.org/officeDocument/2006/relationships/image" Target="../media/image21.sv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3.svg"/></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9.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7.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sv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2.sv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2.sv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507286" y="57042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4" y="3305349"/>
            <a:ext cx="6487159" cy="2694199"/>
          </a:xfrm>
          <a:prstGeom prst="rect">
            <a:avLst/>
          </a:prstGeom>
        </p:spPr>
        <p:txBody>
          <a:bodyPr wrap="square"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HR Analysis</a:t>
            </a:r>
          </a:p>
          <a:p>
            <a:pPr algn="ctr">
              <a:lnSpc>
                <a:spcPts val="11059"/>
              </a:lnSpc>
            </a:pPr>
            <a:r>
              <a:rPr lang="en-US" sz="6000" i="1" spc="-105" dirty="0">
                <a:solidFill>
                  <a:srgbClr val="FFFFFF"/>
                </a:solidFill>
                <a:latin typeface="Garamond" panose="02020404030301010803" pitchFamily="18" charset="0"/>
              </a:rPr>
              <a:t>Group 1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4838700" y="31173"/>
            <a:ext cx="8610600" cy="1248355"/>
          </a:xfrm>
          <a:prstGeom prst="rect">
            <a:avLst/>
          </a:prstGeom>
        </p:spPr>
        <p:txBody>
          <a:bodyPr wrap="square" lIns="0" tIns="0" rIns="0" bIns="0" rtlCol="0" anchor="t">
            <a:spAutoFit/>
          </a:bodyPr>
          <a:lstStyle/>
          <a:p>
            <a:pPr algn="ctr">
              <a:lnSpc>
                <a:spcPts val="9600"/>
              </a:lnSpc>
            </a:pPr>
            <a:r>
              <a:rPr lang="en-US" sz="9600" b="1" spc="-80" dirty="0">
                <a:solidFill>
                  <a:srgbClr val="7030A0"/>
                </a:solidFill>
                <a:latin typeface="Graphik Regular" panose="020B0503030202060203" pitchFamily="34" charset="0"/>
              </a:rPr>
              <a:t>KPI 5</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13" name="Rectangle 1">
            <a:extLst>
              <a:ext uri="{FF2B5EF4-FFF2-40B4-BE49-F238E27FC236}">
                <a16:creationId xmlns:a16="http://schemas.microsoft.com/office/drawing/2014/main" id="{5A825006-CB49-DC17-212B-87293C2A4291}"/>
              </a:ext>
            </a:extLst>
          </p:cNvPr>
          <p:cNvSpPr>
            <a:spLocks noChangeArrowheads="1"/>
          </p:cNvSpPr>
          <p:nvPr/>
        </p:nvSpPr>
        <p:spPr bwMode="auto">
          <a:xfrm>
            <a:off x="9982200" y="1069767"/>
            <a:ext cx="7559874" cy="655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Consistent Ratings</a:t>
            </a:r>
            <a:r>
              <a:rPr kumimoji="0" lang="en-US" altLang="en-US" sz="2800" b="0" i="0" u="none" strike="noStrike" cap="none" normalizeH="0" baseline="0" dirty="0">
                <a:ln>
                  <a:noFill/>
                </a:ln>
                <a:solidFill>
                  <a:schemeClr val="tx1"/>
                </a:solidFill>
                <a:effectLst/>
                <a:latin typeface="Arial" panose="020B0604020202020204" pitchFamily="34" charset="0"/>
              </a:rPr>
              <a:t>: Most job roles have similar work-life balance ratings, hovering around 2.50, indicating a general perception of work-life balance across roles.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Low Scores</a:t>
            </a:r>
            <a:r>
              <a:rPr kumimoji="0" lang="en-US" altLang="en-US" sz="2800" b="0" i="0" u="none" strike="noStrike" cap="none" normalizeH="0" baseline="0" dirty="0">
                <a:ln>
                  <a:noFill/>
                </a:ln>
                <a:solidFill>
                  <a:schemeClr val="tx1"/>
                </a:solidFill>
                <a:effectLst/>
                <a:latin typeface="Arial" panose="020B0604020202020204" pitchFamily="34" charset="0"/>
              </a:rPr>
              <a:t>: Sales Executives and Laboratory Technicians have slightly lower ratings (2.47 and 2.49 respectively), suggesting targeted improvements could be made in these roles.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High Scores</a:t>
            </a:r>
            <a:r>
              <a:rPr kumimoji="0" lang="en-US" altLang="en-US" sz="2800" b="0" i="0" u="none" strike="noStrike" cap="none" normalizeH="0" baseline="0" dirty="0">
                <a:ln>
                  <a:noFill/>
                </a:ln>
                <a:solidFill>
                  <a:schemeClr val="tx1"/>
                </a:solidFill>
                <a:effectLst/>
                <a:latin typeface="Arial" panose="020B0604020202020204" pitchFamily="34" charset="0"/>
              </a:rPr>
              <a:t>: Healthcare Representatives, Research Scientists, and Developers have a slightly higher rating (2.51), indicating better perceived work-life balance in these roles. </a:t>
            </a:r>
          </a:p>
        </p:txBody>
      </p:sp>
      <p:pic>
        <p:nvPicPr>
          <p:cNvPr id="16" name="Picture 15">
            <a:extLst>
              <a:ext uri="{FF2B5EF4-FFF2-40B4-BE49-F238E27FC236}">
                <a16:creationId xmlns:a16="http://schemas.microsoft.com/office/drawing/2014/main" id="{4AE7CAE5-0082-25E7-8B77-31446AC00A9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2400" y="1279528"/>
            <a:ext cx="9220200" cy="5921372"/>
          </a:xfrm>
          <a:prstGeom prst="rect">
            <a:avLst/>
          </a:prstGeom>
        </p:spPr>
      </p:pic>
    </p:spTree>
    <p:extLst>
      <p:ext uri="{BB962C8B-B14F-4D97-AF65-F5344CB8AC3E}">
        <p14:creationId xmlns:p14="http://schemas.microsoft.com/office/powerpoint/2010/main" val="1369854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4838700" y="31173"/>
            <a:ext cx="8610600" cy="1248355"/>
          </a:xfrm>
          <a:prstGeom prst="rect">
            <a:avLst/>
          </a:prstGeom>
        </p:spPr>
        <p:txBody>
          <a:bodyPr wrap="square" lIns="0" tIns="0" rIns="0" bIns="0" rtlCol="0" anchor="t">
            <a:spAutoFit/>
          </a:bodyPr>
          <a:lstStyle/>
          <a:p>
            <a:pPr algn="ctr">
              <a:lnSpc>
                <a:spcPts val="9600"/>
              </a:lnSpc>
            </a:pPr>
            <a:r>
              <a:rPr lang="en-US" sz="9600" b="1" spc="-80" dirty="0">
                <a:solidFill>
                  <a:srgbClr val="7030A0"/>
                </a:solidFill>
                <a:latin typeface="Graphik Regular" panose="020B0503030202060203" pitchFamily="34" charset="0"/>
              </a:rPr>
              <a:t>KPI 6</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13" name="Rectangle 1">
            <a:extLst>
              <a:ext uri="{FF2B5EF4-FFF2-40B4-BE49-F238E27FC236}">
                <a16:creationId xmlns:a16="http://schemas.microsoft.com/office/drawing/2014/main" id="{E934B6B4-120F-DE91-6DC7-9FAB77DA7742}"/>
              </a:ext>
            </a:extLst>
          </p:cNvPr>
          <p:cNvSpPr>
            <a:spLocks noChangeArrowheads="1"/>
          </p:cNvSpPr>
          <p:nvPr/>
        </p:nvSpPr>
        <p:spPr bwMode="auto">
          <a:xfrm>
            <a:off x="11201399" y="1198620"/>
            <a:ext cx="6096001" cy="6124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Promotion Impact</a:t>
            </a:r>
            <a:r>
              <a:rPr kumimoji="0" lang="en-US" altLang="en-US" sz="2800" b="0" i="0" u="none" strike="noStrike" cap="none" normalizeH="0" baseline="0" dirty="0">
                <a:ln>
                  <a:noFill/>
                </a:ln>
                <a:solidFill>
                  <a:schemeClr val="tx1"/>
                </a:solidFill>
                <a:effectLst/>
                <a:latin typeface="Arial" panose="020B0604020202020204" pitchFamily="34" charset="0"/>
              </a:rPr>
              <a:t>: Higher attrition rates are associated with fewer promotions, indicating that career progression is crucial for employee retention.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Peak Attrition</a:t>
            </a:r>
            <a:r>
              <a:rPr kumimoji="0" lang="en-US" altLang="en-US" sz="2800" b="0" i="0" u="none" strike="noStrike" cap="none" normalizeH="0" baseline="0" dirty="0">
                <a:ln>
                  <a:noFill/>
                </a:ln>
                <a:solidFill>
                  <a:schemeClr val="tx1"/>
                </a:solidFill>
                <a:effectLst/>
                <a:latin typeface="Arial" panose="020B0604020202020204" pitchFamily="34" charset="0"/>
              </a:rPr>
              <a:t>: The highest attrition rate is in R&amp;D (17%), which aligns with fewer recent promotions.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Stable Rates</a:t>
            </a:r>
            <a:r>
              <a:rPr kumimoji="0" lang="en-US" altLang="en-US" sz="2800" b="0" i="0" u="none" strike="noStrike" cap="none" normalizeH="0" baseline="0" dirty="0">
                <a:ln>
                  <a:noFill/>
                </a:ln>
                <a:solidFill>
                  <a:schemeClr val="tx1"/>
                </a:solidFill>
                <a:effectLst/>
                <a:latin typeface="Arial" panose="020B0604020202020204" pitchFamily="34" charset="0"/>
              </a:rPr>
              <a:t>: Hardware and Support departments show stable attrition rates with relatively consistent promotions. </a:t>
            </a:r>
          </a:p>
        </p:txBody>
      </p:sp>
      <p:pic>
        <p:nvPicPr>
          <p:cNvPr id="14" name="Picture 13">
            <a:extLst>
              <a:ext uri="{FF2B5EF4-FFF2-40B4-BE49-F238E27FC236}">
                <a16:creationId xmlns:a16="http://schemas.microsoft.com/office/drawing/2014/main" id="{A4633A86-652E-5091-09AB-01445FF3C0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800" y="1594674"/>
            <a:ext cx="10896599" cy="5911026"/>
          </a:xfrm>
          <a:prstGeom prst="rect">
            <a:avLst/>
          </a:prstGeom>
        </p:spPr>
      </p:pic>
    </p:spTree>
    <p:extLst>
      <p:ext uri="{BB962C8B-B14F-4D97-AF65-F5344CB8AC3E}">
        <p14:creationId xmlns:p14="http://schemas.microsoft.com/office/powerpoint/2010/main" val="1830881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4724400" y="31173"/>
            <a:ext cx="8724900" cy="1248355"/>
          </a:xfrm>
          <a:prstGeom prst="rect">
            <a:avLst/>
          </a:prstGeom>
        </p:spPr>
        <p:txBody>
          <a:bodyPr wrap="square" lIns="0" tIns="0" rIns="0" bIns="0" rtlCol="0" anchor="t">
            <a:spAutoFit/>
          </a:bodyPr>
          <a:lstStyle/>
          <a:p>
            <a:pPr algn="ctr">
              <a:lnSpc>
                <a:spcPts val="9600"/>
              </a:lnSpc>
            </a:pPr>
            <a:r>
              <a:rPr lang="en-US" sz="9600" b="1" spc="-80" dirty="0">
                <a:solidFill>
                  <a:srgbClr val="7030A0"/>
                </a:solidFill>
                <a:latin typeface="Graphik Regular" panose="020B0503030202060203" pitchFamily="34" charset="0"/>
              </a:rPr>
              <a:t>Dashboard</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pic>
        <p:nvPicPr>
          <p:cNvPr id="12" name="Picture 11">
            <a:extLst>
              <a:ext uri="{FF2B5EF4-FFF2-40B4-BE49-F238E27FC236}">
                <a16:creationId xmlns:a16="http://schemas.microsoft.com/office/drawing/2014/main" id="{8C681891-26A0-809F-D055-217E035B65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279528"/>
            <a:ext cx="18287999" cy="8976299"/>
          </a:xfrm>
          <a:prstGeom prst="rect">
            <a:avLst/>
          </a:prstGeom>
        </p:spPr>
      </p:pic>
    </p:spTree>
    <p:extLst>
      <p:ext uri="{BB962C8B-B14F-4D97-AF65-F5344CB8AC3E}">
        <p14:creationId xmlns:p14="http://schemas.microsoft.com/office/powerpoint/2010/main" val="629426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4838700" y="31173"/>
            <a:ext cx="8610600" cy="1248355"/>
          </a:xfrm>
          <a:prstGeom prst="rect">
            <a:avLst/>
          </a:prstGeom>
        </p:spPr>
        <p:txBody>
          <a:bodyPr wrap="square" lIns="0" tIns="0" rIns="0" bIns="0" rtlCol="0" anchor="t">
            <a:spAutoFit/>
          </a:bodyPr>
          <a:lstStyle/>
          <a:p>
            <a:pPr algn="ctr">
              <a:lnSpc>
                <a:spcPts val="9600"/>
              </a:lnSpc>
            </a:pPr>
            <a:r>
              <a:rPr lang="en-US" sz="9600" b="1" spc="-80" dirty="0">
                <a:solidFill>
                  <a:srgbClr val="7030A0"/>
                </a:solidFill>
                <a:latin typeface="Graphik Regular" panose="020B0503030202060203" pitchFamily="34" charset="0"/>
              </a:rPr>
              <a:t>Analysis</a:t>
            </a:r>
          </a:p>
        </p:txBody>
      </p:sp>
      <p:sp>
        <p:nvSpPr>
          <p:cNvPr id="2" name="Rectangle 1">
            <a:extLst>
              <a:ext uri="{FF2B5EF4-FFF2-40B4-BE49-F238E27FC236}">
                <a16:creationId xmlns:a16="http://schemas.microsoft.com/office/drawing/2014/main" id="{C5F469AA-E347-DB23-9F13-01A3431E391D}"/>
              </a:ext>
            </a:extLst>
          </p:cNvPr>
          <p:cNvSpPr>
            <a:spLocks noChangeArrowheads="1"/>
          </p:cNvSpPr>
          <p:nvPr/>
        </p:nvSpPr>
        <p:spPr bwMode="auto">
          <a:xfrm>
            <a:off x="228600" y="1655178"/>
            <a:ext cx="17501400" cy="7417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High Overall Attrition Rate: </a:t>
            </a:r>
            <a:r>
              <a:rPr kumimoji="0" lang="en-US" altLang="en-US" sz="2400" i="0" u="none" strike="noStrike" cap="none" normalizeH="0" baseline="0" dirty="0">
                <a:ln>
                  <a:noFill/>
                </a:ln>
                <a:solidFill>
                  <a:schemeClr val="tx1"/>
                </a:solidFill>
                <a:effectLst/>
                <a:latin typeface="Arial" panose="020B0604020202020204" pitchFamily="34" charset="0"/>
              </a:rPr>
              <a:t>The</a:t>
            </a:r>
            <a:r>
              <a:rPr kumimoji="0" lang="en-US" altLang="en-US" sz="2400" b="0" i="0" u="none" strike="noStrike" cap="none" normalizeH="0" baseline="0" dirty="0">
                <a:ln>
                  <a:noFill/>
                </a:ln>
                <a:solidFill>
                  <a:schemeClr val="tx1"/>
                </a:solidFill>
                <a:effectLst/>
                <a:latin typeface="Arial" panose="020B0604020202020204" pitchFamily="34" charset="0"/>
              </a:rPr>
              <a:t> overall attrition rate is 50.21%, indicating that half of the employees have left the company. </a:t>
            </a: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Departmental Differences</a:t>
            </a:r>
            <a:r>
              <a:rPr kumimoji="0" lang="en-US" altLang="en-US" sz="2800" b="0" i="0" u="none" strike="noStrike" cap="none" normalizeH="0" baseline="0" dirty="0">
                <a:ln>
                  <a:noFill/>
                </a:ln>
                <a:solidFill>
                  <a:schemeClr val="tx1"/>
                </a:solidFill>
                <a:effectLst/>
                <a:latin typeface="Arial" panose="020B0604020202020204" pitchFamily="34" charset="0"/>
              </a:rPr>
              <a:t>:</a:t>
            </a:r>
          </a:p>
          <a:p>
            <a:pPr marL="0" marR="0" lvl="0" indent="0"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The R&amp;D department has the highest attrition rate while the Hardware department has the lowest </a:t>
            </a:r>
            <a:r>
              <a:rPr lang="en-US" altLang="en-US" sz="2400" dirty="0">
                <a:latin typeface="Arial" panose="020B0604020202020204" pitchFamily="34" charset="0"/>
              </a:rPr>
              <a:t>.</a:t>
            </a:r>
            <a:r>
              <a:rPr kumimoji="0" lang="en-US" altLang="en-US" sz="2400" b="0" i="0" u="none" strike="noStrike" cap="none" normalizeH="0" baseline="0" dirty="0">
                <a:ln>
                  <a:noFill/>
                </a:ln>
                <a:solidFill>
                  <a:schemeClr val="tx1"/>
                </a:solidFill>
                <a:effectLst/>
                <a:latin typeface="Arial" panose="020B0604020202020204" pitchFamily="34" charset="0"/>
              </a:rPr>
              <a:t>This disparity indicates that some departments face more significant retention challenges than others, necessitating targeted interventions.</a:t>
            </a: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Promotion and Attrition Correlation</a:t>
            </a:r>
            <a:r>
              <a:rPr kumimoji="0" lang="en-US" altLang="en-US" sz="2800" b="0" i="0" u="none" strike="noStrike" cap="none" normalizeH="0" baseline="0" dirty="0">
                <a:ln>
                  <a:noFill/>
                </a:ln>
                <a:solidFill>
                  <a:schemeClr val="tx1"/>
                </a:solidFill>
                <a:effectLst/>
                <a:latin typeface="Arial" panose="020B0604020202020204" pitchFamily="34" charset="0"/>
              </a:rPr>
              <a:t>:</a:t>
            </a:r>
          </a:p>
          <a:p>
            <a:pPr marL="0" marR="0" lvl="0" indent="0"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There is a clear link between the time since the last promotion and attrition rates. Departments with fewer recent promotions, such as R&amp;D, show higher attrition rates, indicating the importance of career progression in retaining employees.</a:t>
            </a: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Income and Attrition Insights</a:t>
            </a:r>
            <a:r>
              <a:rPr kumimoji="0" lang="en-US" altLang="en-US" sz="2800" b="0" i="0" u="none" strike="noStrike" cap="none" normalizeH="0" baseline="0" dirty="0">
                <a:ln>
                  <a:noFill/>
                </a:ln>
                <a:solidFill>
                  <a:schemeClr val="tx1"/>
                </a:solidFill>
                <a:effectLst/>
                <a:latin typeface="Arial" panose="020B0604020202020204" pitchFamily="34" charset="0"/>
              </a:rPr>
              <a: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High average income does not correlate with lower attrition rates. For example, the R&amp;D department, with a high average income, also has a high attrition rate. This suggests that while competitive salaries are important, they are not sufficient alone to retain employees.</a:t>
            </a: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Gender Pay Equity</a:t>
            </a:r>
            <a:r>
              <a:rPr kumimoji="0" lang="en-US" altLang="en-US" sz="2800" b="0" i="0" u="none" strike="noStrike" cap="none" normalizeH="0" baseline="0" dirty="0">
                <a:ln>
                  <a:noFill/>
                </a:ln>
                <a:solidFill>
                  <a:schemeClr val="tx1"/>
                </a:solidFill>
                <a:effectLst/>
                <a:latin typeface="Arial" panose="020B0604020202020204" pitchFamily="34" charset="0"/>
              </a:rPr>
              <a:t>:</a:t>
            </a:r>
          </a:p>
          <a:p>
            <a:pPr marL="0" marR="0" lvl="0" indent="0"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The analysis of Research Scientists shows that female employees have a slightly higher average hourly rate than males. This points to positive steps toward gender pay equity.</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36902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057400" y="-31173"/>
            <a:ext cx="12953423" cy="1231106"/>
          </a:xfrm>
          <a:prstGeom prst="rect">
            <a:avLst/>
          </a:prstGeom>
        </p:spPr>
        <p:txBody>
          <a:bodyPr wrap="square" lIns="0" tIns="0" rIns="0" bIns="0" rtlCol="0" anchor="t">
            <a:spAutoFit/>
          </a:bodyPr>
          <a:lstStyle/>
          <a:p>
            <a:pPr algn="ctr">
              <a:lnSpc>
                <a:spcPts val="9600"/>
              </a:lnSpc>
            </a:pPr>
            <a:r>
              <a:rPr lang="en-US" sz="8000" b="1" spc="-80" dirty="0">
                <a:solidFill>
                  <a:srgbClr val="7030A0"/>
                </a:solidFill>
                <a:latin typeface="Graphik Regular" panose="020B0503030202060203" pitchFamily="34" charset="0"/>
              </a:rPr>
              <a:t>Recommendations &amp; 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15" name="TextBox 14">
            <a:extLst>
              <a:ext uri="{FF2B5EF4-FFF2-40B4-BE49-F238E27FC236}">
                <a16:creationId xmlns:a16="http://schemas.microsoft.com/office/drawing/2014/main" id="{B9784A8E-6982-41D2-EA19-96C8656AD84A}"/>
              </a:ext>
            </a:extLst>
          </p:cNvPr>
          <p:cNvSpPr txBox="1"/>
          <p:nvPr/>
        </p:nvSpPr>
        <p:spPr>
          <a:xfrm>
            <a:off x="304800" y="1442839"/>
            <a:ext cx="17221200" cy="6124754"/>
          </a:xfrm>
          <a:prstGeom prst="rect">
            <a:avLst/>
          </a:prstGeom>
          <a:noFill/>
        </p:spPr>
        <p:txBody>
          <a:bodyPr wrap="square" rtlCol="0">
            <a:spAutoFit/>
          </a:bodyPr>
          <a:lstStyle/>
          <a:p>
            <a:pPr marL="457200" indent="-457200">
              <a:buFont typeface="Arial" panose="020B0604020202020204" pitchFamily="34" charset="0"/>
              <a:buChar char="•"/>
            </a:pPr>
            <a:r>
              <a:rPr lang="en-IN" sz="3600" b="1" dirty="0"/>
              <a:t>Enhance Career Development Opportunities:</a:t>
            </a:r>
            <a:r>
              <a:rPr lang="en-US" sz="2800" dirty="0"/>
              <a:t>Establish structured promotion pathways and invest in continuous learning programs to facilitate career advancement.</a:t>
            </a:r>
            <a:endParaRPr lang="en-IN" sz="2800" b="1" dirty="0"/>
          </a:p>
          <a:p>
            <a:pPr marL="457200" indent="-457200">
              <a:buFont typeface="Arial" panose="020B0604020202020204" pitchFamily="34" charset="0"/>
              <a:buChar char="•"/>
            </a:pPr>
            <a:r>
              <a:rPr lang="en-IN" sz="3600" b="1" dirty="0"/>
              <a:t>Address Department-Specific Issues:</a:t>
            </a:r>
            <a:r>
              <a:rPr lang="en-US" sz="2800" dirty="0"/>
              <a:t>Conduct targeted surveys in high-attrition departments and apply successful retention strategies from low-attrition departments.</a:t>
            </a:r>
            <a:endParaRPr lang="en-IN" sz="2800" b="1" dirty="0"/>
          </a:p>
          <a:p>
            <a:pPr marL="457200" indent="-457200">
              <a:buFont typeface="Arial" panose="020B0604020202020204" pitchFamily="34" charset="0"/>
              <a:buChar char="•"/>
            </a:pPr>
            <a:r>
              <a:rPr lang="en-IN" sz="3600" b="1" dirty="0"/>
              <a:t>Improve Work-Life Balance:</a:t>
            </a:r>
            <a:r>
              <a:rPr lang="en-US" sz="2800" dirty="0"/>
              <a:t>Introduce flexible working hours and wellness programs to help employees manage their work-life balance.</a:t>
            </a:r>
            <a:endParaRPr lang="en-IN" sz="2800" b="1" dirty="0"/>
          </a:p>
          <a:p>
            <a:pPr marL="457200" indent="-457200">
              <a:buFont typeface="Arial" panose="020B0604020202020204" pitchFamily="34" charset="0"/>
              <a:buChar char="•"/>
            </a:pPr>
            <a:r>
              <a:rPr lang="en-IN" sz="3600" b="1" dirty="0"/>
              <a:t>Competitive and Fair Compensation:</a:t>
            </a:r>
            <a:r>
              <a:rPr lang="en-US" sz="2800" dirty="0"/>
              <a:t>Ensure salaries are competitive and address any pay disparities across all job roles and genders.</a:t>
            </a:r>
            <a:endParaRPr lang="en-IN" sz="2800" b="1" dirty="0"/>
          </a:p>
          <a:p>
            <a:pPr marL="457200" indent="-457200">
              <a:buFont typeface="Arial" panose="020B0604020202020204" pitchFamily="34" charset="0"/>
              <a:buChar char="•"/>
            </a:pPr>
            <a:r>
              <a:rPr lang="en-IN" sz="3600" b="1" dirty="0"/>
              <a:t>Strengthen Employee Engagement:</a:t>
            </a:r>
            <a:r>
              <a:rPr lang="en-US" sz="2800" dirty="0"/>
              <a:t>Implement regular engagement surveys and recognition programs to understand employee concerns and celebrate achievements.</a:t>
            </a:r>
            <a:endParaRPr lang="en-IN" sz="2800" dirty="0"/>
          </a:p>
          <a:p>
            <a:pPr marL="457200" indent="-457200">
              <a:buFont typeface="Arial" panose="020B0604020202020204" pitchFamily="34" charset="0"/>
              <a:buChar char="•"/>
            </a:pPr>
            <a:r>
              <a:rPr lang="en-IN" sz="3600" b="1" dirty="0"/>
              <a:t>Monitor and Adapt Strategies:</a:t>
            </a:r>
            <a:r>
              <a:rPr lang="en-US" sz="2800" dirty="0"/>
              <a:t>Continuously analyze HR metrics to evaluate and adjust policies, and encourage cross-departmental collaboration for best practices.</a:t>
            </a:r>
            <a:endParaRPr lang="en-IN" sz="2800" dirty="0"/>
          </a:p>
        </p:txBody>
      </p:sp>
    </p:spTree>
    <p:extLst>
      <p:ext uri="{BB962C8B-B14F-4D97-AF65-F5344CB8AC3E}">
        <p14:creationId xmlns:p14="http://schemas.microsoft.com/office/powerpoint/2010/main" val="102237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9372467" y="4021355"/>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9422680" y="1524109"/>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9344758" y="6604023"/>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4611114" y="1246236"/>
            <a:ext cx="5142999" cy="7963390"/>
          </a:xfrm>
          <a:prstGeom prst="rect">
            <a:avLst/>
          </a:prstGeom>
        </p:spPr>
      </p:pic>
      <p:sp>
        <p:nvSpPr>
          <p:cNvPr id="6" name="TextBox 6"/>
          <p:cNvSpPr txBox="1"/>
          <p:nvPr/>
        </p:nvSpPr>
        <p:spPr>
          <a:xfrm>
            <a:off x="144157" y="4578137"/>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Conclusion</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8" name="TextBox 17">
            <a:extLst>
              <a:ext uri="{FF2B5EF4-FFF2-40B4-BE49-F238E27FC236}">
                <a16:creationId xmlns:a16="http://schemas.microsoft.com/office/drawing/2014/main" id="{723EC9D8-B6D4-5FC3-0E92-CBBFE95B3AB9}"/>
              </a:ext>
            </a:extLst>
          </p:cNvPr>
          <p:cNvSpPr txBox="1"/>
          <p:nvPr/>
        </p:nvSpPr>
        <p:spPr>
          <a:xfrm>
            <a:off x="10515600" y="1246236"/>
            <a:ext cx="6743700" cy="1569660"/>
          </a:xfrm>
          <a:prstGeom prst="rect">
            <a:avLst/>
          </a:prstGeom>
          <a:noFill/>
        </p:spPr>
        <p:txBody>
          <a:bodyPr wrap="square" rtlCol="0">
            <a:spAutoFit/>
          </a:bodyPr>
          <a:lstStyle/>
          <a:p>
            <a:r>
              <a:rPr lang="en-US" sz="3200" dirty="0"/>
              <a:t>The dashboard reveals a high attrition rate of 50.21%, emphasizing the need for retention strategies. </a:t>
            </a:r>
            <a:endParaRPr lang="en-IN" sz="3200" dirty="0"/>
          </a:p>
        </p:txBody>
      </p:sp>
      <p:sp>
        <p:nvSpPr>
          <p:cNvPr id="19" name="TextBox 18">
            <a:extLst>
              <a:ext uri="{FF2B5EF4-FFF2-40B4-BE49-F238E27FC236}">
                <a16:creationId xmlns:a16="http://schemas.microsoft.com/office/drawing/2014/main" id="{FCACB745-FFB4-4804-A874-96CC0CCA8DC2}"/>
              </a:ext>
            </a:extLst>
          </p:cNvPr>
          <p:cNvSpPr txBox="1"/>
          <p:nvPr/>
        </p:nvSpPr>
        <p:spPr>
          <a:xfrm>
            <a:off x="10363200" y="3658271"/>
            <a:ext cx="6743700" cy="1569660"/>
          </a:xfrm>
          <a:prstGeom prst="rect">
            <a:avLst/>
          </a:prstGeom>
          <a:noFill/>
        </p:spPr>
        <p:txBody>
          <a:bodyPr wrap="square" rtlCol="0">
            <a:spAutoFit/>
          </a:bodyPr>
          <a:lstStyle/>
          <a:p>
            <a:r>
              <a:rPr lang="en-US" sz="3200" dirty="0"/>
              <a:t>A strong link between promotion frequency and attrition suggests career progression is vital.</a:t>
            </a:r>
            <a:endParaRPr lang="en-IN" sz="3200" dirty="0"/>
          </a:p>
        </p:txBody>
      </p:sp>
      <p:sp>
        <p:nvSpPr>
          <p:cNvPr id="26" name="TextBox 25">
            <a:extLst>
              <a:ext uri="{FF2B5EF4-FFF2-40B4-BE49-F238E27FC236}">
                <a16:creationId xmlns:a16="http://schemas.microsoft.com/office/drawing/2014/main" id="{E939E217-966B-34A7-ED4B-645AB4FD3DD4}"/>
              </a:ext>
            </a:extLst>
          </p:cNvPr>
          <p:cNvSpPr txBox="1"/>
          <p:nvPr/>
        </p:nvSpPr>
        <p:spPr>
          <a:xfrm>
            <a:off x="10363200" y="6152025"/>
            <a:ext cx="6743700" cy="2554545"/>
          </a:xfrm>
          <a:prstGeom prst="rect">
            <a:avLst/>
          </a:prstGeom>
          <a:noFill/>
        </p:spPr>
        <p:txBody>
          <a:bodyPr wrap="square" rtlCol="0">
            <a:spAutoFit/>
          </a:bodyPr>
          <a:lstStyle/>
          <a:p>
            <a:r>
              <a:rPr lang="en-US" sz="3200" dirty="0"/>
              <a:t>While work-life balance is similar across job roles, notable differences in attrition rates and incomes between departments indicate a need for customized strategies.</a:t>
            </a:r>
            <a:endParaRPr lang="en-IN" sz="3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21" name="TextBox 21"/>
          <p:cNvSpPr txBox="1"/>
          <p:nvPr/>
        </p:nvSpPr>
        <p:spPr>
          <a:xfrm>
            <a:off x="3069738" y="2308953"/>
            <a:ext cx="5786869" cy="2462213"/>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Group Members </a:t>
            </a:r>
          </a:p>
        </p:txBody>
      </p:sp>
      <p:sp>
        <p:nvSpPr>
          <p:cNvPr id="22" name="TextBox 21">
            <a:extLst>
              <a:ext uri="{FF2B5EF4-FFF2-40B4-BE49-F238E27FC236}">
                <a16:creationId xmlns:a16="http://schemas.microsoft.com/office/drawing/2014/main" id="{C821BD72-F285-AD18-8055-373C15603DD0}"/>
              </a:ext>
            </a:extLst>
          </p:cNvPr>
          <p:cNvSpPr txBox="1"/>
          <p:nvPr/>
        </p:nvSpPr>
        <p:spPr>
          <a:xfrm>
            <a:off x="2341295" y="5338548"/>
            <a:ext cx="7010400" cy="3416320"/>
          </a:xfrm>
          <a:prstGeom prst="rect">
            <a:avLst/>
          </a:prstGeom>
          <a:noFill/>
        </p:spPr>
        <p:txBody>
          <a:bodyPr wrap="square" rtlCol="0">
            <a:spAutoFit/>
          </a:bodyPr>
          <a:lstStyle/>
          <a:p>
            <a:pPr marL="342900" indent="-342900">
              <a:buFont typeface="+mj-lt"/>
              <a:buAutoNum type="arabicPeriod"/>
            </a:pPr>
            <a:r>
              <a:rPr lang="en-IN" sz="3600" dirty="0" err="1">
                <a:solidFill>
                  <a:schemeClr val="bg1"/>
                </a:solidFill>
              </a:rPr>
              <a:t>Aakesh</a:t>
            </a:r>
            <a:r>
              <a:rPr lang="en-IN" sz="3600" dirty="0">
                <a:solidFill>
                  <a:schemeClr val="bg1"/>
                </a:solidFill>
              </a:rPr>
              <a:t> </a:t>
            </a:r>
            <a:r>
              <a:rPr lang="en-IN" sz="3600" dirty="0" err="1">
                <a:solidFill>
                  <a:schemeClr val="bg1"/>
                </a:solidFill>
              </a:rPr>
              <a:t>Dhanawade</a:t>
            </a:r>
            <a:endParaRPr lang="en-IN" sz="3600" dirty="0">
              <a:solidFill>
                <a:schemeClr val="bg1"/>
              </a:solidFill>
            </a:endParaRPr>
          </a:p>
          <a:p>
            <a:pPr marL="342900" indent="-342900">
              <a:buFont typeface="+mj-lt"/>
              <a:buAutoNum type="arabicPeriod"/>
            </a:pPr>
            <a:r>
              <a:rPr lang="en-IN" sz="3600" dirty="0">
                <a:solidFill>
                  <a:schemeClr val="bg1"/>
                </a:solidFill>
              </a:rPr>
              <a:t>Anjana</a:t>
            </a:r>
          </a:p>
          <a:p>
            <a:pPr marL="342900" indent="-342900">
              <a:buFont typeface="+mj-lt"/>
              <a:buAutoNum type="arabicPeriod"/>
            </a:pPr>
            <a:r>
              <a:rPr lang="en-IN" sz="3600" dirty="0">
                <a:solidFill>
                  <a:schemeClr val="bg1"/>
                </a:solidFill>
              </a:rPr>
              <a:t>Nagesh </a:t>
            </a:r>
            <a:r>
              <a:rPr lang="en-IN" sz="3600" dirty="0" err="1">
                <a:solidFill>
                  <a:schemeClr val="bg1"/>
                </a:solidFill>
              </a:rPr>
              <a:t>Sonkamble</a:t>
            </a:r>
            <a:endParaRPr lang="en-IN" sz="3600" dirty="0">
              <a:solidFill>
                <a:schemeClr val="bg1"/>
              </a:solidFill>
            </a:endParaRPr>
          </a:p>
          <a:p>
            <a:pPr marL="342900" indent="-342900">
              <a:buFont typeface="+mj-lt"/>
              <a:buAutoNum type="arabicPeriod"/>
            </a:pPr>
            <a:r>
              <a:rPr lang="en-IN" sz="3600" dirty="0">
                <a:solidFill>
                  <a:schemeClr val="bg1"/>
                </a:solidFill>
              </a:rPr>
              <a:t>Jayanth</a:t>
            </a:r>
          </a:p>
          <a:p>
            <a:pPr marL="342900" indent="-342900">
              <a:buFont typeface="+mj-lt"/>
              <a:buAutoNum type="arabicPeriod"/>
            </a:pPr>
            <a:r>
              <a:rPr lang="en-IN" sz="3600" dirty="0">
                <a:solidFill>
                  <a:schemeClr val="bg1"/>
                </a:solidFill>
              </a:rPr>
              <a:t>Shreyas</a:t>
            </a:r>
          </a:p>
          <a:p>
            <a:pPr marL="342900" indent="-342900">
              <a:buFont typeface="+mj-lt"/>
              <a:buAutoNum type="arabicPeriod"/>
            </a:pPr>
            <a:r>
              <a:rPr lang="en-IN" sz="3600" dirty="0" err="1">
                <a:solidFill>
                  <a:schemeClr val="bg1"/>
                </a:solidFill>
              </a:rPr>
              <a:t>mansi</a:t>
            </a:r>
            <a:endParaRPr lang="en-IN" sz="3600" dirty="0">
              <a:solidFill>
                <a:schemeClr val="bg1"/>
              </a:solidFill>
            </a:endParaRPr>
          </a:p>
        </p:txBody>
      </p:sp>
      <p:pic>
        <p:nvPicPr>
          <p:cNvPr id="23" name="Picture 22" descr="One in a crowd">
            <a:extLst>
              <a:ext uri="{FF2B5EF4-FFF2-40B4-BE49-F238E27FC236}">
                <a16:creationId xmlns:a16="http://schemas.microsoft.com/office/drawing/2014/main" id="{81AAC5FC-58D2-8EE7-26FB-9DCF1D8A0531}"/>
              </a:ext>
            </a:extLst>
          </p:cNvPr>
          <p:cNvPicPr>
            <a:picLocks noChangeAspect="1"/>
          </p:cNvPicPr>
          <p:nvPr/>
        </p:nvPicPr>
        <p:blipFill rotWithShape="1">
          <a:blip r:embed="rId9"/>
          <a:srcRect l="20762" r="12571"/>
          <a:stretch/>
        </p:blipFill>
        <p:spPr>
          <a:xfrm>
            <a:off x="10299256" y="473143"/>
            <a:ext cx="7395552" cy="896575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272873"/>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5864092" y="-103909"/>
            <a:ext cx="12423908" cy="10014126"/>
          </a:xfrm>
          <a:prstGeom prst="rect">
            <a:avLst/>
          </a:prstGeom>
          <a:solidFill>
            <a:schemeClr val="bg1"/>
          </a:solidFill>
        </p:spPr>
        <p:txBody>
          <a:bodyPr/>
          <a:lstStyle/>
          <a:p>
            <a:pPr algn="ctr"/>
            <a:endParaRPr lang="en-US" sz="4000" b="1" dirty="0"/>
          </a:p>
          <a:p>
            <a:pPr algn="ctr"/>
            <a:r>
              <a:rPr lang="en-US" sz="4000" b="1" dirty="0"/>
              <a:t>Understanding and Mitigating Employee Attrition in HR Departments </a:t>
            </a:r>
          </a:p>
          <a:p>
            <a:endParaRPr lang="en-US" sz="4000" dirty="0"/>
          </a:p>
          <a:p>
            <a:endParaRPr lang="en-US" sz="4000" dirty="0"/>
          </a:p>
          <a:p>
            <a:endParaRPr lang="en-US" sz="4000" dirty="0"/>
          </a:p>
          <a:p>
            <a:r>
              <a:rPr lang="en-US" sz="4800" dirty="0">
                <a:latin typeface="Aparajita" panose="02020603050405020304" pitchFamily="18" charset="0"/>
                <a:cs typeface="Aparajita" panose="02020603050405020304" pitchFamily="18" charset="0"/>
              </a:rPr>
              <a:t>Employee attrition, particularly in the Human Resources (HR) department, can significantly impact an organization's operational efficiency and culture. High attrition rates can lead to increased recruitment costs, loss of institutional knowledge, and decreased employee morale. Understanding the factors contributing to HR attrition is crucial for developing strategies to retain valuable employees and maintain a stable workforce.</a:t>
            </a:r>
            <a:endParaRPr lang="en-IN" sz="4800" dirty="0">
              <a:latin typeface="Aparajita" panose="02020603050405020304" pitchFamily="18" charset="0"/>
              <a:cs typeface="Aparajita" panose="02020603050405020304" pitchFamily="18" charset="0"/>
            </a:endParaRPr>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344492" y="1703491"/>
            <a:ext cx="5346977" cy="5358377"/>
          </a:xfrm>
          <a:prstGeom prst="rect">
            <a:avLst/>
          </a:prstGeom>
        </p:spPr>
      </p:pic>
      <p:sp>
        <p:nvSpPr>
          <p:cNvPr id="33" name="TextBox 33"/>
          <p:cNvSpPr txBox="1"/>
          <p:nvPr/>
        </p:nvSpPr>
        <p:spPr>
          <a:xfrm>
            <a:off x="517705" y="3611885"/>
            <a:ext cx="5028292" cy="1126462"/>
          </a:xfrm>
          <a:prstGeom prst="rect">
            <a:avLst/>
          </a:prstGeom>
        </p:spPr>
        <p:txBody>
          <a:bodyPr wrap="square" lIns="0" tIns="0" rIns="0" bIns="0" rtlCol="0" anchor="t">
            <a:spAutoFit/>
          </a:bodyPr>
          <a:lstStyle/>
          <a:p>
            <a:pPr algn="ctr">
              <a:lnSpc>
                <a:spcPts val="9600"/>
              </a:lnSpc>
            </a:pPr>
            <a:r>
              <a:rPr lang="en-US" sz="6000" spc="-80" dirty="0">
                <a:solidFill>
                  <a:srgbClr val="FFFFFF"/>
                </a:solidFill>
                <a:latin typeface="Graphik Regular" panose="020B0503030202060203" pitchFamily="34" charset="0"/>
              </a:rPr>
              <a:t>Introduction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C527F96E-877E-2F10-7B33-A28564E5C3B4}"/>
              </a:ext>
            </a:extLst>
          </p:cNvPr>
          <p:cNvSpPr txBox="1"/>
          <p:nvPr/>
        </p:nvSpPr>
        <p:spPr>
          <a:xfrm>
            <a:off x="4034038" y="945091"/>
            <a:ext cx="7222910" cy="830997"/>
          </a:xfrm>
          <a:prstGeom prst="rect">
            <a:avLst/>
          </a:prstGeom>
          <a:noFill/>
        </p:spPr>
        <p:txBody>
          <a:bodyPr wrap="square" rtlCol="0">
            <a:spAutoFit/>
          </a:bodyPr>
          <a:lstStyle/>
          <a:p>
            <a:r>
              <a:rPr lang="en-IN" sz="4800" dirty="0">
                <a:solidFill>
                  <a:schemeClr val="bg1"/>
                </a:solidFill>
              </a:rPr>
              <a:t>Data</a:t>
            </a:r>
            <a:r>
              <a:rPr lang="en-IN" sz="4800" b="1" dirty="0">
                <a:solidFill>
                  <a:schemeClr val="bg1"/>
                </a:solidFill>
              </a:rPr>
              <a:t> Collection </a:t>
            </a:r>
            <a:endParaRPr lang="en-IN" sz="4800" dirty="0">
              <a:solidFill>
                <a:schemeClr val="bg1"/>
              </a:solidFill>
            </a:endParaRPr>
          </a:p>
        </p:txBody>
      </p:sp>
      <p:sp>
        <p:nvSpPr>
          <p:cNvPr id="40" name="TextBox 39">
            <a:extLst>
              <a:ext uri="{FF2B5EF4-FFF2-40B4-BE49-F238E27FC236}">
                <a16:creationId xmlns:a16="http://schemas.microsoft.com/office/drawing/2014/main" id="{02109FFC-51CC-BFC4-6869-B765CBCE0B7F}"/>
              </a:ext>
            </a:extLst>
          </p:cNvPr>
          <p:cNvSpPr txBox="1"/>
          <p:nvPr/>
        </p:nvSpPr>
        <p:spPr>
          <a:xfrm>
            <a:off x="5800023" y="2761468"/>
            <a:ext cx="9446436" cy="830997"/>
          </a:xfrm>
          <a:prstGeom prst="rect">
            <a:avLst/>
          </a:prstGeom>
          <a:noFill/>
        </p:spPr>
        <p:txBody>
          <a:bodyPr wrap="square" rtlCol="0">
            <a:spAutoFit/>
          </a:bodyPr>
          <a:lstStyle/>
          <a:p>
            <a:r>
              <a:rPr lang="en-IN" sz="4800" dirty="0">
                <a:solidFill>
                  <a:schemeClr val="bg1"/>
                </a:solidFill>
              </a:rPr>
              <a:t>Data </a:t>
            </a:r>
            <a:r>
              <a:rPr lang="en-IN" sz="4800" b="1" dirty="0">
                <a:solidFill>
                  <a:schemeClr val="bg1"/>
                </a:solidFill>
              </a:rPr>
              <a:t>Understanding</a:t>
            </a:r>
            <a:endParaRPr lang="en-IN" sz="4800" dirty="0">
              <a:solidFill>
                <a:schemeClr val="bg1"/>
              </a:solidFill>
            </a:endParaRPr>
          </a:p>
        </p:txBody>
      </p:sp>
      <p:sp>
        <p:nvSpPr>
          <p:cNvPr id="41" name="TextBox 40">
            <a:extLst>
              <a:ext uri="{FF2B5EF4-FFF2-40B4-BE49-F238E27FC236}">
                <a16:creationId xmlns:a16="http://schemas.microsoft.com/office/drawing/2014/main" id="{7D8F37FE-936F-F1D8-6895-1B6955E3A03F}"/>
              </a:ext>
            </a:extLst>
          </p:cNvPr>
          <p:cNvSpPr txBox="1"/>
          <p:nvPr/>
        </p:nvSpPr>
        <p:spPr>
          <a:xfrm>
            <a:off x="7660976" y="4330401"/>
            <a:ext cx="7222910" cy="830997"/>
          </a:xfrm>
          <a:prstGeom prst="rect">
            <a:avLst/>
          </a:prstGeom>
          <a:noFill/>
        </p:spPr>
        <p:txBody>
          <a:bodyPr wrap="square" rtlCol="0">
            <a:spAutoFit/>
          </a:bodyPr>
          <a:lstStyle/>
          <a:p>
            <a:r>
              <a:rPr lang="en-IN" sz="4800" dirty="0">
                <a:solidFill>
                  <a:schemeClr val="bg1"/>
                </a:solidFill>
              </a:rPr>
              <a:t>Data</a:t>
            </a:r>
            <a:r>
              <a:rPr lang="en-IN" sz="4800" b="1" dirty="0">
                <a:solidFill>
                  <a:schemeClr val="bg1"/>
                </a:solidFill>
              </a:rPr>
              <a:t> cleaning +</a:t>
            </a:r>
            <a:r>
              <a:rPr lang="en-IN" sz="4800" dirty="0"/>
              <a:t> </a:t>
            </a:r>
            <a:r>
              <a:rPr lang="en-IN" sz="4800" dirty="0">
                <a:solidFill>
                  <a:schemeClr val="bg1"/>
                </a:solidFill>
              </a:rPr>
              <a:t>Modelling</a:t>
            </a:r>
          </a:p>
        </p:txBody>
      </p:sp>
      <p:sp>
        <p:nvSpPr>
          <p:cNvPr id="42" name="TextBox 41">
            <a:extLst>
              <a:ext uri="{FF2B5EF4-FFF2-40B4-BE49-F238E27FC236}">
                <a16:creationId xmlns:a16="http://schemas.microsoft.com/office/drawing/2014/main" id="{E54F6CCE-1AA9-B168-E73B-033805A4A5B5}"/>
              </a:ext>
            </a:extLst>
          </p:cNvPr>
          <p:cNvSpPr txBox="1"/>
          <p:nvPr/>
        </p:nvSpPr>
        <p:spPr>
          <a:xfrm>
            <a:off x="9551818" y="6078559"/>
            <a:ext cx="7222910" cy="830997"/>
          </a:xfrm>
          <a:prstGeom prst="rect">
            <a:avLst/>
          </a:prstGeom>
          <a:noFill/>
        </p:spPr>
        <p:txBody>
          <a:bodyPr wrap="square" rtlCol="0">
            <a:spAutoFit/>
          </a:bodyPr>
          <a:lstStyle/>
          <a:p>
            <a:r>
              <a:rPr lang="en-IN" sz="4800" b="1" dirty="0">
                <a:solidFill>
                  <a:schemeClr val="bg1"/>
                </a:solidFill>
              </a:rPr>
              <a:t>Data Analysis</a:t>
            </a:r>
            <a:endParaRPr lang="en-IN" sz="48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4838700" y="31173"/>
            <a:ext cx="8610600" cy="1248355"/>
          </a:xfrm>
          <a:prstGeom prst="rect">
            <a:avLst/>
          </a:prstGeom>
        </p:spPr>
        <p:txBody>
          <a:bodyPr wrap="square" lIns="0" tIns="0" rIns="0" bIns="0" rtlCol="0" anchor="t">
            <a:spAutoFit/>
          </a:bodyPr>
          <a:lstStyle/>
          <a:p>
            <a:pPr algn="ctr">
              <a:lnSpc>
                <a:spcPts val="9600"/>
              </a:lnSpc>
            </a:pPr>
            <a:r>
              <a:rPr lang="en-US" sz="9600" b="1" spc="-80" dirty="0">
                <a:solidFill>
                  <a:srgbClr val="7030A0"/>
                </a:solidFill>
                <a:latin typeface="Graphik Regular" panose="020B0503030202060203" pitchFamily="34" charset="0"/>
              </a:rPr>
              <a:t>Data Overview </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15" name="Rectangle 1">
            <a:extLst>
              <a:ext uri="{FF2B5EF4-FFF2-40B4-BE49-F238E27FC236}">
                <a16:creationId xmlns:a16="http://schemas.microsoft.com/office/drawing/2014/main" id="{4DB72030-6100-B87B-D3C3-42CCC5AB67E3}"/>
              </a:ext>
            </a:extLst>
          </p:cNvPr>
          <p:cNvSpPr>
            <a:spLocks noChangeArrowheads="1"/>
          </p:cNvSpPr>
          <p:nvPr/>
        </p:nvSpPr>
        <p:spPr bwMode="auto">
          <a:xfrm>
            <a:off x="524039" y="1336476"/>
            <a:ext cx="15561087"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0" i="0" u="none" strike="noStrike" cap="none" normalizeH="0" baseline="0" dirty="0">
                <a:ln>
                  <a:noFill/>
                </a:ln>
                <a:solidFill>
                  <a:schemeClr val="tx1"/>
                </a:solidFill>
                <a:effectLst/>
                <a:latin typeface="Arial" panose="020B0604020202020204" pitchFamily="34" charset="0"/>
              </a:rPr>
              <a:t>We are working with two datasets, HR1 and HR2, containing data for 50,000 employees.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3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0" i="0" u="none" strike="noStrike" cap="none" normalizeH="0" baseline="0" dirty="0">
                <a:ln>
                  <a:noFill/>
                </a:ln>
                <a:solidFill>
                  <a:schemeClr val="tx1"/>
                </a:solidFill>
                <a:effectLst/>
                <a:latin typeface="Arial" panose="020B0604020202020204" pitchFamily="34" charset="0"/>
              </a:rPr>
              <a:t>The datasets encompass 18 columns.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3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0" i="0" u="none" strike="noStrike" cap="none" normalizeH="0" baseline="0" dirty="0">
                <a:ln>
                  <a:noFill/>
                </a:ln>
                <a:solidFill>
                  <a:schemeClr val="tx1"/>
                </a:solidFill>
                <a:effectLst/>
                <a:latin typeface="Arial" panose="020B0604020202020204" pitchFamily="34" charset="0"/>
              </a:rPr>
              <a:t>Key columns in HR1 include Attrition, Department, Daily Rate, Employee Count, Gender, and Job Role.</a:t>
            </a:r>
          </a:p>
          <a:p>
            <a:pPr lvl="1" eaLnBrk="0" fontAlgn="base" hangingPunct="0">
              <a:spcBef>
                <a:spcPct val="0"/>
              </a:spcBef>
              <a:spcAft>
                <a:spcPct val="0"/>
              </a:spcAft>
              <a:buFontTx/>
              <a:buChar char="•"/>
            </a:pPr>
            <a:endParaRPr kumimoji="0" lang="en-US" altLang="en-US" sz="3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0" i="0" u="none" strike="noStrike" cap="none" normalizeH="0" baseline="0" dirty="0">
                <a:ln>
                  <a:noFill/>
                </a:ln>
                <a:solidFill>
                  <a:schemeClr val="tx1"/>
                </a:solidFill>
                <a:effectLst/>
                <a:latin typeface="Arial" panose="020B0604020202020204" pitchFamily="34" charset="0"/>
              </a:rPr>
              <a:t>HR2 focuses on Monthly Income, Monthly Rate, Total Working Years, and Years Since Last Promotion.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5923152" y="-67826"/>
            <a:ext cx="8610600" cy="1248355"/>
          </a:xfrm>
          <a:prstGeom prst="rect">
            <a:avLst/>
          </a:prstGeom>
        </p:spPr>
        <p:txBody>
          <a:bodyPr wrap="square" lIns="0" tIns="0" rIns="0" bIns="0" rtlCol="0" anchor="t">
            <a:spAutoFit/>
          </a:bodyPr>
          <a:lstStyle/>
          <a:p>
            <a:pPr algn="ctr">
              <a:lnSpc>
                <a:spcPts val="9600"/>
              </a:lnSpc>
            </a:pPr>
            <a:r>
              <a:rPr lang="en-US" sz="9600" b="1" spc="-80" dirty="0">
                <a:solidFill>
                  <a:srgbClr val="7030A0"/>
                </a:solidFill>
                <a:latin typeface="Graphik Regular" panose="020B0503030202060203" pitchFamily="34" charset="0"/>
              </a:rPr>
              <a:t>KPI 1</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Rectangle 3">
            <a:extLst>
              <a:ext uri="{FF2B5EF4-FFF2-40B4-BE49-F238E27FC236}">
                <a16:creationId xmlns:a16="http://schemas.microsoft.com/office/drawing/2014/main" id="{95FC7AE9-1037-BE1C-9666-C2CA7064B652}"/>
              </a:ext>
            </a:extLst>
          </p:cNvPr>
          <p:cNvSpPr>
            <a:spLocks noChangeArrowheads="1"/>
          </p:cNvSpPr>
          <p:nvPr/>
        </p:nvSpPr>
        <p:spPr bwMode="auto">
          <a:xfrm>
            <a:off x="8059549" y="1864303"/>
            <a:ext cx="10363200"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Highest Attrition</a:t>
            </a:r>
            <a:r>
              <a:rPr kumimoji="0" lang="en-US" altLang="en-US" sz="2800" b="0" i="0" u="none" strike="noStrike" cap="none" normalizeH="0" baseline="0" dirty="0">
                <a:ln>
                  <a:noFill/>
                </a:ln>
                <a:solidFill>
                  <a:schemeClr val="tx1"/>
                </a:solidFill>
                <a:effectLst/>
                <a:latin typeface="Arial" panose="020B0604020202020204" pitchFamily="34" charset="0"/>
              </a:rPr>
              <a:t>: R&amp;D department has the highest attrition rate at </a:t>
            </a:r>
            <a:r>
              <a:rPr lang="en-US" altLang="en-US" sz="2800" dirty="0">
                <a:latin typeface="Arial" panose="020B0604020202020204" pitchFamily="34" charset="0"/>
              </a:rPr>
              <a:t>8.52</a:t>
            </a:r>
            <a:r>
              <a:rPr kumimoji="0" lang="en-US" altLang="en-US" sz="2800" b="0" i="0" u="none" strike="noStrike" cap="none" normalizeH="0" baseline="0" dirty="0">
                <a:ln>
                  <a:noFill/>
                </a:ln>
                <a:solidFill>
                  <a:schemeClr val="tx1"/>
                </a:solidFill>
                <a:effectLst/>
                <a:latin typeface="Arial" panose="020B0604020202020204" pitchFamily="34" charset="0"/>
              </a:rPr>
              <a:t>%, indicating a need for retention strategies in this area.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Low Attrition</a:t>
            </a:r>
            <a:r>
              <a:rPr kumimoji="0" lang="en-US" altLang="en-US" sz="2800" b="0" i="0" u="none" strike="noStrike" cap="none" normalizeH="0" baseline="0" dirty="0">
                <a:ln>
                  <a:noFill/>
                </a:ln>
                <a:solidFill>
                  <a:schemeClr val="tx1"/>
                </a:solidFill>
                <a:effectLst/>
                <a:latin typeface="Arial" panose="020B0604020202020204" pitchFamily="34" charset="0"/>
              </a:rPr>
              <a:t>: Hardware department has the lowest attrition rate at </a:t>
            </a:r>
            <a:r>
              <a:rPr lang="en-US" altLang="en-US" sz="2800" dirty="0">
                <a:latin typeface="Arial" panose="020B0604020202020204" pitchFamily="34" charset="0"/>
              </a:rPr>
              <a:t>8.08</a:t>
            </a:r>
            <a:r>
              <a:rPr kumimoji="0" lang="en-US" altLang="en-US" sz="2800" b="0" i="0" u="none" strike="noStrike" cap="none" normalizeH="0" baseline="0" dirty="0">
                <a:ln>
                  <a:noFill/>
                </a:ln>
                <a:solidFill>
                  <a:schemeClr val="tx1"/>
                </a:solidFill>
                <a:effectLst/>
                <a:latin typeface="Arial" panose="020B0604020202020204" pitchFamily="34" charset="0"/>
              </a:rPr>
              <a:t>%, suggesting effective retention strategies that could be modeled in other departments.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Consistent Attrition</a:t>
            </a:r>
            <a:r>
              <a:rPr kumimoji="0" lang="en-US" altLang="en-US" sz="2800" b="0" i="0" u="none" strike="noStrike" cap="none" normalizeH="0" baseline="0" dirty="0">
                <a:ln>
                  <a:noFill/>
                </a:ln>
                <a:solidFill>
                  <a:schemeClr val="tx1"/>
                </a:solidFill>
                <a:effectLst/>
                <a:latin typeface="Arial" panose="020B0604020202020204" pitchFamily="34" charset="0"/>
              </a:rPr>
              <a:t>: HR, Sales, Software, and Support departments have similar attrition rates around </a:t>
            </a:r>
            <a:r>
              <a:rPr lang="en-US" altLang="en-US" sz="2800" dirty="0">
                <a:latin typeface="Arial" panose="020B0604020202020204" pitchFamily="34" charset="0"/>
              </a:rPr>
              <a:t>8.34</a:t>
            </a:r>
            <a:r>
              <a:rPr kumimoji="0" lang="en-US" altLang="en-US" sz="2800" b="0" i="0" u="none" strike="noStrike" cap="none" normalizeH="0" baseline="0" dirty="0">
                <a:ln>
                  <a:noFill/>
                </a:ln>
                <a:solidFill>
                  <a:schemeClr val="tx1"/>
                </a:solidFill>
                <a:effectLst/>
                <a:latin typeface="Arial" panose="020B0604020202020204" pitchFamily="34" charset="0"/>
              </a:rPr>
              <a:t>% to </a:t>
            </a:r>
            <a:r>
              <a:rPr lang="en-US" altLang="en-US" sz="2800" dirty="0">
                <a:latin typeface="Arial" panose="020B0604020202020204" pitchFamily="34" charset="0"/>
              </a:rPr>
              <a:t>8.46</a:t>
            </a:r>
            <a:r>
              <a:rPr kumimoji="0" lang="en-US" altLang="en-US" sz="2800" b="0" i="0" u="none" strike="noStrike" cap="none" normalizeH="0" baseline="0" dirty="0">
                <a:ln>
                  <a:noFill/>
                </a:ln>
                <a:solidFill>
                  <a:schemeClr val="tx1"/>
                </a:solidFill>
                <a:effectLst/>
                <a:latin typeface="Arial" panose="020B0604020202020204" pitchFamily="34" charset="0"/>
              </a:rPr>
              <a:t>%, indicating moderate retention challenges.</a:t>
            </a:r>
          </a:p>
        </p:txBody>
      </p:sp>
      <p:pic>
        <p:nvPicPr>
          <p:cNvPr id="12" name="Picture 11">
            <a:extLst>
              <a:ext uri="{FF2B5EF4-FFF2-40B4-BE49-F238E27FC236}">
                <a16:creationId xmlns:a16="http://schemas.microsoft.com/office/drawing/2014/main" id="{57D2F5A6-BDAD-BB85-0774-2CE9431B62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180528"/>
            <a:ext cx="8059549" cy="6248971"/>
          </a:xfrm>
          <a:prstGeom prst="rect">
            <a:avLst/>
          </a:prstGeom>
        </p:spPr>
      </p:pic>
    </p:spTree>
    <p:extLst>
      <p:ext uri="{BB962C8B-B14F-4D97-AF65-F5344CB8AC3E}">
        <p14:creationId xmlns:p14="http://schemas.microsoft.com/office/powerpoint/2010/main" val="3993544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4838700" y="31173"/>
            <a:ext cx="8610600" cy="1248355"/>
          </a:xfrm>
          <a:prstGeom prst="rect">
            <a:avLst/>
          </a:prstGeom>
        </p:spPr>
        <p:txBody>
          <a:bodyPr wrap="square" lIns="0" tIns="0" rIns="0" bIns="0" rtlCol="0" anchor="t">
            <a:spAutoFit/>
          </a:bodyPr>
          <a:lstStyle/>
          <a:p>
            <a:pPr algn="ctr">
              <a:lnSpc>
                <a:spcPts val="9600"/>
              </a:lnSpc>
            </a:pPr>
            <a:r>
              <a:rPr lang="en-US" sz="9600" b="1" spc="-80" dirty="0">
                <a:solidFill>
                  <a:srgbClr val="7030A0"/>
                </a:solidFill>
                <a:latin typeface="Graphik Regular" panose="020B0503030202060203" pitchFamily="34" charset="0"/>
              </a:rPr>
              <a:t>KPI 2</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pic>
        <p:nvPicPr>
          <p:cNvPr id="12" name="Picture 11">
            <a:extLst>
              <a:ext uri="{FF2B5EF4-FFF2-40B4-BE49-F238E27FC236}">
                <a16:creationId xmlns:a16="http://schemas.microsoft.com/office/drawing/2014/main" id="{7823A89A-E5D1-9182-A7FF-1BAE64F0C190}"/>
              </a:ext>
            </a:extLst>
          </p:cNvPr>
          <p:cNvPicPr>
            <a:picLocks noChangeAspect="1"/>
          </p:cNvPicPr>
          <p:nvPr/>
        </p:nvPicPr>
        <p:blipFill>
          <a:blip r:embed="rId5"/>
          <a:stretch>
            <a:fillRect/>
          </a:stretch>
        </p:blipFill>
        <p:spPr>
          <a:xfrm>
            <a:off x="517112" y="1638300"/>
            <a:ext cx="9404917" cy="4953000"/>
          </a:xfrm>
          <a:prstGeom prst="rect">
            <a:avLst/>
          </a:prstGeom>
        </p:spPr>
      </p:pic>
      <p:sp>
        <p:nvSpPr>
          <p:cNvPr id="13" name="Rectangle 1">
            <a:extLst>
              <a:ext uri="{FF2B5EF4-FFF2-40B4-BE49-F238E27FC236}">
                <a16:creationId xmlns:a16="http://schemas.microsoft.com/office/drawing/2014/main" id="{1E3D8A9D-A039-F282-4EAD-7C7F6CFE87E2}"/>
              </a:ext>
            </a:extLst>
          </p:cNvPr>
          <p:cNvSpPr>
            <a:spLocks noChangeArrowheads="1"/>
          </p:cNvSpPr>
          <p:nvPr/>
        </p:nvSpPr>
        <p:spPr bwMode="auto">
          <a:xfrm>
            <a:off x="10039839" y="1867358"/>
            <a:ext cx="60960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Gender Pay Gap</a:t>
            </a:r>
            <a:r>
              <a:rPr kumimoji="0" lang="en-US" altLang="en-US" sz="2800" b="0" i="0" u="none" strike="noStrike" cap="none" normalizeH="0" baseline="0" dirty="0">
                <a:ln>
                  <a:noFill/>
                </a:ln>
                <a:solidFill>
                  <a:schemeClr val="tx1"/>
                </a:solidFill>
                <a:effectLst/>
                <a:latin typeface="Arial" panose="020B0604020202020204" pitchFamily="34" charset="0"/>
              </a:rPr>
              <a:t>: Female Research Scientists have a slightly higher average hourly rate (₹115.93) compared to their male counterparts (₹114.45).</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561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4838700" y="31173"/>
            <a:ext cx="8610600" cy="1248355"/>
          </a:xfrm>
          <a:prstGeom prst="rect">
            <a:avLst/>
          </a:prstGeom>
        </p:spPr>
        <p:txBody>
          <a:bodyPr wrap="square" lIns="0" tIns="0" rIns="0" bIns="0" rtlCol="0" anchor="t">
            <a:spAutoFit/>
          </a:bodyPr>
          <a:lstStyle/>
          <a:p>
            <a:pPr algn="ctr">
              <a:lnSpc>
                <a:spcPts val="9600"/>
              </a:lnSpc>
            </a:pPr>
            <a:r>
              <a:rPr lang="en-US" sz="9600" b="1" spc="-80" dirty="0">
                <a:solidFill>
                  <a:srgbClr val="7030A0"/>
                </a:solidFill>
                <a:latin typeface="Graphik Regular" panose="020B0503030202060203" pitchFamily="34" charset="0"/>
              </a:rPr>
              <a:t>KPI 3</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13" name="Rectangle 1">
            <a:extLst>
              <a:ext uri="{FF2B5EF4-FFF2-40B4-BE49-F238E27FC236}">
                <a16:creationId xmlns:a16="http://schemas.microsoft.com/office/drawing/2014/main" id="{2545D937-0FFD-9EFA-169D-BF6B97745507}"/>
              </a:ext>
            </a:extLst>
          </p:cNvPr>
          <p:cNvSpPr>
            <a:spLocks noChangeArrowheads="1"/>
          </p:cNvSpPr>
          <p:nvPr/>
        </p:nvSpPr>
        <p:spPr bwMode="auto">
          <a:xfrm>
            <a:off x="10228452" y="1865751"/>
            <a:ext cx="6876106"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FontTx/>
              <a:buChar char="•"/>
            </a:pPr>
            <a:r>
              <a:rPr kumimoji="0" lang="en-US" altLang="en-US" sz="2800" b="1" i="0" u="none" strike="noStrike" cap="none" normalizeH="0" baseline="0" dirty="0">
                <a:ln>
                  <a:noFill/>
                </a:ln>
                <a:solidFill>
                  <a:schemeClr val="tx1"/>
                </a:solidFill>
                <a:effectLst/>
                <a:latin typeface="Arial" panose="020B0604020202020204" pitchFamily="34" charset="0"/>
              </a:rPr>
              <a:t>Income Correlation</a:t>
            </a:r>
            <a:r>
              <a:rPr kumimoji="0" lang="en-US" altLang="en-US" sz="2800" b="0" i="0" u="none" strike="noStrike" cap="none" normalizeH="0" baseline="0" dirty="0">
                <a:ln>
                  <a:noFill/>
                </a:ln>
                <a:solidFill>
                  <a:schemeClr val="tx1"/>
                </a:solidFill>
                <a:effectLst/>
                <a:latin typeface="Arial" panose="020B0604020202020204" pitchFamily="34" charset="0"/>
              </a:rPr>
              <a:t>: Departments with higher average incomes do not necessarily have lower attrition rates, for ex. R&amp;D has both high average income and high attrition rate indicating other factors are at play and suggesting that salary alone does not ensure retention.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Balanced Income</a:t>
            </a:r>
            <a:r>
              <a:rPr kumimoji="0" lang="en-US" altLang="en-US" sz="2800" b="0" i="0" u="none" strike="noStrike" cap="none" normalizeH="0" baseline="0" dirty="0">
                <a:ln>
                  <a:noFill/>
                </a:ln>
                <a:solidFill>
                  <a:schemeClr val="tx1"/>
                </a:solidFill>
                <a:effectLst/>
                <a:latin typeface="Arial" panose="020B0604020202020204" pitchFamily="34" charset="0"/>
              </a:rPr>
              <a:t>: Departments like HR and Software have balanced monthly incomes and moderate attrition rates. </a:t>
            </a:r>
          </a:p>
        </p:txBody>
      </p:sp>
      <p:pic>
        <p:nvPicPr>
          <p:cNvPr id="14" name="Picture 13">
            <a:extLst>
              <a:ext uri="{FF2B5EF4-FFF2-40B4-BE49-F238E27FC236}">
                <a16:creationId xmlns:a16="http://schemas.microsoft.com/office/drawing/2014/main" id="{5C776F4E-15DC-CC4A-8610-7E1E9F2E37B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8930" y="1814638"/>
            <a:ext cx="9597070" cy="5439534"/>
          </a:xfrm>
          <a:prstGeom prst="rect">
            <a:avLst/>
          </a:prstGeom>
        </p:spPr>
      </p:pic>
    </p:spTree>
    <p:extLst>
      <p:ext uri="{BB962C8B-B14F-4D97-AF65-F5344CB8AC3E}">
        <p14:creationId xmlns:p14="http://schemas.microsoft.com/office/powerpoint/2010/main" val="2474453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4838700" y="31173"/>
            <a:ext cx="8610600" cy="1248355"/>
          </a:xfrm>
          <a:prstGeom prst="rect">
            <a:avLst/>
          </a:prstGeom>
        </p:spPr>
        <p:txBody>
          <a:bodyPr wrap="square" lIns="0" tIns="0" rIns="0" bIns="0" rtlCol="0" anchor="t">
            <a:spAutoFit/>
          </a:bodyPr>
          <a:lstStyle/>
          <a:p>
            <a:pPr algn="ctr">
              <a:lnSpc>
                <a:spcPts val="9600"/>
              </a:lnSpc>
            </a:pPr>
            <a:r>
              <a:rPr lang="en-US" sz="9600" b="1" spc="-80" dirty="0">
                <a:solidFill>
                  <a:srgbClr val="7030A0"/>
                </a:solidFill>
                <a:latin typeface="Graphik Regular" panose="020B0503030202060203" pitchFamily="34" charset="0"/>
              </a:rPr>
              <a:t>KPI 4</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15" name="Rectangle 1">
            <a:extLst>
              <a:ext uri="{FF2B5EF4-FFF2-40B4-BE49-F238E27FC236}">
                <a16:creationId xmlns:a16="http://schemas.microsoft.com/office/drawing/2014/main" id="{335F9AD7-DD2D-12C9-44F4-B9B6B2397CD0}"/>
              </a:ext>
            </a:extLst>
          </p:cNvPr>
          <p:cNvSpPr>
            <a:spLocks noChangeArrowheads="1"/>
          </p:cNvSpPr>
          <p:nvPr/>
        </p:nvSpPr>
        <p:spPr bwMode="auto">
          <a:xfrm>
            <a:off x="9571955" y="1544192"/>
            <a:ext cx="7754690"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rial" panose="020B0604020202020204" pitchFamily="34" charset="0"/>
              </a:rPr>
              <a:t>Retention Insight</a:t>
            </a:r>
            <a:r>
              <a:rPr kumimoji="0" lang="en-US" altLang="en-US" sz="3200" b="0" i="0" u="none" strike="noStrike" cap="none" normalizeH="0" baseline="0" dirty="0">
                <a:ln>
                  <a:noFill/>
                </a:ln>
                <a:solidFill>
                  <a:schemeClr val="tx1"/>
                </a:solidFill>
                <a:effectLst/>
                <a:latin typeface="Arial" panose="020B0604020202020204" pitchFamily="34" charset="0"/>
              </a:rPr>
              <a:t>: Departments with higher average working years (e.g., Software and Sales) have lower attrition rates.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rial" panose="020B0604020202020204" pitchFamily="34" charset="0"/>
              </a:rPr>
              <a:t>Longevity</a:t>
            </a:r>
            <a:r>
              <a:rPr kumimoji="0" lang="en-US" altLang="en-US" sz="3200" b="0" i="0" u="none" strike="noStrike" cap="none" normalizeH="0" baseline="0" dirty="0">
                <a:ln>
                  <a:noFill/>
                </a:ln>
                <a:solidFill>
                  <a:schemeClr val="tx1"/>
                </a:solidFill>
                <a:effectLst/>
                <a:latin typeface="Arial" panose="020B0604020202020204" pitchFamily="34" charset="0"/>
              </a:rPr>
              <a:t>: Research &amp; Development and Human Resources have the shortest average working years, correlating with higher attrition.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rial" panose="020B0604020202020204" pitchFamily="34" charset="0"/>
              </a:rPr>
              <a:t>Employee Development</a:t>
            </a:r>
            <a:r>
              <a:rPr kumimoji="0" lang="en-US" altLang="en-US" sz="3200" b="0" i="0" u="none" strike="noStrike" cap="none" normalizeH="0" baseline="0" dirty="0">
                <a:ln>
                  <a:noFill/>
                </a:ln>
                <a:solidFill>
                  <a:schemeClr val="tx1"/>
                </a:solidFill>
                <a:effectLst/>
                <a:latin typeface="Arial" panose="020B0604020202020204" pitchFamily="34" charset="0"/>
              </a:rPr>
              <a:t>: Investing in employee development and career growth could increase average working years in high attrition departments. </a:t>
            </a:r>
          </a:p>
        </p:txBody>
      </p:sp>
      <p:pic>
        <p:nvPicPr>
          <p:cNvPr id="16" name="Picture 15">
            <a:extLst>
              <a:ext uri="{FF2B5EF4-FFF2-40B4-BE49-F238E27FC236}">
                <a16:creationId xmlns:a16="http://schemas.microsoft.com/office/drawing/2014/main" id="{47D275BC-A2FC-E2BB-7E01-41105FA479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141" y="1544192"/>
            <a:ext cx="9349460" cy="5885308"/>
          </a:xfrm>
          <a:prstGeom prst="rect">
            <a:avLst/>
          </a:prstGeom>
        </p:spPr>
      </p:pic>
    </p:spTree>
    <p:extLst>
      <p:ext uri="{BB962C8B-B14F-4D97-AF65-F5344CB8AC3E}">
        <p14:creationId xmlns:p14="http://schemas.microsoft.com/office/powerpoint/2010/main" val="14145839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360</TotalTime>
  <Words>970</Words>
  <Application>Microsoft Office PowerPoint</Application>
  <PresentationFormat>Custom</PresentationFormat>
  <Paragraphs>121</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Clear Sans Regular Bold</vt:lpstr>
      <vt:lpstr>Calibri</vt:lpstr>
      <vt:lpstr>Garamond</vt:lpstr>
      <vt:lpstr>Graphik Regular</vt:lpstr>
      <vt:lpstr>Arial</vt:lpstr>
      <vt:lpstr>Aparajita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anjanabhavya rayilla</cp:lastModifiedBy>
  <cp:revision>19</cp:revision>
  <dcterms:created xsi:type="dcterms:W3CDTF">2006-08-16T00:00:00Z</dcterms:created>
  <dcterms:modified xsi:type="dcterms:W3CDTF">2024-08-12T04:46:50Z</dcterms:modified>
  <dc:identifier>DAEhDyfaYKE</dc:identifier>
</cp:coreProperties>
</file>