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63" r:id="rId6"/>
    <p:sldId id="257" r:id="rId7"/>
    <p:sldId id="258" r:id="rId8"/>
    <p:sldId id="261" r:id="rId9"/>
    <p:sldId id="266" r:id="rId10"/>
    <p:sldId id="259" r:id="rId11"/>
    <p:sldId id="264" r:id="rId12"/>
    <p:sldId id="262" r:id="rId13"/>
    <p:sldId id="260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ourworldindata.org/population-growt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limate.gov/news-features/understanding-climate/climate-change-global-temperatur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4DD-D948-E5CB-6185-0149D8B842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pPr algn="ctr"/>
            <a:r>
              <a:rPr lang="en-IN" dirty="0"/>
              <a:t>Increasing World Population and It’s Effects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0827A5-6D9C-5DEE-DB63-BCFEE00562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 fontScale="32500" lnSpcReduction="2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4900" dirty="0"/>
              <a:t>PRESENTED BY: Abhishek Negi &amp; Aakash</a:t>
            </a:r>
          </a:p>
          <a:p>
            <a:r>
              <a:rPr lang="en-IN" sz="4900" dirty="0" err="1"/>
              <a:t>Msc</a:t>
            </a:r>
            <a:r>
              <a:rPr lang="en-IN" sz="4900" dirty="0"/>
              <a:t>. Computer science(cohort 2025)</a:t>
            </a:r>
          </a:p>
          <a:p>
            <a:r>
              <a:rPr lang="en-IN" sz="4900" dirty="0"/>
              <a:t>Subject : Tools &amp; Methods of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800089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96766-D006-208A-6BB8-F0C0AEB5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D6482-162F-EBBE-83AC-B176E2B5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Data Collection : </a:t>
            </a:r>
            <a:r>
              <a:rPr lang="en-IN" dirty="0">
                <a:hlinkClick r:id="rId2"/>
              </a:rPr>
              <a:t>https://ourworldindata.org/population-growth</a:t>
            </a:r>
            <a:endParaRPr lang="en-IN" dirty="0"/>
          </a:p>
          <a:p>
            <a:r>
              <a:rPr lang="en-IN" dirty="0"/>
              <a:t>Table 1. Population in major land masses : </a:t>
            </a:r>
            <a:r>
              <a:rPr lang="en-IN" dirty="0">
                <a:hlinkClick r:id="rId2"/>
              </a:rPr>
              <a:t>https://ourworldindata.org/population-growth</a:t>
            </a:r>
            <a:endParaRPr lang="en-IN" dirty="0"/>
          </a:p>
          <a:p>
            <a:r>
              <a:rPr lang="en-IN" dirty="0"/>
              <a:t>Fig 3. Word cloud depicting negative effect of population increase : </a:t>
            </a:r>
            <a:r>
              <a:rPr lang="en-IN" dirty="0">
                <a:hlinkClick r:id="rId3"/>
              </a:rPr>
              <a:t>https://chatgpt.com/</a:t>
            </a:r>
            <a:endParaRPr lang="en-IN" dirty="0"/>
          </a:p>
          <a:p>
            <a:r>
              <a:rPr lang="en-IN" dirty="0"/>
              <a:t>Fig 4 Global surface temperature : </a:t>
            </a:r>
            <a:r>
              <a:rPr lang="en-IN" dirty="0">
                <a:hlinkClick r:id="rId4"/>
              </a:rPr>
              <a:t>https://www.climate.gov/news-features/understanding-climate/climate-change-global-temperature</a:t>
            </a:r>
            <a:endParaRPr lang="en-IN" dirty="0"/>
          </a:p>
          <a:p>
            <a:r>
              <a:rPr lang="en-IN" dirty="0"/>
              <a:t>Fig 5. World map for annual deforestation rate : https://ourworldindata.org/deforestation</a:t>
            </a:r>
          </a:p>
          <a:p>
            <a:r>
              <a:rPr lang="en-IN" b="1" u="sng" dirty="0"/>
              <a:t>https://github.com/53-97/Tools_-_Methods_Data_Analysis.git</a:t>
            </a:r>
          </a:p>
        </p:txBody>
      </p:sp>
    </p:spTree>
    <p:extLst>
      <p:ext uri="{BB962C8B-B14F-4D97-AF65-F5344CB8AC3E}">
        <p14:creationId xmlns:p14="http://schemas.microsoft.com/office/powerpoint/2010/main" val="2989488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A549-6F4B-BF7C-F058-96CE8BD38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32338"/>
          </a:xfrm>
        </p:spPr>
        <p:txBody>
          <a:bodyPr anchor="t"/>
          <a:lstStyle/>
          <a:p>
            <a:pPr algn="ctr"/>
            <a:r>
              <a:rPr lang="en-IN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D820D-0405-8652-08C8-66030C040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4342044"/>
            <a:ext cx="10131425" cy="1906355"/>
          </a:xfrm>
        </p:spPr>
        <p:txBody>
          <a:bodyPr anchor="b">
            <a:normAutofit fontScale="77500" lnSpcReduction="20000"/>
          </a:bodyPr>
          <a:lstStyle/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r>
              <a:rPr lang="en-IN" sz="1800" dirty="0"/>
              <a:t>PRESENTED BY: Abhishek Negi &amp; Aakash</a:t>
            </a:r>
          </a:p>
          <a:p>
            <a:pPr marL="0" indent="0">
              <a:buNone/>
            </a:pPr>
            <a:r>
              <a:rPr lang="en-IN" sz="1800" dirty="0" err="1"/>
              <a:t>Msc</a:t>
            </a:r>
            <a:r>
              <a:rPr lang="en-IN" sz="1800" dirty="0"/>
              <a:t>. Computer science(cohort 2025)</a:t>
            </a:r>
          </a:p>
          <a:p>
            <a:pPr marL="0" indent="0">
              <a:buNone/>
            </a:pPr>
            <a:r>
              <a:rPr lang="en-IN" sz="1800" dirty="0"/>
              <a:t>Subject : Tools &amp; Methods of data analysis</a:t>
            </a:r>
          </a:p>
          <a:p>
            <a:pPr marL="0" indent="0">
              <a:buNone/>
            </a:pPr>
            <a:r>
              <a:rPr lang="en-IN" sz="1800" dirty="0"/>
              <a:t>Contact info: abhishek.negi53@gmail.com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5C8CC-C341-D676-7B4F-567812080376}"/>
              </a:ext>
            </a:extLst>
          </p:cNvPr>
          <p:cNvSpPr txBox="1"/>
          <p:nvPr/>
        </p:nvSpPr>
        <p:spPr>
          <a:xfrm>
            <a:off x="685801" y="2482583"/>
            <a:ext cx="104716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You can check out our python codes in the below mentioned repository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r>
              <a:rPr lang="en-IN" b="1" u="sng" dirty="0"/>
              <a:t>https://github.com/53-97/Tools_-_Methods_Data_Analysis.git</a:t>
            </a:r>
          </a:p>
          <a:p>
            <a:pPr algn="ctr"/>
            <a:endParaRPr lang="en-IN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D424CA2-2545-88D7-A3E5-546FE0BF18EE}"/>
              </a:ext>
            </a:extLst>
          </p:cNvPr>
          <p:cNvSpPr/>
          <p:nvPr/>
        </p:nvSpPr>
        <p:spPr>
          <a:xfrm>
            <a:off x="5827543" y="2864716"/>
            <a:ext cx="268457" cy="422030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6394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5AC2-596E-FB02-68A6-9F9136115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4F1F5-9681-B3A3-903A-92F928FF8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20000"/>
          </a:bodyPr>
          <a:lstStyle/>
          <a:p>
            <a:r>
              <a:rPr lang="en-IN" sz="2400" dirty="0"/>
              <a:t>Increase in world population and major regions</a:t>
            </a:r>
          </a:p>
          <a:p>
            <a:endParaRPr lang="en-IN" sz="2400" dirty="0"/>
          </a:p>
          <a:p>
            <a:r>
              <a:rPr lang="en-IN" sz="2400" dirty="0"/>
              <a:t>Comparison among the regions</a:t>
            </a:r>
          </a:p>
          <a:p>
            <a:endParaRPr lang="en-IN" sz="2400" dirty="0"/>
          </a:p>
          <a:p>
            <a:r>
              <a:rPr lang="en-IN" sz="2400" dirty="0"/>
              <a:t>Adverse effects of increase in population</a:t>
            </a:r>
          </a:p>
          <a:p>
            <a:endParaRPr lang="en-IN" sz="2400" dirty="0"/>
          </a:p>
          <a:p>
            <a:r>
              <a:rPr lang="en-IN" sz="2400" dirty="0"/>
              <a:t>1950 vs 2023</a:t>
            </a:r>
          </a:p>
          <a:p>
            <a:endParaRPr lang="en-IN" sz="2400" dirty="0"/>
          </a:p>
          <a:p>
            <a:r>
              <a:rPr lang="en-IN" sz="2400" dirty="0"/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91745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5537-937C-4940-1941-61610EBB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World population vs Major Regions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EC2A16-8E3F-756A-B058-95625FAB8C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269" y="2194292"/>
            <a:ext cx="9355015" cy="396032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E4C36D-C490-EB39-944F-6887420D475F}"/>
              </a:ext>
            </a:extLst>
          </p:cNvPr>
          <p:cNvSpPr txBox="1"/>
          <p:nvPr/>
        </p:nvSpPr>
        <p:spPr>
          <a:xfrm>
            <a:off x="1450731" y="6348046"/>
            <a:ext cx="5908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1. World population by region</a:t>
            </a:r>
          </a:p>
        </p:txBody>
      </p:sp>
    </p:spTree>
    <p:extLst>
      <p:ext uri="{BB962C8B-B14F-4D97-AF65-F5344CB8AC3E}">
        <p14:creationId xmlns:p14="http://schemas.microsoft.com/office/powerpoint/2010/main" val="48497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17EF6-F91B-93DB-06ED-07BAA0B2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Comparison among Regions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FBAEA0-639E-BD91-9B90-DFDEBD1FD1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238767"/>
              </p:ext>
            </p:extLst>
          </p:nvPr>
        </p:nvGraphicFramePr>
        <p:xfrm>
          <a:off x="387841" y="1995856"/>
          <a:ext cx="6153636" cy="38371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51212">
                  <a:extLst>
                    <a:ext uri="{9D8B030D-6E8A-4147-A177-3AD203B41FA5}">
                      <a16:colId xmlns:a16="http://schemas.microsoft.com/office/drawing/2014/main" val="774913133"/>
                    </a:ext>
                  </a:extLst>
                </a:gridCol>
                <a:gridCol w="2051212">
                  <a:extLst>
                    <a:ext uri="{9D8B030D-6E8A-4147-A177-3AD203B41FA5}">
                      <a16:colId xmlns:a16="http://schemas.microsoft.com/office/drawing/2014/main" val="1310445016"/>
                    </a:ext>
                  </a:extLst>
                </a:gridCol>
                <a:gridCol w="2051212">
                  <a:extLst>
                    <a:ext uri="{9D8B030D-6E8A-4147-A177-3AD203B41FA5}">
                      <a16:colId xmlns:a16="http://schemas.microsoft.com/office/drawing/2014/main" val="2750173598"/>
                    </a:ext>
                  </a:extLst>
                </a:gridCol>
              </a:tblGrid>
              <a:tr h="47441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Entity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Year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Population (in 100 millions)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9099691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Africa (UN)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1.480770476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89689968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Americas (UN)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10.41794207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63822262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Asia (UN)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47.78004427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9587060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Europe (UN)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7.45602817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6783980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Latin America and the Caribbean (UN)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6.58891468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19379538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Northern America (UN)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3.8290269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2102878"/>
                  </a:ext>
                </a:extLst>
              </a:tr>
              <a:tr h="474418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Oceania (UN)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2023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0.45562735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2517197"/>
                  </a:ext>
                </a:extLst>
              </a:tr>
            </a:tbl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05B327-D19D-27BA-26A6-7CA59ED2B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179" y="1895882"/>
            <a:ext cx="3343764" cy="4056510"/>
          </a:xfrm>
        </p:spPr>
        <p:txBody>
          <a:bodyPr anchor="t">
            <a:normAutofit lnSpcReduction="10000"/>
          </a:bodyPr>
          <a:lstStyle/>
          <a:p>
            <a:r>
              <a:rPr lang="en-IN" sz="2000" dirty="0"/>
              <a:t>Asia inhabits more than 50% of the world population</a:t>
            </a:r>
          </a:p>
          <a:p>
            <a:endParaRPr lang="en-IN" sz="2000" dirty="0"/>
          </a:p>
          <a:p>
            <a:r>
              <a:rPr lang="en-IN" sz="2000" dirty="0"/>
              <a:t>Most of the regions have a constantly increasing population</a:t>
            </a:r>
          </a:p>
          <a:p>
            <a:endParaRPr lang="en-IN" sz="2000" dirty="0"/>
          </a:p>
          <a:p>
            <a:r>
              <a:rPr lang="en-IN" sz="2000" dirty="0"/>
              <a:t>Europe is the only region where the increment seems to be stagnant or in decline</a:t>
            </a:r>
          </a:p>
          <a:p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0246E6-E0EA-DC64-325E-6918FD6CFA63}"/>
              </a:ext>
            </a:extLst>
          </p:cNvPr>
          <p:cNvSpPr txBox="1"/>
          <p:nvPr/>
        </p:nvSpPr>
        <p:spPr>
          <a:xfrm>
            <a:off x="625234" y="6063734"/>
            <a:ext cx="5644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Table 1. Population in major land masses</a:t>
            </a:r>
          </a:p>
        </p:txBody>
      </p:sp>
    </p:spTree>
    <p:extLst>
      <p:ext uri="{BB962C8B-B14F-4D97-AF65-F5344CB8AC3E}">
        <p14:creationId xmlns:p14="http://schemas.microsoft.com/office/powerpoint/2010/main" val="55212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2202F-012E-68EB-43D3-14AB38438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dirty="0"/>
              <a:t>Graphical representation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E2C60D-0425-CCDB-A566-23AB7D959F6B}"/>
              </a:ext>
            </a:extLst>
          </p:cNvPr>
          <p:cNvSpPr txBox="1"/>
          <p:nvPr/>
        </p:nvSpPr>
        <p:spPr>
          <a:xfrm>
            <a:off x="1934307" y="6321669"/>
            <a:ext cx="595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2. Comparison among regions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E54D7FFB-4A04-D0C9-579E-231D86497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1263" y="1529862"/>
            <a:ext cx="8572499" cy="4718538"/>
          </a:xfrm>
        </p:spPr>
      </p:pic>
    </p:spTree>
    <p:extLst>
      <p:ext uri="{BB962C8B-B14F-4D97-AF65-F5344CB8AC3E}">
        <p14:creationId xmlns:p14="http://schemas.microsoft.com/office/powerpoint/2010/main" val="2191713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2F4C8-AAC7-EF7D-F759-8AB69CA3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dirty="0"/>
              <a:t>Adverse effects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4CAFF-56F8-2521-DCAE-2C79D92343BD}"/>
              </a:ext>
            </a:extLst>
          </p:cNvPr>
          <p:cNvSpPr txBox="1"/>
          <p:nvPr/>
        </p:nvSpPr>
        <p:spPr>
          <a:xfrm>
            <a:off x="1670538" y="5952392"/>
            <a:ext cx="1014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3. Word cloud depicting negative effect of population increase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A7FAC5-31CB-EB5E-5ADA-6F0DBF224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8" name="Picture 4" descr="Output image">
            <a:extLst>
              <a:ext uri="{FF2B5EF4-FFF2-40B4-BE49-F238E27FC236}">
                <a16:creationId xmlns:a16="http://schemas.microsoft.com/office/drawing/2014/main" id="{2DDE01F2-D533-B264-87CB-0585ADDB0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96" y="1843455"/>
            <a:ext cx="10659208" cy="3947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819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CD56-B616-1C4A-2882-4AF789EEB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dirty="0"/>
              <a:t>Global Surface temperature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AE99FE-BC33-6153-EC5A-ED399A96B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69" y="1776046"/>
            <a:ext cx="7209693" cy="4305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E078EE-99B1-A519-4C6F-CF72A8562706}"/>
              </a:ext>
            </a:extLst>
          </p:cNvPr>
          <p:cNvSpPr txBox="1"/>
          <p:nvPr/>
        </p:nvSpPr>
        <p:spPr>
          <a:xfrm>
            <a:off x="1239716" y="6248400"/>
            <a:ext cx="422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4. Global surface temperature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402F3-DDFE-8277-C137-5913695A449B}"/>
              </a:ext>
            </a:extLst>
          </p:cNvPr>
          <p:cNvSpPr txBox="1"/>
          <p:nvPr/>
        </p:nvSpPr>
        <p:spPr>
          <a:xfrm>
            <a:off x="8554915" y="2307967"/>
            <a:ext cx="33469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Steep rise in global temperature with population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Global warming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Emission of Carbon Dioxide, methane and burning of fuels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Deforestation</a:t>
            </a:r>
          </a:p>
        </p:txBody>
      </p:sp>
    </p:spTree>
    <p:extLst>
      <p:ext uri="{BB962C8B-B14F-4D97-AF65-F5344CB8AC3E}">
        <p14:creationId xmlns:p14="http://schemas.microsoft.com/office/powerpoint/2010/main" val="416957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9B433-5B21-7EFE-379A-8DB2D8DA3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dirty="0"/>
              <a:t>Deforestation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7B5423-DBDC-2EF0-8A6B-83F8018E5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577" y="1749669"/>
            <a:ext cx="6849208" cy="430823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57A7CB-4075-E655-DCC9-E4F88430EE9D}"/>
              </a:ext>
            </a:extLst>
          </p:cNvPr>
          <p:cNvSpPr txBox="1"/>
          <p:nvPr/>
        </p:nvSpPr>
        <p:spPr>
          <a:xfrm>
            <a:off x="870438" y="6312877"/>
            <a:ext cx="5996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5. World map for annual deforestation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42DF9-BFBB-525E-44CB-036D2B35BB85}"/>
              </a:ext>
            </a:extLst>
          </p:cNvPr>
          <p:cNvSpPr txBox="1"/>
          <p:nvPr/>
        </p:nvSpPr>
        <p:spPr>
          <a:xfrm>
            <a:off x="7895492" y="2164846"/>
            <a:ext cx="339383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Net loss of  ~129 million hectares since 1990 — an area roughly the size of South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Average annual net forest loss: around 3.3 million hectares per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South America and Africa saw the largest net losses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3235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06BD-AA72-BACC-55AD-31892846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 algn="ctr"/>
            <a:r>
              <a:rPr lang="en-IN" dirty="0"/>
              <a:t>1950 vs 2023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1086EE-EB8C-60D8-0A30-9CD626C32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8846" y="1644162"/>
            <a:ext cx="9416562" cy="41470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F6B39CB-854F-E333-A43A-CE9936203389}"/>
              </a:ext>
            </a:extLst>
          </p:cNvPr>
          <p:cNvSpPr txBox="1"/>
          <p:nvPr/>
        </p:nvSpPr>
        <p:spPr>
          <a:xfrm>
            <a:off x="1960685" y="6154615"/>
            <a:ext cx="5468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Fig 6. Comparison 1950 v 2023</a:t>
            </a:r>
          </a:p>
        </p:txBody>
      </p:sp>
    </p:spTree>
    <p:extLst>
      <p:ext uri="{BB962C8B-B14F-4D97-AF65-F5344CB8AC3E}">
        <p14:creationId xmlns:p14="http://schemas.microsoft.com/office/powerpoint/2010/main" val="38240632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E2DA1E60AA0BD488EE940EDC637F4CD" ma:contentTypeVersion="1" ma:contentTypeDescription="Ein neues Dokument erstellen." ma:contentTypeScope="" ma:versionID="5b82aad812efa797b9bc9408d1f3797d">
  <xsd:schema xmlns:xsd="http://www.w3.org/2001/XMLSchema" xmlns:xs="http://www.w3.org/2001/XMLSchema" xmlns:p="http://schemas.microsoft.com/office/2006/metadata/properties" xmlns:ns3="f26ac4a0-e91a-4584-a87f-76767b8db7a4" targetNamespace="http://schemas.microsoft.com/office/2006/metadata/properties" ma:root="true" ma:fieldsID="663ca8d623516679f4482e1a14be60a0" ns3:_="">
    <xsd:import namespace="f26ac4a0-e91a-4584-a87f-76767b8db7a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6ac4a0-e91a-4584-a87f-76767b8db7a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21DFBEF-E1D9-4964-983D-8054C67C1D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6ac4a0-e91a-4584-a87f-76767b8db7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674251A-07C8-47A9-B23D-7B0DFAC2C2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897BF1-8590-4964-8A4E-119409ABBBD2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f26ac4a0-e91a-4584-a87f-76767b8db7a4"/>
    <ds:schemaRef ds:uri="http://schemas.microsoft.com/office/infopath/2007/PartnerControl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202</TotalTime>
  <Words>434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Increasing World Population and It’s Effects</vt:lpstr>
      <vt:lpstr>Introduction</vt:lpstr>
      <vt:lpstr>World population vs Major Regions</vt:lpstr>
      <vt:lpstr>Comparison among Regions</vt:lpstr>
      <vt:lpstr>Graphical representation</vt:lpstr>
      <vt:lpstr>Adverse effects </vt:lpstr>
      <vt:lpstr>Global Surface temperature</vt:lpstr>
      <vt:lpstr>Deforestation</vt:lpstr>
      <vt:lpstr>1950 vs 2023</vt:lpstr>
      <vt:lpstr>Resources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Negi</dc:creator>
  <cp:lastModifiedBy>Vashist, Aakash (Stud SRH-University)</cp:lastModifiedBy>
  <cp:revision>5</cp:revision>
  <dcterms:created xsi:type="dcterms:W3CDTF">2025-04-17T00:53:04Z</dcterms:created>
  <dcterms:modified xsi:type="dcterms:W3CDTF">2025-04-17T10:51:14Z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0x0101003E2DA1E60AA0BD488EE940EDC637F4CD</vt:lpwstr>
  </property>
</Properties>
</file>