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8"/>
  </p:notesMasterIdLst>
  <p:handoutMasterIdLst>
    <p:handoutMasterId r:id="rId19"/>
  </p:handoutMasterIdLst>
  <p:sldIdLst>
    <p:sldId id="257" r:id="rId5"/>
    <p:sldId id="269" r:id="rId6"/>
    <p:sldId id="270" r:id="rId7"/>
    <p:sldId id="274" r:id="rId8"/>
    <p:sldId id="275" r:id="rId9"/>
    <p:sldId id="259" r:id="rId10"/>
    <p:sldId id="261" r:id="rId11"/>
    <p:sldId id="262" r:id="rId12"/>
    <p:sldId id="263" r:id="rId13"/>
    <p:sldId id="271" r:id="rId14"/>
    <p:sldId id="265" r:id="rId15"/>
    <p:sldId id="272" r:id="rId16"/>
    <p:sldId id="273"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p:cViewPr>
        <p:scale>
          <a:sx n="66" d="100"/>
          <a:sy n="66" d="100"/>
        </p:scale>
        <p:origin x="900" y="19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12/27/2022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12/27/2022</a:t>
            </a:fld>
            <a:endParaRPr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3</a:t>
            </a:fld>
            <a:endParaRPr lang="en-US" dirty="0"/>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dirty="0"/>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12/27/2022</a:t>
            </a:fld>
            <a:endParaRPr dirty="0"/>
          </a:p>
        </p:txBody>
      </p:sp>
      <p:sp>
        <p:nvSpPr>
          <p:cNvPr id="23" name="Footer Placeholder 22"/>
          <p:cNvSpPr>
            <a:spLocks noGrp="1"/>
          </p:cNvSpPr>
          <p:nvPr>
            <p:ph type="ftr" sz="quarter" idx="11"/>
          </p:nvPr>
        </p:nvSpPr>
        <p:spPr/>
        <p:txBody>
          <a:bodyPr/>
          <a:lstStyle/>
          <a:p>
            <a:endParaRPr dirty="0"/>
          </a:p>
        </p:txBody>
      </p:sp>
      <p:sp>
        <p:nvSpPr>
          <p:cNvPr id="24" name="Slide Number Placeholder 2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12/27/2022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12/27/2022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12/27/2022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12/27/2022</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12/27/2022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12/27/2022</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12/27/2022</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12/27/2022</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12/27/2022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dirty="0"/>
          </a:p>
        </p:txBody>
      </p:sp>
      <p:sp>
        <p:nvSpPr>
          <p:cNvPr id="5" name="Date Placeholder 4"/>
          <p:cNvSpPr>
            <a:spLocks noGrp="1"/>
          </p:cNvSpPr>
          <p:nvPr>
            <p:ph type="dt" sz="half" idx="10"/>
          </p:nvPr>
        </p:nvSpPr>
        <p:spPr/>
        <p:txBody>
          <a:bodyPr/>
          <a:lstStyle/>
          <a:p>
            <a:fld id="{F0DFD029-FB74-4578-B929-F66AA97659CA}" type="datetimeFigureOut">
              <a:rPr lang="en-US"/>
              <a:t>12/27/2022</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C014DD1E-5D91-48A3-AD6D-45FBA980D106}" type="slidenum">
              <a:rPr/>
              <a:t>‹#›</a:t>
            </a:fld>
            <a:endParaRPr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12/27/2022</a:t>
            </a:fld>
            <a:endParaRPr dirty="0"/>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dirty="0"/>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spcBef>
                <a:spcPts val="0"/>
              </a:spcBef>
              <a:buClr>
                <a:schemeClr val="accent1"/>
              </a:buClr>
              <a:buSzPct val="100000"/>
            </a:pPr>
            <a:r>
              <a:rPr lang="en-US" sz="4400" cap="all" spc="200" dirty="0">
                <a:solidFill>
                  <a:schemeClr val="tx1">
                    <a:lumMod val="95000"/>
                  </a:schemeClr>
                </a:solidFill>
                <a:latin typeface="+mn-lt"/>
                <a:ea typeface="+mn-ea"/>
                <a:cs typeface="+mn-cs"/>
              </a:rPr>
              <a:t>HOTEL NETWORKING MANAGEMENT SYSTEM USING CISCO PACKET TRACER</a:t>
            </a:r>
          </a:p>
        </p:txBody>
      </p:sp>
      <p:sp>
        <p:nvSpPr>
          <p:cNvPr id="5" name="Subtitle 4"/>
          <p:cNvSpPr>
            <a:spLocks noGrp="1"/>
          </p:cNvSpPr>
          <p:nvPr>
            <p:ph type="subTitle" idx="1"/>
          </p:nvPr>
        </p:nvSpPr>
        <p:spPr>
          <a:xfrm>
            <a:off x="1625176" y="2616200"/>
            <a:ext cx="8735325" cy="2468984"/>
          </a:xfrm>
        </p:spPr>
        <p:txBody>
          <a:bodyPr>
            <a:normAutofit/>
          </a:bodyPr>
          <a:lstStyle/>
          <a:p>
            <a:r>
              <a:rPr lang="en-US" dirty="0"/>
              <a:t>MEMBERS: </a:t>
            </a:r>
          </a:p>
          <a:p>
            <a:pPr marL="457200" indent="-457200">
              <a:buFont typeface="Arial" panose="020B0604020202020204" pitchFamily="34" charset="0"/>
              <a:buChar char="•"/>
            </a:pPr>
            <a:r>
              <a:rPr lang="en-US" dirty="0"/>
              <a:t>AYAN </a:t>
            </a:r>
          </a:p>
          <a:p>
            <a:pPr marL="457200" indent="-457200">
              <a:buFont typeface="Arial" panose="020B0604020202020204" pitchFamily="34" charset="0"/>
              <a:buChar char="•"/>
            </a:pPr>
            <a:r>
              <a:rPr lang="en-US" dirty="0"/>
              <a:t>SHEHARYAR</a:t>
            </a:r>
          </a:p>
          <a:p>
            <a:pPr marL="457200" indent="-457200">
              <a:buFont typeface="Arial" panose="020B0604020202020204" pitchFamily="34" charset="0"/>
              <a:buChar char="•"/>
            </a:pPr>
            <a:r>
              <a:rPr lang="en-US" dirty="0"/>
              <a:t>AAKIFAH       </a:t>
            </a:r>
          </a:p>
          <a:p>
            <a:pPr marL="457200" indent="-457200">
              <a:buFont typeface="Arial" panose="020B0604020202020204" pitchFamily="34" charset="0"/>
              <a:buChar char="•"/>
            </a:pPr>
            <a:r>
              <a:rPr lang="en-US" dirty="0"/>
              <a:t>EHTISHAM </a:t>
            </a:r>
          </a:p>
          <a:p>
            <a:pPr marL="457200" indent="-457200">
              <a:buFont typeface="Arial" panose="020B0604020202020204" pitchFamily="34" charset="0"/>
              <a:buChar char="•"/>
            </a:pPr>
            <a:r>
              <a:rPr lang="en-US" dirty="0"/>
              <a:t>JAWWAD</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930F62F-4ACD-40B6-E798-7BF9CAA1B00A}"/>
              </a:ext>
            </a:extLst>
          </p:cNvPr>
          <p:cNvSpPr txBox="1"/>
          <p:nvPr/>
        </p:nvSpPr>
        <p:spPr>
          <a:xfrm>
            <a:off x="1629916" y="607030"/>
            <a:ext cx="10006239" cy="671915"/>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And last but not least we have a reception area which consists of 4 PCs, 3 telephones and a switch connected to router 2. </a:t>
            </a:r>
            <a:endParaRPr lang="en-PK" sz="1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3832A753-46BD-53C5-B846-C4A9913AED40}"/>
              </a:ext>
            </a:extLst>
          </p:cNvPr>
          <p:cNvPicPr>
            <a:picLocks noChangeAspect="1"/>
          </p:cNvPicPr>
          <p:nvPr/>
        </p:nvPicPr>
        <p:blipFill>
          <a:blip r:embed="rId2"/>
          <a:stretch>
            <a:fillRect/>
          </a:stretch>
        </p:blipFill>
        <p:spPr>
          <a:xfrm>
            <a:off x="1701924" y="1706988"/>
            <a:ext cx="9700469" cy="3444024"/>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1717D28-8429-48DE-60D4-55072D9F76BB}"/>
              </a:ext>
            </a:extLst>
          </p:cNvPr>
          <p:cNvSpPr txBox="1"/>
          <p:nvPr/>
        </p:nvSpPr>
        <p:spPr>
          <a:xfrm>
            <a:off x="1361302" y="764704"/>
            <a:ext cx="8280920" cy="671915"/>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All of these routers are also connected to each other in a way that router 2 is connected to router 1 and router 3, and router 3 is connected to an internet source.</a:t>
            </a:r>
            <a:endParaRPr lang="en-PK" sz="1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6869A39B-7254-B9BE-3D0A-B822E69666C8}"/>
              </a:ext>
            </a:extLst>
          </p:cNvPr>
          <p:cNvPicPr>
            <a:picLocks noChangeAspect="1"/>
          </p:cNvPicPr>
          <p:nvPr/>
        </p:nvPicPr>
        <p:blipFill>
          <a:blip r:embed="rId2"/>
          <a:stretch>
            <a:fillRect/>
          </a:stretch>
        </p:blipFill>
        <p:spPr>
          <a:xfrm>
            <a:off x="1361302" y="1628800"/>
            <a:ext cx="9466220" cy="1944216"/>
          </a:xfrm>
          <a:prstGeom prst="rect">
            <a:avLst/>
          </a:prstGeom>
        </p:spPr>
      </p:pic>
      <p:sp>
        <p:nvSpPr>
          <p:cNvPr id="2" name="Rectangle 1">
            <a:extLst>
              <a:ext uri="{FF2B5EF4-FFF2-40B4-BE49-F238E27FC236}">
                <a16:creationId xmlns:a16="http://schemas.microsoft.com/office/drawing/2014/main" id="{467C0A7A-2203-7DBE-6FA6-D5E0AF587880}"/>
              </a:ext>
            </a:extLst>
          </p:cNvPr>
          <p:cNvSpPr/>
          <p:nvPr/>
        </p:nvSpPr>
        <p:spPr>
          <a:xfrm>
            <a:off x="5374332" y="1628800"/>
            <a:ext cx="2232248"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p>
        </p:txBody>
      </p:sp>
      <p:sp>
        <p:nvSpPr>
          <p:cNvPr id="3" name="Rectangle 2">
            <a:extLst>
              <a:ext uri="{FF2B5EF4-FFF2-40B4-BE49-F238E27FC236}">
                <a16:creationId xmlns:a16="http://schemas.microsoft.com/office/drawing/2014/main" id="{A55BC0B6-21C4-D71A-83C9-A5EE59276DBA}"/>
              </a:ext>
            </a:extLst>
          </p:cNvPr>
          <p:cNvSpPr/>
          <p:nvPr/>
        </p:nvSpPr>
        <p:spPr>
          <a:xfrm>
            <a:off x="5014292" y="2060848"/>
            <a:ext cx="648072" cy="5040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CC0F8-6FF1-FCAF-430A-4245488EA3ED}"/>
              </a:ext>
            </a:extLst>
          </p:cNvPr>
          <p:cNvSpPr>
            <a:spLocks noGrp="1"/>
          </p:cNvSpPr>
          <p:nvPr>
            <p:ph type="title"/>
          </p:nvPr>
        </p:nvSpPr>
        <p:spPr>
          <a:xfrm>
            <a:off x="1218883" y="274637"/>
            <a:ext cx="10360501" cy="922115"/>
          </a:xfrm>
        </p:spPr>
        <p:txBody>
          <a:bodyPr/>
          <a:lstStyle/>
          <a:p>
            <a:r>
              <a:rPr lang="en-US" dirty="0"/>
              <a:t>PODUCT FEATURES:</a:t>
            </a:r>
            <a:endParaRPr lang="en-PK" dirty="0"/>
          </a:p>
        </p:txBody>
      </p:sp>
      <p:sp>
        <p:nvSpPr>
          <p:cNvPr id="3" name="Content Placeholder 2">
            <a:extLst>
              <a:ext uri="{FF2B5EF4-FFF2-40B4-BE49-F238E27FC236}">
                <a16:creationId xmlns:a16="http://schemas.microsoft.com/office/drawing/2014/main" id="{569F2264-D06C-A069-3A42-622FE7FF9CCB}"/>
              </a:ext>
            </a:extLst>
          </p:cNvPr>
          <p:cNvSpPr>
            <a:spLocks noGrp="1"/>
          </p:cNvSpPr>
          <p:nvPr>
            <p:ph idx="1"/>
          </p:nvPr>
        </p:nvSpPr>
        <p:spPr>
          <a:xfrm>
            <a:off x="1218883" y="1196752"/>
            <a:ext cx="10360501" cy="4967317"/>
          </a:xfrm>
        </p:spPr>
        <p:txBody>
          <a:bodyPr>
            <a:normAutofit lnSpcReduction="10000"/>
          </a:bodyPr>
          <a:lstStyle/>
          <a:p>
            <a:r>
              <a:rPr lang="en-US" sz="2000" dirty="0">
                <a:effectLst/>
                <a:latin typeface="Calibri" panose="020F0502020204030204" pitchFamily="34" charset="0"/>
                <a:ea typeface="Times New Roman" panose="02020603050405020304" pitchFamily="18" charset="0"/>
              </a:rPr>
              <a:t>This network is based on client-server</a:t>
            </a:r>
            <a:r>
              <a:rPr lang="en-US" sz="2000" spc="-1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architecture.</a:t>
            </a:r>
            <a:endParaRPr lang="en-PK" sz="2000" dirty="0">
              <a:effectLst/>
              <a:latin typeface="Times New Roman" panose="02020603050405020304" pitchFamily="18" charset="0"/>
              <a:ea typeface="Times New Roman" panose="02020603050405020304" pitchFamily="18" charset="0"/>
            </a:endParaRPr>
          </a:p>
          <a:p>
            <a:r>
              <a:rPr lang="en-US" sz="2000" dirty="0">
                <a:effectLst/>
                <a:latin typeface="Calibri" panose="020F0502020204030204" pitchFamily="34" charset="0"/>
                <a:ea typeface="Calibri" panose="020F0502020204030204" pitchFamily="34" charset="0"/>
              </a:rPr>
              <a:t>Tree topology is used</a:t>
            </a:r>
            <a:r>
              <a:rPr lang="en-US" sz="2000" spc="-25" dirty="0">
                <a:effectLst/>
                <a:latin typeface="Calibri" panose="020F0502020204030204" pitchFamily="34" charset="0"/>
                <a:ea typeface="Calibri" panose="020F0502020204030204" pitchFamily="34" charset="0"/>
              </a:rPr>
              <a:t> </a:t>
            </a:r>
            <a:r>
              <a:rPr lang="en-US" sz="2000" dirty="0">
                <a:effectLst/>
                <a:latin typeface="Calibri" panose="020F0502020204030204" pitchFamily="34" charset="0"/>
                <a:ea typeface="Calibri" panose="020F0502020204030204" pitchFamily="34" charset="0"/>
              </a:rPr>
              <a:t>here</a:t>
            </a:r>
          </a:p>
          <a:p>
            <a:r>
              <a:rPr lang="en-US" sz="2000" dirty="0">
                <a:latin typeface="Calibri" panose="020F0502020204030204" pitchFamily="34" charset="0"/>
                <a:ea typeface="Calibri" panose="020F0502020204030204" pitchFamily="34" charset="0"/>
              </a:rPr>
              <a:t>3 </a:t>
            </a:r>
            <a:r>
              <a:rPr lang="en-US" sz="2000" dirty="0">
                <a:effectLst/>
                <a:latin typeface="Calibri" panose="020F0502020204030204" pitchFamily="34" charset="0"/>
                <a:ea typeface="Calibri" panose="020F0502020204030204" pitchFamily="34" charset="0"/>
              </a:rPr>
              <a:t>client routers are present for the four levels of the Hotel and they are associated with a server</a:t>
            </a:r>
            <a:endParaRPr lang="en-US" sz="2000" dirty="0">
              <a:latin typeface="Calibri" panose="020F0502020204030204" pitchFamily="34" charset="0"/>
              <a:ea typeface="Calibri" panose="020F0502020204030204" pitchFamily="34" charset="0"/>
            </a:endParaRPr>
          </a:p>
          <a:p>
            <a:r>
              <a:rPr lang="en-US" sz="2000" dirty="0">
                <a:effectLst/>
                <a:latin typeface="Calibri" panose="020F0502020204030204" pitchFamily="34" charset="0"/>
                <a:ea typeface="Calibri" panose="020F0502020204030204" pitchFamily="34" charset="0"/>
              </a:rPr>
              <a:t>All the departments are categorized into various LANs, which are connected to the 3 routers based on the sequence in which they are accommodated in the story</a:t>
            </a:r>
          </a:p>
          <a:p>
            <a:r>
              <a:rPr lang="en-US" sz="2000" dirty="0">
                <a:effectLst/>
                <a:latin typeface="Calibri" panose="020F0502020204030204" pitchFamily="34" charset="0"/>
                <a:ea typeface="Times New Roman" panose="02020603050405020304" pitchFamily="18" charset="0"/>
              </a:rPr>
              <a:t>Likewise, various departments are limited to LANs and share router corresponding to their</a:t>
            </a:r>
            <a:r>
              <a:rPr lang="en-US" sz="2000" spc="-4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levels.</a:t>
            </a:r>
            <a:endParaRPr lang="en-PK" sz="2000" dirty="0">
              <a:effectLst/>
              <a:latin typeface="Times New Roman" panose="02020603050405020304" pitchFamily="18" charset="0"/>
              <a:ea typeface="Times New Roman" panose="02020603050405020304" pitchFamily="18" charset="0"/>
            </a:endParaRPr>
          </a:p>
          <a:p>
            <a:r>
              <a:rPr lang="en-US" sz="2000" dirty="0">
                <a:effectLst/>
                <a:latin typeface="Calibri" panose="020F0502020204030204" pitchFamily="34" charset="0"/>
                <a:ea typeface="Times New Roman" panose="02020603050405020304" pitchFamily="18" charset="0"/>
              </a:rPr>
              <a:t>A request is made by any system of any department and it is forwarded to the client switch, which furthermore transmits it to the</a:t>
            </a:r>
            <a:r>
              <a:rPr lang="en-US" sz="2000" spc="-10"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router and then to the server.</a:t>
            </a:r>
            <a:endParaRPr lang="en-PK" sz="2000" dirty="0">
              <a:effectLst/>
              <a:latin typeface="Times New Roman" panose="02020603050405020304" pitchFamily="18" charset="0"/>
              <a:ea typeface="Times New Roman" panose="02020603050405020304" pitchFamily="18" charset="0"/>
            </a:endParaRPr>
          </a:p>
          <a:p>
            <a:r>
              <a:rPr lang="en-US" sz="2000" dirty="0">
                <a:effectLst/>
                <a:latin typeface="Calibri" panose="020F0502020204030204" pitchFamily="34" charset="0"/>
                <a:ea typeface="Times New Roman" panose="02020603050405020304" pitchFamily="18" charset="0"/>
              </a:rPr>
              <a:t>Port-securities are there that are executed on various switches ports and give</a:t>
            </a:r>
            <a:r>
              <a:rPr lang="en-US" sz="2000" spc="-5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reliability.</a:t>
            </a:r>
            <a:endParaRPr lang="en-PK" sz="2000" dirty="0">
              <a:effectLst/>
              <a:latin typeface="Times New Roman" panose="02020603050405020304" pitchFamily="18" charset="0"/>
              <a:ea typeface="Times New Roman" panose="02020603050405020304" pitchFamily="18" charset="0"/>
            </a:endParaRPr>
          </a:p>
          <a:p>
            <a:r>
              <a:rPr lang="en-US" sz="2000" dirty="0">
                <a:effectLst/>
                <a:latin typeface="Calibri" panose="020F0502020204030204" pitchFamily="34" charset="0"/>
                <a:ea typeface="Times New Roman" panose="02020603050405020304" pitchFamily="18" charset="0"/>
              </a:rPr>
              <a:t>The data is then transferred to its connected</a:t>
            </a:r>
            <a:r>
              <a:rPr lang="en-US" sz="2000" spc="-25" dirty="0">
                <a:effectLst/>
                <a:latin typeface="Calibri" panose="020F0502020204030204" pitchFamily="34" charset="0"/>
                <a:ea typeface="Times New Roman" panose="02020603050405020304" pitchFamily="18" charset="0"/>
              </a:rPr>
              <a:t> </a:t>
            </a:r>
            <a:r>
              <a:rPr lang="en-US" sz="2000" dirty="0">
                <a:effectLst/>
                <a:latin typeface="Calibri" panose="020F0502020204030204" pitchFamily="34" charset="0"/>
                <a:ea typeface="Times New Roman" panose="02020603050405020304" pitchFamily="18" charset="0"/>
              </a:rPr>
              <a:t>router. The router serves as a DHCP server for assigning IPs to the host computers and also generally routes the data to the desired destination</a:t>
            </a:r>
            <a:endParaRPr lang="en-PK" sz="2000" dirty="0">
              <a:effectLst/>
              <a:latin typeface="Times New Roman" panose="02020603050405020304" pitchFamily="18" charset="0"/>
              <a:ea typeface="Times New Roman" panose="02020603050405020304" pitchFamily="18" charset="0"/>
            </a:endParaRPr>
          </a:p>
          <a:p>
            <a:pPr marL="0" indent="0">
              <a:buNone/>
            </a:pPr>
            <a:endParaRPr lang="en-PK" dirty="0"/>
          </a:p>
        </p:txBody>
      </p:sp>
    </p:spTree>
    <p:extLst>
      <p:ext uri="{BB962C8B-B14F-4D97-AF65-F5344CB8AC3E}">
        <p14:creationId xmlns:p14="http://schemas.microsoft.com/office/powerpoint/2010/main" val="149569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8885-4839-554B-A959-5D1325F6C56B}"/>
              </a:ext>
            </a:extLst>
          </p:cNvPr>
          <p:cNvSpPr>
            <a:spLocks noGrp="1"/>
          </p:cNvSpPr>
          <p:nvPr>
            <p:ph type="title"/>
          </p:nvPr>
        </p:nvSpPr>
        <p:spPr/>
        <p:txBody>
          <a:bodyPr/>
          <a:lstStyle/>
          <a:p>
            <a:r>
              <a:rPr lang="en-US" dirty="0"/>
              <a:t>CONCLUSION:</a:t>
            </a:r>
            <a:endParaRPr lang="en-PK" dirty="0"/>
          </a:p>
        </p:txBody>
      </p:sp>
      <p:sp>
        <p:nvSpPr>
          <p:cNvPr id="3" name="Content Placeholder 2">
            <a:extLst>
              <a:ext uri="{FF2B5EF4-FFF2-40B4-BE49-F238E27FC236}">
                <a16:creationId xmlns:a16="http://schemas.microsoft.com/office/drawing/2014/main" id="{20091547-C31C-5D54-AB09-B3FAFF348185}"/>
              </a:ext>
            </a:extLst>
          </p:cNvPr>
          <p:cNvSpPr>
            <a:spLocks noGrp="1"/>
          </p:cNvSpPr>
          <p:nvPr>
            <p:ph idx="1"/>
          </p:nvPr>
        </p:nvSpPr>
        <p:spPr>
          <a:xfrm>
            <a:off x="1218883" y="1701797"/>
            <a:ext cx="9556049" cy="4103467"/>
          </a:xfrm>
        </p:spPr>
        <p:txBody>
          <a:bodyPr>
            <a:normAutofit/>
          </a:bodyPr>
          <a:lstStyle/>
          <a:p>
            <a:pPr marL="0" indent="0">
              <a:buNone/>
            </a:pPr>
            <a:r>
              <a:rPr lang="en-US" sz="1800" dirty="0">
                <a:latin typeface="Calibri" panose="020F0502020204030204" pitchFamily="34" charset="0"/>
                <a:cs typeface="Arial" panose="020B0604020202020204" pitchFamily="34" charset="0"/>
              </a:rPr>
              <a:t>Design the network outlook for the community Hotel network scenario produces the substructure for all other exposure in the service framework such as wireless area network, mobility, and the justification to provide safety and security, operational efficiencies, virtual environments, and secure rooms. This paper describes the network design scenario on the Cisco Packet Tracer and where we can apply these scenarios within the various locations of a community Hotel network. Finally, key network foundation services such as switching, routing, multicast, and high availability are given for the full Hotel network scenario.</a:t>
            </a:r>
            <a:endParaRPr lang="en-PK" sz="1800" dirty="0">
              <a:latin typeface="Calibri" panose="020F0502020204030204" pitchFamily="34" charset="0"/>
              <a:cs typeface="Arial" panose="020B0604020202020204" pitchFamily="34" charset="0"/>
            </a:endParaRPr>
          </a:p>
          <a:p>
            <a:pPr marL="0" indent="0">
              <a:buNone/>
            </a:pPr>
            <a:endParaRPr lang="en-PK" dirty="0"/>
          </a:p>
        </p:txBody>
      </p:sp>
    </p:spTree>
    <p:extLst>
      <p:ext uri="{BB962C8B-B14F-4D97-AF65-F5344CB8AC3E}">
        <p14:creationId xmlns:p14="http://schemas.microsoft.com/office/powerpoint/2010/main" val="419004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3795409" cy="1282155"/>
          </a:xfrm>
        </p:spPr>
        <p:txBody>
          <a:bodyPr/>
          <a:lstStyle/>
          <a:p>
            <a:r>
              <a:rPr lang="en-US" dirty="0"/>
              <a:t>INTRODUCTION:                    </a:t>
            </a:r>
          </a:p>
        </p:txBody>
      </p:sp>
      <p:sp>
        <p:nvSpPr>
          <p:cNvPr id="3" name="Content Placeholder 2"/>
          <p:cNvSpPr>
            <a:spLocks noGrp="1"/>
          </p:cNvSpPr>
          <p:nvPr>
            <p:ph sz="half" idx="1"/>
          </p:nvPr>
        </p:nvSpPr>
        <p:spPr/>
        <p:txBody>
          <a:bodyPr>
            <a:normAutofit/>
          </a:bodyPr>
          <a:lstStyle/>
          <a:p>
            <a:pPr marL="0" indent="0">
              <a:buNone/>
            </a:pPr>
            <a:r>
              <a:rPr lang="en-US" sz="1800" dirty="0"/>
              <a:t>Today, networks may be built by connecting various devices such as computers, phones, printers, mobile devices, and so on, either wired or wirelessly. Computers or computers that we use at home can be considered part of a network. Because the internet is a network, there are only speed and quota restrictions. Various networks can share resources or information via the internet, and the interconnectedness of these networks can be graphically represented by many software.</a:t>
            </a:r>
          </a:p>
        </p:txBody>
      </p:sp>
      <p:sp>
        <p:nvSpPr>
          <p:cNvPr id="6" name="Content Placeholder 5">
            <a:extLst>
              <a:ext uri="{FF2B5EF4-FFF2-40B4-BE49-F238E27FC236}">
                <a16:creationId xmlns:a16="http://schemas.microsoft.com/office/drawing/2014/main" id="{4F3743FE-CE72-469D-FCB4-D43F78DBA5C0}"/>
              </a:ext>
            </a:extLst>
          </p:cNvPr>
          <p:cNvSpPr>
            <a:spLocks noGrp="1"/>
          </p:cNvSpPr>
          <p:nvPr>
            <p:ph sz="half" idx="2"/>
          </p:nvPr>
        </p:nvSpPr>
        <p:spPr>
          <a:xfrm>
            <a:off x="6500707" y="1556792"/>
            <a:ext cx="5078677" cy="4465320"/>
          </a:xfrm>
        </p:spPr>
        <p:txBody>
          <a:bodyPr>
            <a:normAutofit/>
          </a:bodyPr>
          <a:lstStyle/>
          <a:p>
            <a:r>
              <a:rPr lang="en-US" sz="1800" dirty="0"/>
              <a:t>PCS</a:t>
            </a:r>
          </a:p>
          <a:p>
            <a:r>
              <a:rPr lang="en-US" sz="1800" dirty="0"/>
              <a:t>SWITCH</a:t>
            </a:r>
          </a:p>
          <a:p>
            <a:r>
              <a:rPr lang="en-US" sz="1800" dirty="0"/>
              <a:t>ROUTER</a:t>
            </a:r>
          </a:p>
          <a:p>
            <a:r>
              <a:rPr lang="en-US" sz="1800" dirty="0"/>
              <a:t>IP</a:t>
            </a:r>
          </a:p>
          <a:p>
            <a:r>
              <a:rPr lang="en-US" sz="1800" dirty="0"/>
              <a:t>PRINTER</a:t>
            </a:r>
          </a:p>
          <a:p>
            <a:r>
              <a:rPr lang="en-US" sz="1800" dirty="0"/>
              <a:t>PHONES</a:t>
            </a:r>
          </a:p>
        </p:txBody>
      </p:sp>
      <p:sp>
        <p:nvSpPr>
          <p:cNvPr id="7" name="Title 1">
            <a:extLst>
              <a:ext uri="{FF2B5EF4-FFF2-40B4-BE49-F238E27FC236}">
                <a16:creationId xmlns:a16="http://schemas.microsoft.com/office/drawing/2014/main" id="{609DBFDB-BCB5-1F2E-3645-8AFFE913D720}"/>
              </a:ext>
            </a:extLst>
          </p:cNvPr>
          <p:cNvSpPr txBox="1">
            <a:spLocks/>
          </p:cNvSpPr>
          <p:nvPr/>
        </p:nvSpPr>
        <p:spPr>
          <a:xfrm>
            <a:off x="6500707" y="274637"/>
            <a:ext cx="3795409" cy="1282155"/>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sz="3200" dirty="0"/>
              <a:t>COMPONENT USED:                    </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4" y="274637"/>
            <a:ext cx="10130972" cy="1066131"/>
          </a:xfrm>
        </p:spPr>
        <p:txBody>
          <a:bodyPr/>
          <a:lstStyle/>
          <a:p>
            <a:r>
              <a:rPr lang="en-US" dirty="0"/>
              <a:t>DESCRIPTION:</a:t>
            </a:r>
          </a:p>
        </p:txBody>
      </p:sp>
      <p:sp>
        <p:nvSpPr>
          <p:cNvPr id="10" name="Subtitle 4">
            <a:extLst>
              <a:ext uri="{FF2B5EF4-FFF2-40B4-BE49-F238E27FC236}">
                <a16:creationId xmlns:a16="http://schemas.microsoft.com/office/drawing/2014/main" id="{15A41AFA-8509-8021-6738-17BE6409BA96}"/>
              </a:ext>
            </a:extLst>
          </p:cNvPr>
          <p:cNvSpPr txBox="1">
            <a:spLocks/>
          </p:cNvSpPr>
          <p:nvPr/>
        </p:nvSpPr>
        <p:spPr>
          <a:xfrm>
            <a:off x="981844" y="1340768"/>
            <a:ext cx="8856983" cy="72008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r>
              <a:rPr lang="en-US" dirty="0"/>
              <a:t>THIS PROJECT CONSIST TOTAL Five ROOM</a:t>
            </a:r>
          </a:p>
        </p:txBody>
      </p:sp>
      <p:sp>
        <p:nvSpPr>
          <p:cNvPr id="12" name="Content Placeholder 11">
            <a:extLst>
              <a:ext uri="{FF2B5EF4-FFF2-40B4-BE49-F238E27FC236}">
                <a16:creationId xmlns:a16="http://schemas.microsoft.com/office/drawing/2014/main" id="{0CAA905E-A15F-1128-13BF-CFE82423A3A3}"/>
              </a:ext>
            </a:extLst>
          </p:cNvPr>
          <p:cNvSpPr>
            <a:spLocks noGrp="1"/>
          </p:cNvSpPr>
          <p:nvPr>
            <p:ph sz="half" idx="1"/>
          </p:nvPr>
        </p:nvSpPr>
        <p:spPr>
          <a:xfrm>
            <a:off x="1218883" y="2060848"/>
            <a:ext cx="5523601" cy="4392488"/>
          </a:xfrm>
        </p:spPr>
        <p:txBody>
          <a:bodyPr>
            <a:normAutofit lnSpcReduction="10000"/>
          </a:bodyPr>
          <a:lstStyle/>
          <a:p>
            <a:pPr marL="0" indent="0">
              <a:buNone/>
            </a:pPr>
            <a:r>
              <a:rPr lang="en-US" sz="1800" dirty="0">
                <a:effectLst/>
                <a:latin typeface="Calibri" panose="020F0502020204030204" pitchFamily="34" charset="0"/>
                <a:ea typeface="Calibri" panose="020F0502020204030204" pitchFamily="34" charset="0"/>
                <a:cs typeface="Arial" panose="020B0604020202020204" pitchFamily="34" charset="0"/>
              </a:rPr>
              <a:t>Office 1 area, Office 2 area, Office 3 area, Office </a:t>
            </a:r>
            <a:r>
              <a:rPr lang="en-US" sz="1800">
                <a:effectLst/>
                <a:latin typeface="Calibri" panose="020F0502020204030204" pitchFamily="34" charset="0"/>
                <a:ea typeface="Calibri" panose="020F0502020204030204" pitchFamily="34" charset="0"/>
                <a:cs typeface="Arial" panose="020B0604020202020204" pitchFamily="34" charset="0"/>
              </a:rPr>
              <a:t>4 area, </a:t>
            </a:r>
            <a:r>
              <a:rPr lang="en-US" sz="1800" dirty="0">
                <a:effectLst/>
                <a:latin typeface="Calibri" panose="020F0502020204030204" pitchFamily="34" charset="0"/>
                <a:ea typeface="Calibri" panose="020F0502020204030204" pitchFamily="34" charset="0"/>
                <a:cs typeface="Arial" panose="020B0604020202020204" pitchFamily="34" charset="0"/>
              </a:rPr>
              <a:t>and reception area. Three routers are positioned between the rooms to offer the ultimate connectivity to all of the rooms as needed.</a:t>
            </a:r>
          </a:p>
          <a:p>
            <a:pPr marL="0" indent="0">
              <a:buNone/>
            </a:pPr>
            <a:r>
              <a:rPr lang="en-US" dirty="0"/>
              <a:t>TOPOLOGY USED:</a:t>
            </a:r>
          </a:p>
          <a:p>
            <a:r>
              <a:rPr lang="en-US" sz="2400" dirty="0"/>
              <a:t>TREE TOPOLOGY:</a:t>
            </a:r>
          </a:p>
          <a:p>
            <a:pPr marL="0" indent="0">
              <a:buNone/>
            </a:pPr>
            <a:r>
              <a:rPr lang="en-US" sz="1800" dirty="0"/>
              <a:t>This topology is the variation of the Star topology. This topology has a hierarchical flow of data. In Tree Topology, protocols like DHCP and SAC (Standard Automatic Configuration ) are used. In a tree topology, there can be only one connection between any two connected nodes. Because any two nodes can have only one mutual connection, tree topologies create a natural parent and child hierarchy.</a:t>
            </a:r>
          </a:p>
          <a:p>
            <a:pPr marL="0" indent="0">
              <a:buNone/>
            </a:pPr>
            <a:endParaRPr lang="en-US" dirty="0"/>
          </a:p>
        </p:txBody>
      </p:sp>
      <p:pic>
        <p:nvPicPr>
          <p:cNvPr id="1028" name="Picture 4">
            <a:extLst>
              <a:ext uri="{FF2B5EF4-FFF2-40B4-BE49-F238E27FC236}">
                <a16:creationId xmlns:a16="http://schemas.microsoft.com/office/drawing/2014/main" id="{B0209FD6-8F4F-ABCB-2223-ECD4443131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950" r="15623" b="-15472"/>
          <a:stretch/>
        </p:blipFill>
        <p:spPr bwMode="auto">
          <a:xfrm>
            <a:off x="6768074" y="2060848"/>
            <a:ext cx="4581782" cy="4973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C0891-96F4-7A32-89B5-E9EC8E77CA31}"/>
              </a:ext>
            </a:extLst>
          </p:cNvPr>
          <p:cNvSpPr>
            <a:spLocks noGrp="1"/>
          </p:cNvSpPr>
          <p:nvPr>
            <p:ph type="title"/>
          </p:nvPr>
        </p:nvSpPr>
        <p:spPr/>
        <p:txBody>
          <a:bodyPr/>
          <a:lstStyle/>
          <a:p>
            <a:r>
              <a:rPr lang="en-US" dirty="0"/>
              <a:t>ADVANTAGES AND DISADVANTAGES OF TREE TOPOLOGY:</a:t>
            </a:r>
          </a:p>
        </p:txBody>
      </p:sp>
      <p:sp>
        <p:nvSpPr>
          <p:cNvPr id="3" name="Content Placeholder 2">
            <a:extLst>
              <a:ext uri="{FF2B5EF4-FFF2-40B4-BE49-F238E27FC236}">
                <a16:creationId xmlns:a16="http://schemas.microsoft.com/office/drawing/2014/main" id="{43DF9943-882E-09A7-88DF-365282C65CF4}"/>
              </a:ext>
            </a:extLst>
          </p:cNvPr>
          <p:cNvSpPr>
            <a:spLocks noGrp="1"/>
          </p:cNvSpPr>
          <p:nvPr>
            <p:ph sz="half" idx="1"/>
          </p:nvPr>
        </p:nvSpPr>
        <p:spPr>
          <a:xfrm>
            <a:off x="1218883" y="1498600"/>
            <a:ext cx="10360501" cy="4954736"/>
          </a:xfrm>
        </p:spPr>
        <p:txBody>
          <a:bodyPr>
            <a:normAutofit fontScale="62500" lnSpcReduction="20000"/>
          </a:bodyPr>
          <a:lstStyle/>
          <a:p>
            <a:pPr marL="0" indent="0" algn="l" fontAlgn="base">
              <a:buNone/>
            </a:pPr>
            <a:r>
              <a:rPr lang="en-US" sz="3600" b="1" i="0" dirty="0">
                <a:solidFill>
                  <a:srgbClr val="FFFFFF"/>
                </a:solidFill>
                <a:effectLst/>
                <a:latin typeface="urw-din"/>
              </a:rPr>
              <a:t>Advantages of Tree Topology :</a:t>
            </a:r>
            <a:endParaRPr lang="en-US" sz="3600" b="0" i="0" dirty="0">
              <a:solidFill>
                <a:srgbClr val="FFFFFF"/>
              </a:solidFill>
              <a:effectLst/>
              <a:latin typeface="urw-din"/>
            </a:endParaRPr>
          </a:p>
          <a:p>
            <a:pPr algn="l" fontAlgn="base">
              <a:buFont typeface="Arial" panose="020B0604020202020204" pitchFamily="34" charset="0"/>
              <a:buChar char="•"/>
            </a:pPr>
            <a:r>
              <a:rPr lang="en-US" b="0" i="0" dirty="0">
                <a:solidFill>
                  <a:srgbClr val="FFFFFF"/>
                </a:solidFill>
                <a:effectLst/>
                <a:latin typeface="urw-din"/>
              </a:rPr>
              <a:t>This topology is a combination of bus and star topology.</a:t>
            </a:r>
          </a:p>
          <a:p>
            <a:pPr algn="l" fontAlgn="base">
              <a:buFont typeface="Arial" panose="020B0604020202020204" pitchFamily="34" charset="0"/>
              <a:buChar char="•"/>
            </a:pPr>
            <a:r>
              <a:rPr lang="en-US" b="0" i="0" dirty="0">
                <a:solidFill>
                  <a:srgbClr val="FFFFFF"/>
                </a:solidFill>
                <a:effectLst/>
                <a:latin typeface="urw-din"/>
              </a:rPr>
              <a:t>This topology provides a hierarchical as well as central data arrangement of the nodes.</a:t>
            </a:r>
          </a:p>
          <a:p>
            <a:pPr algn="l" fontAlgn="base">
              <a:buFont typeface="Arial" panose="020B0604020202020204" pitchFamily="34" charset="0"/>
              <a:buChar char="•"/>
            </a:pPr>
            <a:r>
              <a:rPr lang="en-US" b="0" i="0" dirty="0">
                <a:solidFill>
                  <a:srgbClr val="FFFFFF"/>
                </a:solidFill>
                <a:effectLst/>
                <a:latin typeface="urw-din"/>
              </a:rPr>
              <a:t>As the leaf nodes can add one or more nodes in the hierarchical chain, this topology provides high scalability.</a:t>
            </a:r>
          </a:p>
          <a:p>
            <a:pPr algn="l" fontAlgn="base">
              <a:buFont typeface="Arial" panose="020B0604020202020204" pitchFamily="34" charset="0"/>
              <a:buChar char="•"/>
            </a:pPr>
            <a:r>
              <a:rPr lang="en-US" b="0" i="0" dirty="0">
                <a:solidFill>
                  <a:srgbClr val="FFFFFF"/>
                </a:solidFill>
                <a:effectLst/>
                <a:latin typeface="urw-din"/>
              </a:rPr>
              <a:t>The other nodes in a network are not affected if one of their nodes gets damaged or does not work.</a:t>
            </a:r>
          </a:p>
          <a:p>
            <a:pPr algn="l" fontAlgn="base">
              <a:buFont typeface="Arial" panose="020B0604020202020204" pitchFamily="34" charset="0"/>
              <a:buChar char="•"/>
            </a:pPr>
            <a:r>
              <a:rPr lang="en-US" b="0" i="0" dirty="0">
                <a:solidFill>
                  <a:srgbClr val="FFFFFF"/>
                </a:solidFill>
                <a:effectLst/>
                <a:latin typeface="urw-din"/>
              </a:rPr>
              <a:t>Tree topology provides easy maintenance and easy fault identification can be done.</a:t>
            </a:r>
          </a:p>
          <a:p>
            <a:pPr algn="l" fontAlgn="base">
              <a:buFont typeface="Arial" panose="020B0604020202020204" pitchFamily="34" charset="0"/>
              <a:buChar char="•"/>
            </a:pPr>
            <a:r>
              <a:rPr lang="en-US" b="0" i="0" dirty="0">
                <a:solidFill>
                  <a:srgbClr val="FFFFFF"/>
                </a:solidFill>
                <a:effectLst/>
                <a:latin typeface="urw-din"/>
              </a:rPr>
              <a:t>A callable topology. Leaf nodes can hold more nodes.</a:t>
            </a:r>
          </a:p>
          <a:p>
            <a:pPr algn="l" fontAlgn="base">
              <a:buFont typeface="Arial" panose="020B0604020202020204" pitchFamily="34" charset="0"/>
              <a:buChar char="•"/>
            </a:pPr>
            <a:r>
              <a:rPr lang="en-US" b="0" i="0" dirty="0">
                <a:solidFill>
                  <a:srgbClr val="FFFFFF"/>
                </a:solidFill>
                <a:effectLst/>
                <a:latin typeface="urw-din"/>
              </a:rPr>
              <a:t>Supported by several hardware and software vendors.</a:t>
            </a:r>
          </a:p>
          <a:p>
            <a:pPr algn="l" fontAlgn="base">
              <a:buFont typeface="Arial" panose="020B0604020202020204" pitchFamily="34" charset="0"/>
              <a:buChar char="•"/>
            </a:pPr>
            <a:r>
              <a:rPr lang="en-US" b="0" i="0" dirty="0">
                <a:solidFill>
                  <a:srgbClr val="FFFFFF"/>
                </a:solidFill>
                <a:effectLst/>
                <a:latin typeface="urw-din"/>
              </a:rPr>
              <a:t>Point-to-point wiring for individual segments.</a:t>
            </a:r>
          </a:p>
          <a:p>
            <a:pPr algn="l" fontAlgn="base">
              <a:buFont typeface="Arial" panose="020B0604020202020204" pitchFamily="34" charset="0"/>
              <a:buChar char="•"/>
            </a:pPr>
            <a:r>
              <a:rPr lang="en-US" b="0" i="0" dirty="0">
                <a:solidFill>
                  <a:srgbClr val="FFFFFF"/>
                </a:solidFill>
                <a:effectLst/>
                <a:latin typeface="urw-din"/>
              </a:rPr>
              <a:t>Tree Topology is highly secure.</a:t>
            </a:r>
          </a:p>
          <a:p>
            <a:pPr algn="l" fontAlgn="base">
              <a:buFont typeface="Arial" panose="020B0604020202020204" pitchFamily="34" charset="0"/>
              <a:buChar char="•"/>
            </a:pPr>
            <a:r>
              <a:rPr lang="en-US" b="0" i="0" dirty="0">
                <a:solidFill>
                  <a:srgbClr val="FFFFFF"/>
                </a:solidFill>
                <a:effectLst/>
                <a:latin typeface="urw-din"/>
              </a:rPr>
              <a:t>It is used in WAN.</a:t>
            </a:r>
          </a:p>
          <a:p>
            <a:pPr algn="l" fontAlgn="base">
              <a:buFont typeface="Arial" panose="020B0604020202020204" pitchFamily="34" charset="0"/>
              <a:buChar char="•"/>
            </a:pPr>
            <a:r>
              <a:rPr lang="en-US" b="0" i="0" dirty="0">
                <a:solidFill>
                  <a:srgbClr val="FFFFFF"/>
                </a:solidFill>
                <a:effectLst/>
                <a:latin typeface="urw-din"/>
              </a:rPr>
              <a:t>Tree Topology is reliable.</a:t>
            </a:r>
          </a:p>
        </p:txBody>
      </p:sp>
    </p:spTree>
    <p:extLst>
      <p:ext uri="{BB962C8B-B14F-4D97-AF65-F5344CB8AC3E}">
        <p14:creationId xmlns:p14="http://schemas.microsoft.com/office/powerpoint/2010/main" val="362926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207C91-43A1-7288-551D-7D3F4D7A65A3}"/>
              </a:ext>
            </a:extLst>
          </p:cNvPr>
          <p:cNvSpPr>
            <a:spLocks noGrp="1"/>
          </p:cNvSpPr>
          <p:nvPr>
            <p:ph sz="half" idx="1"/>
          </p:nvPr>
        </p:nvSpPr>
        <p:spPr>
          <a:xfrm>
            <a:off x="1218883" y="620688"/>
            <a:ext cx="10132113" cy="5551512"/>
          </a:xfrm>
        </p:spPr>
        <p:txBody>
          <a:bodyPr>
            <a:normAutofit fontScale="70000" lnSpcReduction="20000"/>
          </a:bodyPr>
          <a:lstStyle/>
          <a:p>
            <a:pPr algn="l" fontAlgn="base"/>
            <a:r>
              <a:rPr lang="en-US" b="1" i="0" dirty="0">
                <a:solidFill>
                  <a:srgbClr val="FFFFFF"/>
                </a:solidFill>
                <a:effectLst/>
                <a:latin typeface="urw-din"/>
              </a:rPr>
              <a:t>Disadvantages of Tree Topology :</a:t>
            </a:r>
            <a:endParaRPr lang="en-US" b="0" i="0" dirty="0">
              <a:solidFill>
                <a:srgbClr val="FFFFFF"/>
              </a:solidFill>
              <a:effectLst/>
              <a:latin typeface="urw-din"/>
            </a:endParaRPr>
          </a:p>
          <a:p>
            <a:pPr algn="l" fontAlgn="base">
              <a:buFont typeface="Arial" panose="020B0604020202020204" pitchFamily="34" charset="0"/>
              <a:buChar char="•"/>
            </a:pPr>
            <a:r>
              <a:rPr lang="en-US" b="0" i="0" dirty="0">
                <a:solidFill>
                  <a:srgbClr val="FFFFFF"/>
                </a:solidFill>
                <a:effectLst/>
                <a:latin typeface="urw-din"/>
              </a:rPr>
              <a:t>This network is very difficult to configure as compared to the other network topologies.</a:t>
            </a:r>
          </a:p>
          <a:p>
            <a:pPr algn="l" fontAlgn="base">
              <a:buFont typeface="Arial" panose="020B0604020202020204" pitchFamily="34" charset="0"/>
              <a:buChar char="•"/>
            </a:pPr>
            <a:r>
              <a:rPr lang="en-US" b="0" i="0" dirty="0">
                <a:solidFill>
                  <a:srgbClr val="FFFFFF"/>
                </a:solidFill>
                <a:effectLst/>
                <a:latin typeface="urw-din"/>
              </a:rPr>
              <a:t>The length of a segment is limited &amp; the limit of the segment depends on the type of cabling used.</a:t>
            </a:r>
          </a:p>
          <a:p>
            <a:pPr algn="l" fontAlgn="base">
              <a:buFont typeface="Arial" panose="020B0604020202020204" pitchFamily="34" charset="0"/>
              <a:buChar char="•"/>
            </a:pPr>
            <a:r>
              <a:rPr lang="en-US" b="0" i="0" dirty="0">
                <a:solidFill>
                  <a:srgbClr val="FFFFFF"/>
                </a:solidFill>
                <a:effectLst/>
                <a:latin typeface="urw-din"/>
              </a:rPr>
              <a:t>Due to the presence of a large number of nodes, the network performance of tree topology becomes a bit slow.</a:t>
            </a:r>
          </a:p>
          <a:p>
            <a:pPr algn="l" fontAlgn="base">
              <a:buFont typeface="Arial" panose="020B0604020202020204" pitchFamily="34" charset="0"/>
              <a:buChar char="•"/>
            </a:pPr>
            <a:r>
              <a:rPr lang="en-US" b="0" i="0" dirty="0">
                <a:solidFill>
                  <a:srgbClr val="FFFFFF"/>
                </a:solidFill>
                <a:effectLst/>
                <a:latin typeface="urw-din"/>
              </a:rPr>
              <a:t>If the computer on the first level is erroneous, the next-level computer will also go under problems.</a:t>
            </a:r>
          </a:p>
          <a:p>
            <a:pPr algn="l" fontAlgn="base">
              <a:buFont typeface="Arial" panose="020B0604020202020204" pitchFamily="34" charset="0"/>
              <a:buChar char="•"/>
            </a:pPr>
            <a:r>
              <a:rPr lang="en-US" b="0" i="0" dirty="0">
                <a:solidFill>
                  <a:srgbClr val="FFFFFF"/>
                </a:solidFill>
                <a:effectLst/>
                <a:latin typeface="urw-din"/>
              </a:rPr>
              <a:t>Requires a large number of cables compared to star and ring topology.</a:t>
            </a:r>
          </a:p>
          <a:p>
            <a:pPr algn="l" fontAlgn="base">
              <a:buFont typeface="Arial" panose="020B0604020202020204" pitchFamily="34" charset="0"/>
              <a:buChar char="•"/>
            </a:pPr>
            <a:r>
              <a:rPr lang="en-US" b="0" i="0" dirty="0">
                <a:solidFill>
                  <a:srgbClr val="FFFFFF"/>
                </a:solidFill>
                <a:effectLst/>
                <a:latin typeface="urw-din"/>
              </a:rPr>
              <a:t>As the data needs to travel from the central cable this creates dense network traffic.</a:t>
            </a:r>
          </a:p>
          <a:p>
            <a:pPr algn="l" fontAlgn="base">
              <a:buFont typeface="Arial" panose="020B0604020202020204" pitchFamily="34" charset="0"/>
              <a:buChar char="•"/>
            </a:pPr>
            <a:r>
              <a:rPr lang="en-US" b="0" i="0" dirty="0">
                <a:solidFill>
                  <a:srgbClr val="FFFFFF"/>
                </a:solidFill>
                <a:effectLst/>
                <a:latin typeface="urw-din"/>
              </a:rPr>
              <a:t>The Backbone appears as the failure point of the entire segment of the network.</a:t>
            </a:r>
          </a:p>
          <a:p>
            <a:pPr algn="l" fontAlgn="base">
              <a:buFont typeface="Arial" panose="020B0604020202020204" pitchFamily="34" charset="0"/>
              <a:buChar char="•"/>
            </a:pPr>
            <a:r>
              <a:rPr lang="en-US" b="0" i="0" dirty="0">
                <a:solidFill>
                  <a:srgbClr val="FFFFFF"/>
                </a:solidFill>
                <a:effectLst/>
                <a:latin typeface="urw-din"/>
              </a:rPr>
              <a:t>Treatment of the topology is pretty complex.</a:t>
            </a:r>
          </a:p>
          <a:p>
            <a:pPr algn="l" fontAlgn="base">
              <a:buFont typeface="Arial" panose="020B0604020202020204" pitchFamily="34" charset="0"/>
              <a:buChar char="•"/>
            </a:pPr>
            <a:r>
              <a:rPr lang="en-US" b="0" i="0" dirty="0">
                <a:solidFill>
                  <a:srgbClr val="FFFFFF"/>
                </a:solidFill>
                <a:effectLst/>
                <a:latin typeface="urw-din"/>
              </a:rPr>
              <a:t>The establishment cost increases as well.</a:t>
            </a:r>
          </a:p>
          <a:p>
            <a:pPr algn="l" fontAlgn="base">
              <a:buFont typeface="Arial" panose="020B0604020202020204" pitchFamily="34" charset="0"/>
              <a:buChar char="•"/>
            </a:pPr>
            <a:r>
              <a:rPr lang="en-US" b="0" i="0" dirty="0">
                <a:solidFill>
                  <a:srgbClr val="FFFFFF"/>
                </a:solidFill>
                <a:effectLst/>
                <a:latin typeface="urw-din"/>
              </a:rPr>
              <a:t>If the bulk of nodes is added to this network, then the maintenance will become complicated.</a:t>
            </a:r>
          </a:p>
          <a:p>
            <a:endParaRPr lang="en-US" dirty="0"/>
          </a:p>
        </p:txBody>
      </p:sp>
    </p:spTree>
    <p:extLst>
      <p:ext uri="{BB962C8B-B14F-4D97-AF65-F5344CB8AC3E}">
        <p14:creationId xmlns:p14="http://schemas.microsoft.com/office/powerpoint/2010/main" val="241905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2055A2B-4B93-F966-ABD0-9DB15F8285A8}"/>
              </a:ext>
            </a:extLst>
          </p:cNvPr>
          <p:cNvPicPr>
            <a:picLocks noChangeAspect="1"/>
          </p:cNvPicPr>
          <p:nvPr/>
        </p:nvPicPr>
        <p:blipFill rotWithShape="1">
          <a:blip r:embed="rId2"/>
          <a:srcRect t="15266" r="1419" b="16947"/>
          <a:stretch/>
        </p:blipFill>
        <p:spPr>
          <a:xfrm>
            <a:off x="369133" y="332656"/>
            <a:ext cx="11450557" cy="6192688"/>
          </a:xfrm>
          <a:prstGeom prst="rect">
            <a:avLst/>
          </a:prstGeom>
        </p:spPr>
      </p:pic>
      <p:sp>
        <p:nvSpPr>
          <p:cNvPr id="2" name="Rectangle 1">
            <a:extLst>
              <a:ext uri="{FF2B5EF4-FFF2-40B4-BE49-F238E27FC236}">
                <a16:creationId xmlns:a16="http://schemas.microsoft.com/office/drawing/2014/main" id="{91FFDFC6-BA3A-E827-087C-9856BA954F1E}"/>
              </a:ext>
            </a:extLst>
          </p:cNvPr>
          <p:cNvSpPr/>
          <p:nvPr/>
        </p:nvSpPr>
        <p:spPr>
          <a:xfrm>
            <a:off x="7822604" y="692696"/>
            <a:ext cx="2016224" cy="172819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solidFill>
                <a:schemeClr val="tx1"/>
              </a:solidFill>
            </a:endParaRPr>
          </a:p>
        </p:txBody>
      </p:sp>
      <p:sp>
        <p:nvSpPr>
          <p:cNvPr id="3" name="Rectangle 2">
            <a:extLst>
              <a:ext uri="{FF2B5EF4-FFF2-40B4-BE49-F238E27FC236}">
                <a16:creationId xmlns:a16="http://schemas.microsoft.com/office/drawing/2014/main" id="{B81D2BFD-0D9C-06AE-190C-0F1883110C8C}"/>
              </a:ext>
            </a:extLst>
          </p:cNvPr>
          <p:cNvSpPr/>
          <p:nvPr/>
        </p:nvSpPr>
        <p:spPr>
          <a:xfrm>
            <a:off x="7534572" y="2420888"/>
            <a:ext cx="576064" cy="36004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80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FC60CE-2861-FE05-5EA9-0B051FE90E31}"/>
              </a:ext>
            </a:extLst>
          </p:cNvPr>
          <p:cNvSpPr txBox="1"/>
          <p:nvPr/>
        </p:nvSpPr>
        <p:spPr>
          <a:xfrm>
            <a:off x="1125860" y="548680"/>
            <a:ext cx="9073008" cy="671915"/>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In office area 1 we have three CPUs and a PC connected to a switch and the switch is connected to router 1.</a:t>
            </a:r>
            <a:endParaRPr lang="en-PK" sz="1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97B454C-5701-04FC-5EA4-1F32E4E7CEDD}"/>
              </a:ext>
            </a:extLst>
          </p:cNvPr>
          <p:cNvPicPr>
            <a:picLocks noChangeAspect="1"/>
          </p:cNvPicPr>
          <p:nvPr/>
        </p:nvPicPr>
        <p:blipFill>
          <a:blip r:embed="rId2"/>
          <a:stretch>
            <a:fillRect/>
          </a:stretch>
        </p:blipFill>
        <p:spPr>
          <a:xfrm>
            <a:off x="1125860" y="1412776"/>
            <a:ext cx="4620344" cy="3263118"/>
          </a:xfrm>
          <a:prstGeom prst="rect">
            <a:avLst/>
          </a:prstGeom>
        </p:spPr>
      </p:pic>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348EA6B-3BD5-B402-3451-FE6E309D788A}"/>
              </a:ext>
            </a:extLst>
          </p:cNvPr>
          <p:cNvSpPr txBox="1"/>
          <p:nvPr/>
        </p:nvSpPr>
        <p:spPr>
          <a:xfrm>
            <a:off x="1125860" y="836712"/>
            <a:ext cx="10225136" cy="671915"/>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Office area 2 has six PCs, one IP phone, and a printer connected to a switch and the switch is connected to router 1 as well. </a:t>
            </a:r>
            <a:endParaRPr lang="en-PK" sz="1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F6200EB-0BCD-253C-52C7-0CFDDD9514D9}"/>
              </a:ext>
            </a:extLst>
          </p:cNvPr>
          <p:cNvPicPr>
            <a:picLocks noChangeAspect="1"/>
          </p:cNvPicPr>
          <p:nvPr/>
        </p:nvPicPr>
        <p:blipFill>
          <a:blip r:embed="rId2"/>
          <a:stretch>
            <a:fillRect/>
          </a:stretch>
        </p:blipFill>
        <p:spPr>
          <a:xfrm>
            <a:off x="1413892" y="1988840"/>
            <a:ext cx="5234508" cy="3702457"/>
          </a:xfrm>
          <a:prstGeom prst="rect">
            <a:avLst/>
          </a:prstGeom>
        </p:spPr>
      </p:pic>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4AE5AF-94C0-20EA-2C1B-1C0B50F24EA8}"/>
              </a:ext>
            </a:extLst>
          </p:cNvPr>
          <p:cNvSpPr txBox="1"/>
          <p:nvPr/>
        </p:nvSpPr>
        <p:spPr>
          <a:xfrm>
            <a:off x="952451" y="980728"/>
            <a:ext cx="5184576" cy="968278"/>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Office 3 has 6 PCs, an IP phone, and a printer like office 2 connected to a switch and a switch connected to router 2.</a:t>
            </a:r>
            <a:endParaRPr lang="en-PK"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4D326B9F-BB2A-A821-2ED9-3B0B5AB98D84}"/>
              </a:ext>
            </a:extLst>
          </p:cNvPr>
          <p:cNvSpPr txBox="1"/>
          <p:nvPr/>
        </p:nvSpPr>
        <p:spPr>
          <a:xfrm>
            <a:off x="6471065" y="980728"/>
            <a:ext cx="5040560" cy="968278"/>
          </a:xfrm>
          <a:prstGeom prst="rect">
            <a:avLst/>
          </a:prstGeom>
          <a:noFill/>
        </p:spPr>
        <p:txBody>
          <a:bodyPr wrap="square">
            <a:spAutoFit/>
          </a:bodyPr>
          <a:lstStyle/>
          <a:p>
            <a:pPr>
              <a:lnSpc>
                <a:spcPct val="107000"/>
              </a:lnSpc>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Office area 4 has 7 PCs, an IP phone, and a printer, all of these are connected to a switch and the switch is connected to router 3.</a:t>
            </a:r>
            <a:endParaRPr lang="en-PK" sz="1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8959D8E-D72F-0845-5478-F93445F57466}"/>
              </a:ext>
            </a:extLst>
          </p:cNvPr>
          <p:cNvPicPr>
            <a:picLocks noChangeAspect="1"/>
          </p:cNvPicPr>
          <p:nvPr/>
        </p:nvPicPr>
        <p:blipFill>
          <a:blip r:embed="rId2"/>
          <a:stretch>
            <a:fillRect/>
          </a:stretch>
        </p:blipFill>
        <p:spPr>
          <a:xfrm>
            <a:off x="843511" y="2204197"/>
            <a:ext cx="5402456" cy="3333519"/>
          </a:xfrm>
          <a:prstGeom prst="rect">
            <a:avLst/>
          </a:prstGeom>
        </p:spPr>
      </p:pic>
      <p:pic>
        <p:nvPicPr>
          <p:cNvPr id="7" name="Picture 6">
            <a:extLst>
              <a:ext uri="{FF2B5EF4-FFF2-40B4-BE49-F238E27FC236}">
                <a16:creationId xmlns:a16="http://schemas.microsoft.com/office/drawing/2014/main" id="{A7CD34C6-97C7-33B6-04D5-23EC229E76EE}"/>
              </a:ext>
            </a:extLst>
          </p:cNvPr>
          <p:cNvPicPr>
            <a:picLocks noChangeAspect="1"/>
          </p:cNvPicPr>
          <p:nvPr/>
        </p:nvPicPr>
        <p:blipFill>
          <a:blip r:embed="rId3"/>
          <a:stretch>
            <a:fillRect/>
          </a:stretch>
        </p:blipFill>
        <p:spPr>
          <a:xfrm>
            <a:off x="6670476" y="2329726"/>
            <a:ext cx="4841149" cy="3207990"/>
          </a:xfrm>
          <a:prstGeom prst="rect">
            <a:avLst/>
          </a:prstGeo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7f9b5e87859ce6d7eedbdc6e4e4205c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5e0075ee7624d6a846e01eb6183742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7CF7ACA-83DF-48D1-85D1-C482ED91F65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764734E9-C274-4EB4-8E27-BAE9169A44EB}">
  <ds:schemaRefs>
    <ds:schemaRef ds:uri="http://schemas.microsoft.com/sharepoint/v3/contenttype/forms"/>
  </ds:schemaRefs>
</ds:datastoreItem>
</file>

<file path=customXml/itemProps3.xml><?xml version="1.0" encoding="utf-8"?>
<ds:datastoreItem xmlns:ds="http://schemas.openxmlformats.org/officeDocument/2006/customXml" ds:itemID="{8A6D9222-8445-4CAF-97EE-09B50EF08B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0</TotalTime>
  <Words>973</Words>
  <Application>Microsoft Office PowerPoint</Application>
  <PresentationFormat>Custom</PresentationFormat>
  <Paragraphs>64</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urw-din</vt:lpstr>
      <vt:lpstr>Tech 16x9</vt:lpstr>
      <vt:lpstr>HOTEL NETWORKING MANAGEMENT SYSTEM USING CISCO PACKET TRACER</vt:lpstr>
      <vt:lpstr>INTRODUCTION:                    </vt:lpstr>
      <vt:lpstr>DESCRIPTION:</vt:lpstr>
      <vt:lpstr>ADVANTAGES AND DISADVANTAGES OF TREE TOPOLOGY: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PODUCT FEATURES: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2022-12-22T17:08:28Z</dcterms:created>
  <dcterms:modified xsi:type="dcterms:W3CDTF">2022-12-27T12:55:10Z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