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14"/>
  </p:notesMasterIdLst>
  <p:handoutMasterIdLst>
    <p:handoutMasterId r:id="rId15"/>
  </p:handoutMasterIdLst>
  <p:sldIdLst>
    <p:sldId id="338" r:id="rId5"/>
    <p:sldId id="347" r:id="rId6"/>
    <p:sldId id="340" r:id="rId7"/>
    <p:sldId id="333" r:id="rId8"/>
    <p:sldId id="342" r:id="rId9"/>
    <p:sldId id="349" r:id="rId10"/>
    <p:sldId id="348" r:id="rId11"/>
    <p:sldId id="343" r:id="rId12"/>
    <p:sldId id="35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07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Automatically Remove the Products which are expired from product list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>
              <a:solidFill>
                <a:schemeClr val="bg1"/>
              </a:solidFill>
            </a:rPr>
            <a:t>If the Product is Expired we can deploy a column named Project Status and the field will automate to expired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endParaRPr lang="en-US" sz="1600" dirty="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 custFlipVert="1" custScaleY="93483"/>
      <dgm:spPr/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3107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3107"/>
          <a:ext cx="5341938" cy="178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Automatically Remove the Products which are expired from product list</a:t>
          </a:r>
        </a:p>
      </dsp:txBody>
      <dsp:txXfrm>
        <a:off x="0" y="3107"/>
        <a:ext cx="5341938" cy="1787236"/>
      </dsp:txXfrm>
    </dsp:sp>
    <dsp:sp modelId="{F1AF51EE-E3E4-7A4F-8716-70015E55D922}">
      <dsp:nvSpPr>
        <dsp:cNvPr id="0" name=""/>
        <dsp:cNvSpPr/>
      </dsp:nvSpPr>
      <dsp:spPr>
        <a:xfrm>
          <a:off x="0" y="1790343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90343"/>
          <a:ext cx="5341938" cy="178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If the Product is Expired we can deploy a column named Project Status and the field will automate to expired</a:t>
          </a:r>
        </a:p>
      </dsp:txBody>
      <dsp:txXfrm>
        <a:off x="0" y="1790343"/>
        <a:ext cx="5341938" cy="1787236"/>
      </dsp:txXfrm>
    </dsp:sp>
    <dsp:sp modelId="{453B5C1B-7479-A64C-A62F-F8FF11789102}">
      <dsp:nvSpPr>
        <dsp:cNvPr id="0" name=""/>
        <dsp:cNvSpPr/>
      </dsp:nvSpPr>
      <dsp:spPr>
        <a:xfrm>
          <a:off x="0" y="3577580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 flipV="1">
          <a:off x="0" y="3577580"/>
          <a:ext cx="5341938" cy="1670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</dsp:txBody>
      <dsp:txXfrm rot="10800000">
        <a:off x="0" y="3577580"/>
        <a:ext cx="5341938" cy="167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9176F205-5F11-4F86-BA73-0BD9C21DF8A4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60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509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690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81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139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8487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5D50CDC-2251-482E-9F1E-F95413DCDDBF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3978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6/8/2021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A655E8A9-D7A1-498D-867B-212DF78A8BE4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133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890EE0F-719F-4E79-B3A7-5919DFB34E5F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774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734070D-E960-4101-8848-E7C00B21CCC7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BA6E55-5FD9-4811-9A57-82AACC3C0C10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BF2D23-4FC8-4DE6-B1C4-D26E15EDBCC2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E3D256AC-F1E5-4D37-8025-F5C38839FBC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58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A4299E-FFA4-4C33-8101-09A33272012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4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56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775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695" r:id="rId15"/>
    <p:sldLayoutId id="2147483677" r:id="rId16"/>
    <p:sldLayoutId id="2147483684" r:id="rId17"/>
    <p:sldLayoutId id="2147483678" r:id="rId18"/>
    <p:sldLayoutId id="2147483698" r:id="rId19"/>
    <p:sldLayoutId id="2147483697" r:id="rId20"/>
    <p:sldLayoutId id="2147483696" r:id="rId21"/>
    <p:sldLayoutId id="2147483694" r:id="rId22"/>
    <p:sldLayoutId id="2147483692" r:id="rId23"/>
    <p:sldLayoutId id="2147483690" r:id="rId2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Real project: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Project walk-through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Adidas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MFRP</a:t>
            </a:r>
          </a:p>
          <a:p>
            <a:r>
              <a:rPr lang="en-US"/>
              <a:t>Akash Kadole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2D04-42ED-48E7-B50C-BBFCC5E5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95" y="178876"/>
            <a:ext cx="4344609" cy="42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5251" y="885548"/>
            <a:ext cx="4994803" cy="25434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Layout</a:t>
            </a:r>
          </a:p>
          <a:p>
            <a:r>
              <a:rPr lang="en-US" dirty="0"/>
              <a:t>List Overview</a:t>
            </a:r>
          </a:p>
          <a:p>
            <a:r>
              <a:rPr lang="en-US" dirty="0"/>
              <a:t>Order Form</a:t>
            </a:r>
          </a:p>
          <a:p>
            <a:r>
              <a:rPr lang="en-US"/>
              <a:t>Flow</a:t>
            </a:r>
          </a:p>
          <a:p>
            <a:r>
              <a:rPr lang="en-US"/>
              <a:t>SPFX</a:t>
            </a:r>
            <a:endParaRPr lang="en-US" dirty="0"/>
          </a:p>
          <a:p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D359-4ADA-46A8-BC25-2DAD4139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layout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6CD8A0-37D3-4943-B705-7622B7612D35}"/>
              </a:ext>
            </a:extLst>
          </p:cNvPr>
          <p:cNvCxnSpPr>
            <a:cxnSpLocks/>
          </p:cNvCxnSpPr>
          <p:nvPr/>
        </p:nvCxnSpPr>
        <p:spPr>
          <a:xfrm>
            <a:off x="355107" y="3799643"/>
            <a:ext cx="1109708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Google Shape;78;p16">
            <a:extLst>
              <a:ext uri="{FF2B5EF4-FFF2-40B4-BE49-F238E27FC236}">
                <a16:creationId xmlns:a16="http://schemas.microsoft.com/office/drawing/2014/main" id="{6D2290F4-A3AE-4356-B5D4-778AB9F2B464}"/>
              </a:ext>
            </a:extLst>
          </p:cNvPr>
          <p:cNvGrpSpPr/>
          <p:nvPr/>
        </p:nvGrpSpPr>
        <p:grpSpPr>
          <a:xfrm>
            <a:off x="1110111" y="3771773"/>
            <a:ext cx="129000" cy="770742"/>
            <a:chOff x="369350" y="2864883"/>
            <a:chExt cx="129000" cy="770742"/>
          </a:xfrm>
        </p:grpSpPr>
        <p:sp>
          <p:nvSpPr>
            <p:cNvPr id="65" name="Google Shape;79;p16">
              <a:extLst>
                <a:ext uri="{FF2B5EF4-FFF2-40B4-BE49-F238E27FC236}">
                  <a16:creationId xmlns:a16="http://schemas.microsoft.com/office/drawing/2014/main" id="{2B6A290A-6EBC-45FE-A597-E0917E43FADC}"/>
                </a:ext>
              </a:extLst>
            </p:cNvPr>
            <p:cNvSpPr/>
            <p:nvPr/>
          </p:nvSpPr>
          <p:spPr>
            <a:xfrm>
              <a:off x="369350" y="2864883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80;p16">
              <a:extLst>
                <a:ext uri="{FF2B5EF4-FFF2-40B4-BE49-F238E27FC236}">
                  <a16:creationId xmlns:a16="http://schemas.microsoft.com/office/drawing/2014/main" id="{D03935A3-F250-4103-910D-527E0E7485AC}"/>
                </a:ext>
              </a:extLst>
            </p:cNvPr>
            <p:cNvCxnSpPr/>
            <p:nvPr/>
          </p:nvCxnSpPr>
          <p:spPr>
            <a:xfrm>
              <a:off x="433850" y="2991525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49" name="Google Shape;81;p16">
            <a:extLst>
              <a:ext uri="{FF2B5EF4-FFF2-40B4-BE49-F238E27FC236}">
                <a16:creationId xmlns:a16="http://schemas.microsoft.com/office/drawing/2014/main" id="{DEDBBF41-0F3F-4CCD-B459-BE70D60CDC4B}"/>
              </a:ext>
            </a:extLst>
          </p:cNvPr>
          <p:cNvSpPr txBox="1">
            <a:spLocks noGrp="1"/>
          </p:cNvSpPr>
          <p:nvPr/>
        </p:nvSpPr>
        <p:spPr>
          <a:xfrm>
            <a:off x="1242679" y="4295568"/>
            <a:ext cx="21744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Creating Team Site</a:t>
            </a:r>
            <a:endParaRPr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 Choose </a:t>
            </a: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Team Site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1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" name="Google Shape;82;p16">
            <a:extLst>
              <a:ext uri="{FF2B5EF4-FFF2-40B4-BE49-F238E27FC236}">
                <a16:creationId xmlns:a16="http://schemas.microsoft.com/office/drawing/2014/main" id="{0B40E8A5-6C9C-41AC-867D-3CA2E67E7C42}"/>
              </a:ext>
            </a:extLst>
          </p:cNvPr>
          <p:cNvSpPr txBox="1">
            <a:spLocks noGrp="1"/>
          </p:cNvSpPr>
          <p:nvPr/>
        </p:nvSpPr>
        <p:spPr>
          <a:xfrm>
            <a:off x="2369392" y="2313590"/>
            <a:ext cx="21744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Making Lists</a:t>
            </a:r>
            <a:endParaRPr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Customer, product and Order Lists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 were to be created, </a:t>
            </a: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permissions 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as-well as </a:t>
            </a: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custom views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 were also set.</a:t>
            </a:r>
            <a:endParaRPr sz="11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51" name="Google Shape;83;p16">
            <a:extLst>
              <a:ext uri="{FF2B5EF4-FFF2-40B4-BE49-F238E27FC236}">
                <a16:creationId xmlns:a16="http://schemas.microsoft.com/office/drawing/2014/main" id="{75F44BBF-1EE0-43C4-AE03-810BAC171FB0}"/>
              </a:ext>
            </a:extLst>
          </p:cNvPr>
          <p:cNvGrpSpPr/>
          <p:nvPr/>
        </p:nvGrpSpPr>
        <p:grpSpPr>
          <a:xfrm>
            <a:off x="4244498" y="3765368"/>
            <a:ext cx="129000" cy="773080"/>
            <a:chOff x="3484800" y="2862533"/>
            <a:chExt cx="129000" cy="773080"/>
          </a:xfrm>
        </p:grpSpPr>
        <p:sp>
          <p:nvSpPr>
            <p:cNvPr id="63" name="Google Shape;84;p16">
              <a:extLst>
                <a:ext uri="{FF2B5EF4-FFF2-40B4-BE49-F238E27FC236}">
                  <a16:creationId xmlns:a16="http://schemas.microsoft.com/office/drawing/2014/main" id="{E736AFB0-405D-4A5A-915A-9AEA40517A53}"/>
                </a:ext>
              </a:extLst>
            </p:cNvPr>
            <p:cNvSpPr/>
            <p:nvPr/>
          </p:nvSpPr>
          <p:spPr>
            <a:xfrm>
              <a:off x="3484800" y="2862533"/>
              <a:ext cx="129000" cy="129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85;p16">
              <a:extLst>
                <a:ext uri="{FF2B5EF4-FFF2-40B4-BE49-F238E27FC236}">
                  <a16:creationId xmlns:a16="http://schemas.microsoft.com/office/drawing/2014/main" id="{0C86E452-642A-427F-8BC2-327DFC23B506}"/>
                </a:ext>
              </a:extLst>
            </p:cNvPr>
            <p:cNvCxnSpPr/>
            <p:nvPr/>
          </p:nvCxnSpPr>
          <p:spPr>
            <a:xfrm>
              <a:off x="3546200" y="2991513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2" name="Google Shape;86;p16">
            <a:extLst>
              <a:ext uri="{FF2B5EF4-FFF2-40B4-BE49-F238E27FC236}">
                <a16:creationId xmlns:a16="http://schemas.microsoft.com/office/drawing/2014/main" id="{D2B07AF6-27A7-43A5-B45D-674AF30D309E}"/>
              </a:ext>
            </a:extLst>
          </p:cNvPr>
          <p:cNvGrpSpPr/>
          <p:nvPr/>
        </p:nvGrpSpPr>
        <p:grpSpPr>
          <a:xfrm>
            <a:off x="2214287" y="2542289"/>
            <a:ext cx="129000" cy="1257354"/>
            <a:chOff x="1553050" y="1736575"/>
            <a:chExt cx="129000" cy="1254971"/>
          </a:xfrm>
          <a:solidFill>
            <a:schemeClr val="accent1"/>
          </a:solidFill>
        </p:grpSpPr>
        <p:sp>
          <p:nvSpPr>
            <p:cNvPr id="61" name="Google Shape;87;p16">
              <a:extLst>
                <a:ext uri="{FF2B5EF4-FFF2-40B4-BE49-F238E27FC236}">
                  <a16:creationId xmlns:a16="http://schemas.microsoft.com/office/drawing/2014/main" id="{4903A3FF-F7D7-439F-BEB6-DCD61161908D}"/>
                </a:ext>
              </a:extLst>
            </p:cNvPr>
            <p:cNvSpPr/>
            <p:nvPr/>
          </p:nvSpPr>
          <p:spPr>
            <a:xfrm>
              <a:off x="1553050" y="2862546"/>
              <a:ext cx="129000" cy="129000"/>
            </a:xfrm>
            <a:prstGeom prst="ellipse">
              <a:avLst/>
            </a:pr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88;p16">
              <a:extLst>
                <a:ext uri="{FF2B5EF4-FFF2-40B4-BE49-F238E27FC236}">
                  <a16:creationId xmlns:a16="http://schemas.microsoft.com/office/drawing/2014/main" id="{D9A53BE2-ADE0-4967-875A-42CDBB5B918D}"/>
                </a:ext>
              </a:extLst>
            </p:cNvPr>
            <p:cNvCxnSpPr/>
            <p:nvPr/>
          </p:nvCxnSpPr>
          <p:spPr>
            <a:xfrm rot="10800000">
              <a:off x="1614125" y="1736575"/>
              <a:ext cx="0" cy="1128300"/>
            </a:xfrm>
            <a:prstGeom prst="straightConnector1">
              <a:avLst/>
            </a:prstGeom>
            <a:grp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</p:cxnSp>
      </p:grpSp>
      <p:sp>
        <p:nvSpPr>
          <p:cNvPr id="53" name="Google Shape;89;p16">
            <a:extLst>
              <a:ext uri="{FF2B5EF4-FFF2-40B4-BE49-F238E27FC236}">
                <a16:creationId xmlns:a16="http://schemas.microsoft.com/office/drawing/2014/main" id="{BFE02D4C-C594-4E6D-BE1E-E330127C127F}"/>
              </a:ext>
            </a:extLst>
          </p:cNvPr>
          <p:cNvSpPr txBox="1">
            <a:spLocks noGrp="1"/>
          </p:cNvSpPr>
          <p:nvPr/>
        </p:nvSpPr>
        <p:spPr>
          <a:xfrm>
            <a:off x="4370676" y="4305882"/>
            <a:ext cx="21744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Making Flows</a:t>
            </a:r>
            <a:endParaRPr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EB Garamond"/>
                <a:ea typeface="EB Garamond"/>
                <a:cs typeface="EB Garamond"/>
                <a:sym typeface="EB Garamond"/>
              </a:rPr>
              <a:t>Two </a:t>
            </a: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Flows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 were created, to match the requirements of the Functional Document.</a:t>
            </a:r>
            <a:endParaRPr sz="11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54" name="Google Shape;90;p16">
            <a:extLst>
              <a:ext uri="{FF2B5EF4-FFF2-40B4-BE49-F238E27FC236}">
                <a16:creationId xmlns:a16="http://schemas.microsoft.com/office/drawing/2014/main" id="{5B29014D-B607-48C1-A4A4-2FDC877E0A61}"/>
              </a:ext>
            </a:extLst>
          </p:cNvPr>
          <p:cNvGrpSpPr/>
          <p:nvPr/>
        </p:nvGrpSpPr>
        <p:grpSpPr>
          <a:xfrm>
            <a:off x="5866985" y="2617509"/>
            <a:ext cx="129000" cy="1257296"/>
            <a:chOff x="5144075" y="1736575"/>
            <a:chExt cx="129000" cy="1257296"/>
          </a:xfrm>
        </p:grpSpPr>
        <p:sp>
          <p:nvSpPr>
            <p:cNvPr id="59" name="Google Shape;91;p16">
              <a:extLst>
                <a:ext uri="{FF2B5EF4-FFF2-40B4-BE49-F238E27FC236}">
                  <a16:creationId xmlns:a16="http://schemas.microsoft.com/office/drawing/2014/main" id="{1B2E53EC-4608-4D88-8907-739D798331C3}"/>
                </a:ext>
              </a:extLst>
            </p:cNvPr>
            <p:cNvSpPr/>
            <p:nvPr/>
          </p:nvSpPr>
          <p:spPr>
            <a:xfrm>
              <a:off x="5144075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" name="Google Shape;92;p16">
              <a:extLst>
                <a:ext uri="{FF2B5EF4-FFF2-40B4-BE49-F238E27FC236}">
                  <a16:creationId xmlns:a16="http://schemas.microsoft.com/office/drawing/2014/main" id="{E1A8DC74-32FC-467C-B632-A631821E36AE}"/>
                </a:ext>
              </a:extLst>
            </p:cNvPr>
            <p:cNvCxnSpPr/>
            <p:nvPr/>
          </p:nvCxnSpPr>
          <p:spPr>
            <a:xfrm rot="10800000">
              <a:off x="5208575" y="1736575"/>
              <a:ext cx="0" cy="1128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55" name="Google Shape;93;p16">
            <a:extLst>
              <a:ext uri="{FF2B5EF4-FFF2-40B4-BE49-F238E27FC236}">
                <a16:creationId xmlns:a16="http://schemas.microsoft.com/office/drawing/2014/main" id="{033AAF0D-B8D7-44D9-9E95-FA365A9CF5C9}"/>
              </a:ext>
            </a:extLst>
          </p:cNvPr>
          <p:cNvSpPr txBox="1">
            <a:spLocks noGrp="1"/>
          </p:cNvSpPr>
          <p:nvPr/>
        </p:nvSpPr>
        <p:spPr>
          <a:xfrm>
            <a:off x="6030201" y="2412052"/>
            <a:ext cx="29547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Completing Spfx Webpart</a:t>
            </a:r>
            <a:endParaRPr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Order sales </a:t>
            </a:r>
            <a:r>
              <a:rPr lang="en" sz="1100" b="1">
                <a:latin typeface="EB Garamond"/>
                <a:ea typeface="EB Garamond"/>
                <a:cs typeface="EB Garamond"/>
                <a:sym typeface="EB Garamond"/>
              </a:rPr>
              <a:t>form</a:t>
            </a: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 form 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was </a:t>
            </a: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completed,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"/>
                <a:ea typeface="EB Garamond"/>
                <a:cs typeface="EB Garamond"/>
                <a:sym typeface="EB Garamond"/>
              </a:rPr>
              <a:t>also</a:t>
            </a:r>
            <a:r>
              <a:rPr lang="en" sz="1100" b="1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Testing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 was done to make it more efficient,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EB Garamond"/>
                <a:ea typeface="EB Garamond"/>
                <a:cs typeface="EB Garamond"/>
                <a:sym typeface="EB Garamond"/>
              </a:rPr>
              <a:t>Exception handling</a:t>
            </a: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 was also done, To match the Functional Documents</a:t>
            </a:r>
            <a:endParaRPr sz="11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56" name="Google Shape;94;p16">
            <a:extLst>
              <a:ext uri="{FF2B5EF4-FFF2-40B4-BE49-F238E27FC236}">
                <a16:creationId xmlns:a16="http://schemas.microsoft.com/office/drawing/2014/main" id="{9C2F3341-C249-4A97-B776-634E8FF34E44}"/>
              </a:ext>
            </a:extLst>
          </p:cNvPr>
          <p:cNvGrpSpPr/>
          <p:nvPr/>
        </p:nvGrpSpPr>
        <p:grpSpPr>
          <a:xfrm>
            <a:off x="7824422" y="3767706"/>
            <a:ext cx="129000" cy="770742"/>
            <a:chOff x="6657900" y="2864871"/>
            <a:chExt cx="129000" cy="770742"/>
          </a:xfrm>
        </p:grpSpPr>
        <p:sp>
          <p:nvSpPr>
            <p:cNvPr id="57" name="Google Shape;95;p16">
              <a:extLst>
                <a:ext uri="{FF2B5EF4-FFF2-40B4-BE49-F238E27FC236}">
                  <a16:creationId xmlns:a16="http://schemas.microsoft.com/office/drawing/2014/main" id="{3181807B-3556-4F46-8223-9C8334669874}"/>
                </a:ext>
              </a:extLst>
            </p:cNvPr>
            <p:cNvSpPr/>
            <p:nvPr/>
          </p:nvSpPr>
          <p:spPr>
            <a:xfrm>
              <a:off x="6657900" y="2864871"/>
              <a:ext cx="129000" cy="12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96;p16">
              <a:extLst>
                <a:ext uri="{FF2B5EF4-FFF2-40B4-BE49-F238E27FC236}">
                  <a16:creationId xmlns:a16="http://schemas.microsoft.com/office/drawing/2014/main" id="{B6FDA7D1-EA72-45E9-9FE2-8923654B6648}"/>
                </a:ext>
              </a:extLst>
            </p:cNvPr>
            <p:cNvCxnSpPr/>
            <p:nvPr/>
          </p:nvCxnSpPr>
          <p:spPr>
            <a:xfrm>
              <a:off x="6722400" y="2991513"/>
              <a:ext cx="0" cy="644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67" name="Google Shape;97;p16">
            <a:extLst>
              <a:ext uri="{FF2B5EF4-FFF2-40B4-BE49-F238E27FC236}">
                <a16:creationId xmlns:a16="http://schemas.microsoft.com/office/drawing/2014/main" id="{C2220BC8-65D5-424A-BBE3-4C8CBE2B0813}"/>
              </a:ext>
            </a:extLst>
          </p:cNvPr>
          <p:cNvSpPr txBox="1">
            <a:spLocks noGrp="1"/>
          </p:cNvSpPr>
          <p:nvPr/>
        </p:nvSpPr>
        <p:spPr>
          <a:xfrm>
            <a:off x="7960308" y="4322202"/>
            <a:ext cx="21744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Final Touches.</a:t>
            </a:r>
            <a:endParaRPr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EB Garamond"/>
                <a:ea typeface="EB Garamond"/>
                <a:cs typeface="EB Garamond"/>
                <a:sym typeface="EB Garamond"/>
              </a:rPr>
              <a:t>Designing of the Site was Done only after careful, examination of  all the Functionalities. </a:t>
            </a:r>
            <a:endParaRPr sz="11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6EF-906B-6B42-9DE3-1ACC6B11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12750" hangingPunct="0"/>
            <a:r>
              <a:rPr lang="en-US" dirty="0">
                <a:sym typeface="Bodoni SvtyTwo ITC TT-Book"/>
              </a:rPr>
              <a:t>List overview</a:t>
            </a:r>
          </a:p>
        </p:txBody>
      </p:sp>
      <p:cxnSp>
        <p:nvCxnSpPr>
          <p:cNvPr id="4" name="Google Shape;106;p17">
            <a:extLst>
              <a:ext uri="{FF2B5EF4-FFF2-40B4-BE49-F238E27FC236}">
                <a16:creationId xmlns:a16="http://schemas.microsoft.com/office/drawing/2014/main" id="{93B81AAE-CEAD-4277-9662-7B4E3E6C9C96}"/>
              </a:ext>
            </a:extLst>
          </p:cNvPr>
          <p:cNvCxnSpPr>
            <a:cxnSpLocks/>
          </p:cNvCxnSpPr>
          <p:nvPr/>
        </p:nvCxnSpPr>
        <p:spPr>
          <a:xfrm>
            <a:off x="4653204" y="1969468"/>
            <a:ext cx="59252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oogle Shape;107;p17">
            <a:extLst>
              <a:ext uri="{FF2B5EF4-FFF2-40B4-BE49-F238E27FC236}">
                <a16:creationId xmlns:a16="http://schemas.microsoft.com/office/drawing/2014/main" id="{42B309B1-479A-4496-86D2-B1F72E487DF7}"/>
              </a:ext>
            </a:extLst>
          </p:cNvPr>
          <p:cNvGrpSpPr/>
          <p:nvPr/>
        </p:nvGrpSpPr>
        <p:grpSpPr>
          <a:xfrm>
            <a:off x="726478" y="1785458"/>
            <a:ext cx="2792451" cy="4476208"/>
            <a:chOff x="437825" y="1568589"/>
            <a:chExt cx="2685450" cy="3086700"/>
          </a:xfrm>
        </p:grpSpPr>
        <p:sp>
          <p:nvSpPr>
            <p:cNvPr id="18" name="Google Shape;108;p17">
              <a:extLst>
                <a:ext uri="{FF2B5EF4-FFF2-40B4-BE49-F238E27FC236}">
                  <a16:creationId xmlns:a16="http://schemas.microsoft.com/office/drawing/2014/main" id="{932E9FCD-CDA6-4A2F-8F0F-7647228F8F35}"/>
                </a:ext>
              </a:extLst>
            </p:cNvPr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;p17">
              <a:extLst>
                <a:ext uri="{FF2B5EF4-FFF2-40B4-BE49-F238E27FC236}">
                  <a16:creationId xmlns:a16="http://schemas.microsoft.com/office/drawing/2014/main" id="{20288CDE-9609-479D-A032-E681CBC233C7}"/>
                </a:ext>
              </a:extLst>
            </p:cNvPr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E8C73F39-1549-438E-B3E0-FD9BC389E60D}"/>
              </a:ext>
            </a:extLst>
          </p:cNvPr>
          <p:cNvSpPr txBox="1">
            <a:spLocks noGrp="1"/>
          </p:cNvSpPr>
          <p:nvPr/>
        </p:nvSpPr>
        <p:spPr>
          <a:xfrm>
            <a:off x="726479" y="1825818"/>
            <a:ext cx="3547836" cy="48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 b="1">
                <a:solidFill>
                  <a:srgbClr val="E06666"/>
                </a:solidFill>
                <a:latin typeface="Lobster"/>
                <a:ea typeface="Lobster"/>
                <a:cs typeface="Lobster"/>
                <a:sym typeface="Lobster"/>
              </a:rPr>
              <a:t>Customer List</a:t>
            </a:r>
            <a:endParaRPr sz="1829" b="1">
              <a:solidFill>
                <a:srgbClr val="E0666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57D02B8F-E25C-4A8D-99DF-B4301526E276}"/>
              </a:ext>
            </a:extLst>
          </p:cNvPr>
          <p:cNvSpPr txBox="1">
            <a:spLocks noGrp="1"/>
          </p:cNvSpPr>
          <p:nvPr/>
        </p:nvSpPr>
        <p:spPr>
          <a:xfrm>
            <a:off x="806653" y="2295668"/>
            <a:ext cx="2713149" cy="400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Column Fields</a:t>
            </a:r>
            <a:endParaRPr sz="1200"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Customer ID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Customer Name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Customer Email Address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Overview:</a:t>
            </a:r>
            <a:endParaRPr sz="1200"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1. ) Validation is done 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using PowerApps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2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.) </a:t>
            </a: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Title is hidden as was the requirement.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" name="Google Shape;112;p17">
            <a:extLst>
              <a:ext uri="{FF2B5EF4-FFF2-40B4-BE49-F238E27FC236}">
                <a16:creationId xmlns:a16="http://schemas.microsoft.com/office/drawing/2014/main" id="{36E5BB27-78AB-465E-B01A-921C661202A3}"/>
              </a:ext>
            </a:extLst>
          </p:cNvPr>
          <p:cNvGrpSpPr/>
          <p:nvPr/>
        </p:nvGrpSpPr>
        <p:grpSpPr>
          <a:xfrm>
            <a:off x="3518929" y="1785246"/>
            <a:ext cx="2789935" cy="4476208"/>
            <a:chOff x="3230400" y="1568589"/>
            <a:chExt cx="2683200" cy="3086700"/>
          </a:xfrm>
        </p:grpSpPr>
        <p:sp>
          <p:nvSpPr>
            <p:cNvPr id="16" name="Google Shape;113;p17">
              <a:extLst>
                <a:ext uri="{FF2B5EF4-FFF2-40B4-BE49-F238E27FC236}">
                  <a16:creationId xmlns:a16="http://schemas.microsoft.com/office/drawing/2014/main" id="{59772E78-AE9D-453E-A1C2-E974EE61C8D7}"/>
                </a:ext>
              </a:extLst>
            </p:cNvPr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;p17">
              <a:extLst>
                <a:ext uri="{FF2B5EF4-FFF2-40B4-BE49-F238E27FC236}">
                  <a16:creationId xmlns:a16="http://schemas.microsoft.com/office/drawing/2014/main" id="{2CABB9A5-618A-4115-A5E1-EEB47167D1DA}"/>
                </a:ext>
              </a:extLst>
            </p:cNvPr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15;p17">
            <a:extLst>
              <a:ext uri="{FF2B5EF4-FFF2-40B4-BE49-F238E27FC236}">
                <a16:creationId xmlns:a16="http://schemas.microsoft.com/office/drawing/2014/main" id="{218D709E-421A-4372-9CC3-50CAD1BBB2B1}"/>
              </a:ext>
            </a:extLst>
          </p:cNvPr>
          <p:cNvSpPr txBox="1">
            <a:spLocks noGrp="1"/>
          </p:cNvSpPr>
          <p:nvPr/>
        </p:nvSpPr>
        <p:spPr>
          <a:xfrm>
            <a:off x="3519054" y="1763672"/>
            <a:ext cx="2871281" cy="48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 b="1">
                <a:solidFill>
                  <a:srgbClr val="E06666"/>
                </a:solidFill>
                <a:latin typeface="Lobster"/>
                <a:ea typeface="Lobster"/>
                <a:cs typeface="Lobster"/>
                <a:sym typeface="Lobster"/>
              </a:rPr>
              <a:t>Product List</a:t>
            </a:r>
            <a:endParaRPr sz="1829" b="1">
              <a:solidFill>
                <a:srgbClr val="E0666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" name="Google Shape;116;p17">
            <a:extLst>
              <a:ext uri="{FF2B5EF4-FFF2-40B4-BE49-F238E27FC236}">
                <a16:creationId xmlns:a16="http://schemas.microsoft.com/office/drawing/2014/main" id="{BCE02833-4B88-4C2A-8E15-8EB51458368A}"/>
              </a:ext>
            </a:extLst>
          </p:cNvPr>
          <p:cNvSpPr txBox="1">
            <a:spLocks noGrp="1"/>
          </p:cNvSpPr>
          <p:nvPr/>
        </p:nvSpPr>
        <p:spPr>
          <a:xfrm>
            <a:off x="3515211" y="2315004"/>
            <a:ext cx="2784856" cy="394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Column Fields</a:t>
            </a:r>
            <a:endParaRPr sz="1200"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Product ID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Product Name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Product Unit Price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Product Expiry Date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Product Type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Overview:</a:t>
            </a:r>
            <a:endParaRPr sz="1200"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1.) Validation is done </a:t>
            </a: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using PowerApps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2.) </a:t>
            </a: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Title, Product ID is Hidden in forms So as the User in the current context can not make direct Entry to those fields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1" name="Google Shape;117;p17">
            <a:extLst>
              <a:ext uri="{FF2B5EF4-FFF2-40B4-BE49-F238E27FC236}">
                <a16:creationId xmlns:a16="http://schemas.microsoft.com/office/drawing/2014/main" id="{4E8B172C-2B53-4561-8E65-F5B00A9E122D}"/>
              </a:ext>
            </a:extLst>
          </p:cNvPr>
          <p:cNvGrpSpPr/>
          <p:nvPr/>
        </p:nvGrpSpPr>
        <p:grpSpPr>
          <a:xfrm>
            <a:off x="6315290" y="1787960"/>
            <a:ext cx="3835099" cy="4513854"/>
            <a:chOff x="6022975" y="1568589"/>
            <a:chExt cx="2685450" cy="3086700"/>
          </a:xfrm>
        </p:grpSpPr>
        <p:sp>
          <p:nvSpPr>
            <p:cNvPr id="14" name="Google Shape;118;p17">
              <a:extLst>
                <a:ext uri="{FF2B5EF4-FFF2-40B4-BE49-F238E27FC236}">
                  <a16:creationId xmlns:a16="http://schemas.microsoft.com/office/drawing/2014/main" id="{E4AFD4E7-0DE5-4E98-B85E-769965FA78D9}"/>
                </a:ext>
              </a:extLst>
            </p:cNvPr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;p17">
              <a:extLst>
                <a:ext uri="{FF2B5EF4-FFF2-40B4-BE49-F238E27FC236}">
                  <a16:creationId xmlns:a16="http://schemas.microsoft.com/office/drawing/2014/main" id="{35CD4FD1-2FEE-4440-B125-322B1055FACA}"/>
                </a:ext>
              </a:extLst>
            </p:cNvPr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0;p17">
            <a:extLst>
              <a:ext uri="{FF2B5EF4-FFF2-40B4-BE49-F238E27FC236}">
                <a16:creationId xmlns:a16="http://schemas.microsoft.com/office/drawing/2014/main" id="{57A10F52-A795-48AF-AD6D-FC807B61DB41}"/>
              </a:ext>
            </a:extLst>
          </p:cNvPr>
          <p:cNvSpPr txBox="1">
            <a:spLocks noGrp="1"/>
          </p:cNvSpPr>
          <p:nvPr/>
        </p:nvSpPr>
        <p:spPr>
          <a:xfrm>
            <a:off x="6592409" y="1861330"/>
            <a:ext cx="3547836" cy="48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 b="1" dirty="0">
                <a:solidFill>
                  <a:srgbClr val="E06666"/>
                </a:solidFill>
                <a:latin typeface="Lobster"/>
                <a:ea typeface="Lobster"/>
                <a:cs typeface="Lobster"/>
                <a:sym typeface="Lobster"/>
              </a:rPr>
              <a:t>Order List</a:t>
            </a:r>
            <a:endParaRPr sz="1829" b="1" dirty="0">
              <a:solidFill>
                <a:srgbClr val="E0666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" name="Google Shape;121;p17">
            <a:extLst>
              <a:ext uri="{FF2B5EF4-FFF2-40B4-BE49-F238E27FC236}">
                <a16:creationId xmlns:a16="http://schemas.microsoft.com/office/drawing/2014/main" id="{12022599-1FC0-4F70-9F89-B6A08D221C56}"/>
              </a:ext>
            </a:extLst>
          </p:cNvPr>
          <p:cNvSpPr txBox="1">
            <a:spLocks noGrp="1"/>
          </p:cNvSpPr>
          <p:nvPr/>
        </p:nvSpPr>
        <p:spPr>
          <a:xfrm>
            <a:off x="6315290" y="2349059"/>
            <a:ext cx="3824955" cy="394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Column Fields</a:t>
            </a:r>
            <a:endParaRPr sz="1200"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Order ID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-IN" sz="1200">
                <a:latin typeface="EB Garamond"/>
                <a:ea typeface="EB Garamond"/>
                <a:cs typeface="EB Garamond"/>
                <a:sym typeface="EB Garamond"/>
              </a:rPr>
              <a:t>Customer ID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-IN" sz="1200">
                <a:latin typeface="EB Garamond"/>
                <a:ea typeface="EB Garamond"/>
                <a:cs typeface="EB Garamond"/>
                <a:sym typeface="EB Garamond"/>
              </a:rPr>
              <a:t>Customer Name</a:t>
            </a:r>
            <a:endParaRPr lang="en" sz="12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Product ID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Product Name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>
                <a:latin typeface="EB Garamond"/>
                <a:ea typeface="EB Garamond"/>
                <a:cs typeface="EB Garamond"/>
                <a:sym typeface="EB Garamond"/>
              </a:rPr>
              <a:t>Unit </a:t>
            </a: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Price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Units Sold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Sale Value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EB Garamond"/>
              <a:buChar char="●"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Order Status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B5394"/>
                </a:solidFill>
                <a:latin typeface="Lobster"/>
                <a:ea typeface="Lobster"/>
                <a:cs typeface="Lobster"/>
                <a:sym typeface="Lobster"/>
              </a:rPr>
              <a:t>Overview:</a:t>
            </a:r>
            <a:endParaRPr sz="1200" b="1" dirty="0">
              <a:solidFill>
                <a:srgbClr val="0B5394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1.) Validations are added in the Client Side SPFx Form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 dirty="0">
                <a:latin typeface="EB Garamond"/>
                <a:ea typeface="EB Garamond"/>
                <a:cs typeface="EB Garamond"/>
                <a:sym typeface="EB Garamond"/>
              </a:rPr>
              <a:t>2.) Order ID is Auto Generated.</a:t>
            </a:r>
            <a:endParaRPr sz="1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67B916C-CC38-4F68-88D0-FA690E39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4" y="828412"/>
            <a:ext cx="3658324" cy="756821"/>
          </a:xfrm>
        </p:spPr>
        <p:txBody>
          <a:bodyPr/>
          <a:lstStyle/>
          <a:p>
            <a:r>
              <a:rPr lang="en-US" dirty="0"/>
              <a:t>Order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86432-20FE-4EB7-B7D9-243ECD247629}"/>
              </a:ext>
            </a:extLst>
          </p:cNvPr>
          <p:cNvSpPr txBox="1"/>
          <p:nvPr/>
        </p:nvSpPr>
        <p:spPr>
          <a:xfrm>
            <a:off x="5340448" y="179249"/>
            <a:ext cx="69186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chemeClr val="bg1"/>
                </a:solidFill>
                <a:latin typeface="Pacifico"/>
                <a:ea typeface="Pacifico"/>
                <a:cs typeface="Pacifico"/>
                <a:sym typeface="Pacifico"/>
              </a:rPr>
              <a:t>SPFX</a:t>
            </a:r>
            <a:endParaRPr lang="en-US" sz="2800" b="1" u="sng" dirty="0">
              <a:solidFill>
                <a:schemeClr val="bg1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SPFx web-part was laden with </a:t>
            </a: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C.R.U.D. Operations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 HTML as well as the Code for components and functions was written in the </a:t>
            </a: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r>
              <a:rPr lang="en-US" sz="1800" b="1" dirty="0" err="1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tsx</a:t>
            </a: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file for client-side part. Used </a:t>
            </a: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Three dropdowns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 which will auto populate the rest form.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Pacifico"/>
              </a:rPr>
              <a:t>Objective 1:   </a:t>
            </a: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Arial"/>
              </a:rPr>
              <a:t>To create SPFx Webpart Order Sales</a:t>
            </a:r>
            <a:br>
              <a:rPr lang="en-US">
                <a:solidFill>
                  <a:schemeClr val="bg1"/>
                </a:solidFill>
                <a:latin typeface="EB Garamond"/>
                <a:ea typeface="EB Garamond"/>
                <a:sym typeface="Pacifico"/>
              </a:rPr>
            </a:b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Pacifico"/>
              </a:rPr>
              <a:t>Objective 2:    </a:t>
            </a: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Arial"/>
              </a:rPr>
              <a:t>Achieve Validation.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Pacifico"/>
              </a:rPr>
              <a:t>Objective 3:    </a:t>
            </a: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Arial"/>
              </a:rPr>
              <a:t>Testing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Pacifico"/>
              </a:rPr>
              <a:t>Objective 4:    </a:t>
            </a:r>
            <a:r>
              <a:rPr lang="en-US">
                <a:solidFill>
                  <a:schemeClr val="bg1"/>
                </a:solidFill>
                <a:latin typeface="EB Garamond"/>
                <a:ea typeface="EB Garamond"/>
                <a:sym typeface="Arial"/>
              </a:rPr>
              <a:t>Deployment</a:t>
            </a:r>
            <a:endParaRPr lang="en-US" dirty="0">
              <a:solidFill>
                <a:schemeClr val="bg1"/>
              </a:solidFill>
              <a:latin typeface="EB Garamond"/>
              <a:ea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1st 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Dropdown: Customer Name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2nd Dropdown: Product Name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3rd Dropdown: Order ID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The third Drop down </a:t>
            </a: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will only be visible if Edit or Delete is clicked 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Customized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 the form by using .SCSS file. added CSS code and used classes for customization.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Deployed 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the SPFx code by using </a:t>
            </a: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Gulp  Commands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. Deployed the file first in the </a:t>
            </a:r>
            <a:r>
              <a:rPr lang="en-US" sz="1800" b="1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Siddharth App catalog</a:t>
            </a:r>
            <a:r>
              <a:rPr lang="en-US" sz="1800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 and after that added in the site content and then added in the web-part of the site page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DB59C-4E3F-4249-97BC-99377A8B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73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1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FCB5-3031-46F8-8C2D-EAF5C70D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44" y="292074"/>
            <a:ext cx="9720072" cy="1499616"/>
          </a:xfrm>
        </p:spPr>
        <p:txBody>
          <a:bodyPr/>
          <a:lstStyle/>
          <a:p>
            <a:r>
              <a:rPr lang="en-US"/>
              <a:t>FLOW</a:t>
            </a:r>
            <a:endParaRPr lang="en-IN" dirty="0"/>
          </a:p>
        </p:txBody>
      </p:sp>
      <p:sp>
        <p:nvSpPr>
          <p:cNvPr id="6" name="Google Shape;177;p21">
            <a:extLst>
              <a:ext uri="{FF2B5EF4-FFF2-40B4-BE49-F238E27FC236}">
                <a16:creationId xmlns:a16="http://schemas.microsoft.com/office/drawing/2014/main" id="{63DB798F-17BB-4558-AFE6-366706098881}"/>
              </a:ext>
            </a:extLst>
          </p:cNvPr>
          <p:cNvSpPr txBox="1">
            <a:spLocks noGrp="1"/>
          </p:cNvSpPr>
          <p:nvPr/>
        </p:nvSpPr>
        <p:spPr>
          <a:xfrm>
            <a:off x="754603" y="5267006"/>
            <a:ext cx="4759682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bg2">
                    <a:lumMod val="50000"/>
                  </a:schemeClr>
                </a:solidFill>
                <a:latin typeface="Lobster"/>
                <a:ea typeface="Lobster"/>
                <a:cs typeface="Lobster"/>
                <a:sym typeface="Lobster"/>
              </a:rPr>
              <a:t>Email Approval And Invoice Flow</a:t>
            </a:r>
            <a:endParaRPr sz="2500" b="1" dirty="0">
              <a:solidFill>
                <a:schemeClr val="bg2">
                  <a:lumMod val="50000"/>
                </a:schemeClr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" name="Google Shape;178;p21">
            <a:extLst>
              <a:ext uri="{FF2B5EF4-FFF2-40B4-BE49-F238E27FC236}">
                <a16:creationId xmlns:a16="http://schemas.microsoft.com/office/drawing/2014/main" id="{A77B437B-2248-4AA1-9082-6E8A94E1A402}"/>
              </a:ext>
            </a:extLst>
          </p:cNvPr>
          <p:cNvSpPr txBox="1">
            <a:spLocks noGrp="1"/>
          </p:cNvSpPr>
          <p:nvPr/>
        </p:nvSpPr>
        <p:spPr>
          <a:xfrm>
            <a:off x="1105992" y="5832056"/>
            <a:ext cx="39999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It is a Triggered Flow which will provide customized Pdf in the Email to the Customer.</a:t>
            </a:r>
            <a:endParaRPr sz="1400" dirty="0"/>
          </a:p>
        </p:txBody>
      </p:sp>
      <p:sp>
        <p:nvSpPr>
          <p:cNvPr id="8" name="Google Shape;179;p21">
            <a:extLst>
              <a:ext uri="{FF2B5EF4-FFF2-40B4-BE49-F238E27FC236}">
                <a16:creationId xmlns:a16="http://schemas.microsoft.com/office/drawing/2014/main" id="{8800CB22-2CFF-45A9-9C89-04EBF68F5502}"/>
              </a:ext>
            </a:extLst>
          </p:cNvPr>
          <p:cNvSpPr txBox="1">
            <a:spLocks noGrp="1"/>
          </p:cNvSpPr>
          <p:nvPr/>
        </p:nvSpPr>
        <p:spPr>
          <a:xfrm>
            <a:off x="6677716" y="5375906"/>
            <a:ext cx="39999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bg2">
                    <a:lumMod val="50000"/>
                  </a:schemeClr>
                </a:solidFill>
                <a:latin typeface="Lobster"/>
                <a:ea typeface="Lobster"/>
                <a:cs typeface="Lobster"/>
                <a:sym typeface="Lobster"/>
              </a:rPr>
              <a:t>Monthly Report</a:t>
            </a:r>
            <a:endParaRPr sz="2500" b="1" dirty="0">
              <a:solidFill>
                <a:schemeClr val="bg2">
                  <a:lumMod val="50000"/>
                </a:schemeClr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" name="Google Shape;180;p21">
            <a:extLst>
              <a:ext uri="{FF2B5EF4-FFF2-40B4-BE49-F238E27FC236}">
                <a16:creationId xmlns:a16="http://schemas.microsoft.com/office/drawing/2014/main" id="{0FC42139-6D59-4C39-B287-FC930BC24CE2}"/>
              </a:ext>
            </a:extLst>
          </p:cNvPr>
          <p:cNvSpPr txBox="1">
            <a:spLocks noGrp="1"/>
          </p:cNvSpPr>
          <p:nvPr/>
        </p:nvSpPr>
        <p:spPr>
          <a:xfrm>
            <a:off x="6677722" y="5787666"/>
            <a:ext cx="39999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It is a scheduled flow which will trigger every month and put all the data for that month in the Excel Worksheet.</a:t>
            </a:r>
            <a:endParaRPr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2EB83B-FAD4-4A28-B27D-AD190316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0" y="1481137"/>
            <a:ext cx="4829175" cy="3895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E98A9B-57E4-4567-82B2-DF60F5D4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07" y="1430056"/>
            <a:ext cx="44196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6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106" y="1890412"/>
            <a:ext cx="3658324" cy="1613201"/>
          </a:xfrm>
        </p:spPr>
        <p:txBody>
          <a:bodyPr/>
          <a:lstStyle/>
          <a:p>
            <a:r>
              <a:rPr lang="en-US" dirty="0">
                <a:sym typeface="Bodoni SvtyTwo ITC TT-Book"/>
              </a:rPr>
              <a:t>FUTURE</a:t>
            </a:r>
            <a:br>
              <a:rPr lang="en-US" dirty="0">
                <a:sym typeface="Bodoni SvtyTwo ITC TT-Book"/>
              </a:rPr>
            </a:br>
            <a:r>
              <a:rPr lang="en-US" dirty="0">
                <a:sym typeface="Bodoni SvtyTwo ITC TT-Book"/>
              </a:rPr>
              <a:t>Scope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46877223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4B97F-F418-4FDA-AD91-214E0D9E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965961"/>
            <a:ext cx="6096000" cy="3461471"/>
          </a:xfrm>
        </p:spPr>
        <p:txBody>
          <a:bodyPr>
            <a:normAutofit/>
          </a:bodyPr>
          <a:lstStyle/>
          <a:p>
            <a:r>
              <a:rPr lang="en-US" sz="6600" b="1" dirty="0"/>
              <a:t>THANK-YOU</a:t>
            </a:r>
            <a:br>
              <a:rPr lang="en-US" sz="6600" b="1"/>
            </a:br>
            <a:r>
              <a:rPr lang="en-US" sz="6600" b="1"/>
              <a:t>adidas</a:t>
            </a:r>
            <a:endParaRPr lang="en-IN" sz="6600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11E40D6-DB19-439C-8C87-F52284225C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755" r="13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888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</TotalTime>
  <Words>489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EB Garamond</vt:lpstr>
      <vt:lpstr>Helvetica Light</vt:lpstr>
      <vt:lpstr>Lobster</vt:lpstr>
      <vt:lpstr>Old Standard TT</vt:lpstr>
      <vt:lpstr>Pacifico</vt:lpstr>
      <vt:lpstr>Tw Cen MT</vt:lpstr>
      <vt:lpstr>Tw Cen MT Condensed</vt:lpstr>
      <vt:lpstr>Wingdings 2</vt:lpstr>
      <vt:lpstr>Wingdings 3</vt:lpstr>
      <vt:lpstr>Integral</vt:lpstr>
      <vt:lpstr>My first Real project: </vt:lpstr>
      <vt:lpstr>Adidas</vt:lpstr>
      <vt:lpstr>Content</vt:lpstr>
      <vt:lpstr>Process layout</vt:lpstr>
      <vt:lpstr>List overview</vt:lpstr>
      <vt:lpstr>Order form</vt:lpstr>
      <vt:lpstr>FLOW</vt:lpstr>
      <vt:lpstr>FUTURE Scope</vt:lpstr>
      <vt:lpstr>THANK-YOU adidas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Real project:</dc:title>
  <dc:creator>Anurag Tikhe</dc:creator>
  <cp:lastModifiedBy>Akash Kadole</cp:lastModifiedBy>
  <cp:revision>14</cp:revision>
  <dcterms:created xsi:type="dcterms:W3CDTF">2021-06-07T05:07:50Z</dcterms:created>
  <dcterms:modified xsi:type="dcterms:W3CDTF">2021-06-08T06:07:42Z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