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Raleway" panose="020B0604020202020204" charset="0"/>
      <p:regular r:id="rId16"/>
    </p:embeddedFont>
    <p:embeddedFont>
      <p:font typeface="Radley" panose="020B0604020202020204" charset="0"/>
      <p:regular r:id="rId17"/>
    </p:embeddedFont>
    <p:embeddedFont>
      <p:font typeface="Prata" panose="020B0604020202020204" charset="0"/>
      <p:regular r:id="rId18"/>
    </p:embeddedFont>
    <p:embeddedFont>
      <p:font typeface="Raleway Bold" panose="020B0604020202020204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45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sv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57594" y="1267375"/>
            <a:ext cx="14745813" cy="160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 dirty="0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Software Engineering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9206520"/>
            <a:ext cx="5913783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dirty="0" err="1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Aakriti</a:t>
            </a:r>
            <a:r>
              <a:rPr lang="en-US" sz="2799" dirty="0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799" dirty="0" err="1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Dhungel</a:t>
            </a:r>
            <a:endParaRPr lang="en-US" sz="2799" dirty="0">
              <a:solidFill>
                <a:srgbClr val="804F3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8491725"/>
            <a:ext cx="5913783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 dirty="0">
                <a:solidFill>
                  <a:srgbClr val="804F3B"/>
                </a:solidFill>
                <a:latin typeface="Raleway Bold"/>
                <a:ea typeface="Raleway Bold"/>
                <a:cs typeface="Raleway Bold"/>
                <a:sym typeface="Raleway Bold"/>
              </a:rPr>
              <a:t>Presented By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57594" y="4305300"/>
            <a:ext cx="14745813" cy="2141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00"/>
              </a:lnSpc>
            </a:pPr>
            <a:r>
              <a:rPr lang="en-US" sz="8200" dirty="0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Introduction to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/>
                <a:ea typeface="Prata"/>
                <a:cs typeface="Prata"/>
                <a:sym typeface="Prata"/>
              </a:rPr>
              <a:t>2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1266150" y="3550275"/>
            <a:ext cx="4694092" cy="3695531"/>
          </a:xfrm>
          <a:custGeom>
            <a:avLst/>
            <a:gdLst/>
            <a:ahLst/>
            <a:cxnLst/>
            <a:rect l="l" t="t" r="r" b="b"/>
            <a:pathLst>
              <a:path w="4694092" h="3695531">
                <a:moveTo>
                  <a:pt x="0" y="0"/>
                </a:moveTo>
                <a:lnTo>
                  <a:pt x="4694092" y="0"/>
                </a:lnTo>
                <a:lnTo>
                  <a:pt x="4694092" y="3695531"/>
                </a:lnTo>
                <a:lnTo>
                  <a:pt x="0" y="36955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793397" y="3234252"/>
            <a:ext cx="4048357" cy="4011554"/>
          </a:xfrm>
          <a:custGeom>
            <a:avLst/>
            <a:gdLst/>
            <a:ahLst/>
            <a:cxnLst/>
            <a:rect l="l" t="t" r="r" b="b"/>
            <a:pathLst>
              <a:path w="4048357" h="4011554">
                <a:moveTo>
                  <a:pt x="0" y="0"/>
                </a:moveTo>
                <a:lnTo>
                  <a:pt x="4048357" y="0"/>
                </a:lnTo>
                <a:lnTo>
                  <a:pt x="4048357" y="4011554"/>
                </a:lnTo>
                <a:lnTo>
                  <a:pt x="0" y="40115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 rot="5400000">
            <a:off x="16399230" y="1570486"/>
            <a:ext cx="2277949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2022 April 24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713486"/>
            <a:ext cx="332700" cy="234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71"/>
              </a:lnSpc>
            </a:pPr>
            <a:r>
              <a:rPr lang="en-US" sz="1599" b="1">
                <a:solidFill>
                  <a:srgbClr val="804F3B"/>
                </a:solidFill>
                <a:latin typeface="Raleway Bold"/>
                <a:ea typeface="Raleway Bold"/>
                <a:cs typeface="Raleway Bold"/>
                <a:sym typeface="Raleway Bold"/>
              </a:rPr>
              <a:t>IV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55447" y="713486"/>
            <a:ext cx="3235298" cy="234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71"/>
              </a:lnSpc>
            </a:pPr>
            <a:r>
              <a:rPr lang="en-US" sz="1599" b="1">
                <a:solidFill>
                  <a:srgbClr val="804F3B"/>
                </a:solidFill>
                <a:latin typeface="Raleway Bold"/>
                <a:ea typeface="Raleway Bold"/>
                <a:cs typeface="Raleway Bold"/>
                <a:sym typeface="Raleway Bold"/>
              </a:rPr>
              <a:t>RESEARCH RESULTS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991311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10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61400" y="1718278"/>
            <a:ext cx="536674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2799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Bar Chart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793397" y="1718278"/>
            <a:ext cx="536674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2799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Pie Chart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66150" y="7640955"/>
            <a:ext cx="5742543" cy="1234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2799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Lorem ipsum dolor sit amet, consectetur adipiscing elit.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793397" y="7640955"/>
            <a:ext cx="5809162" cy="1234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2799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Sed do eiusmod tempor incididunt ut labore et dolore magna aliqua.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/>
                <a:ea typeface="Prata"/>
                <a:cs typeface="Prata"/>
                <a:sym typeface="Prata"/>
              </a:rPr>
              <a:t>2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1028700" y="2183724"/>
            <a:ext cx="4129818" cy="4114800"/>
          </a:xfrm>
          <a:custGeom>
            <a:avLst/>
            <a:gdLst/>
            <a:ahLst/>
            <a:cxnLst/>
            <a:rect l="l" t="t" r="r" b="b"/>
            <a:pathLst>
              <a:path w="4129818" h="4114800">
                <a:moveTo>
                  <a:pt x="0" y="0"/>
                </a:moveTo>
                <a:lnTo>
                  <a:pt x="4129818" y="0"/>
                </a:lnTo>
                <a:lnTo>
                  <a:pt x="41298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850547" y="2624044"/>
            <a:ext cx="4078343" cy="3329411"/>
          </a:xfrm>
          <a:custGeom>
            <a:avLst/>
            <a:gdLst/>
            <a:ahLst/>
            <a:cxnLst/>
            <a:rect l="l" t="t" r="r" b="b"/>
            <a:pathLst>
              <a:path w="4078343" h="3329411">
                <a:moveTo>
                  <a:pt x="0" y="0"/>
                </a:moveTo>
                <a:lnTo>
                  <a:pt x="4078343" y="0"/>
                </a:lnTo>
                <a:lnTo>
                  <a:pt x="4078343" y="3329410"/>
                </a:lnTo>
                <a:lnTo>
                  <a:pt x="0" y="33294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 rot="5400000">
            <a:off x="16399230" y="1570486"/>
            <a:ext cx="2277949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2022 April 24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713486"/>
            <a:ext cx="332700" cy="234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71"/>
              </a:lnSpc>
            </a:pPr>
            <a:r>
              <a:rPr lang="en-US" sz="1599" b="1">
                <a:solidFill>
                  <a:srgbClr val="804F3B"/>
                </a:solidFill>
                <a:latin typeface="Raleway Bold"/>
                <a:ea typeface="Raleway Bold"/>
                <a:cs typeface="Raleway Bold"/>
                <a:sym typeface="Raleway Bold"/>
              </a:rPr>
              <a:t>IV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55447" y="713486"/>
            <a:ext cx="3235298" cy="234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71"/>
              </a:lnSpc>
            </a:pPr>
            <a:r>
              <a:rPr lang="en-US" sz="1599" b="1">
                <a:solidFill>
                  <a:srgbClr val="804F3B"/>
                </a:solidFill>
                <a:latin typeface="Raleway Bold"/>
                <a:ea typeface="Raleway Bold"/>
                <a:cs typeface="Raleway Bold"/>
                <a:sym typeface="Raleway Bold"/>
              </a:rPr>
              <a:t>RESEARCH RESULTS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991311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11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66150" y="6721296"/>
            <a:ext cx="536674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2799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Title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698147" y="6721296"/>
            <a:ext cx="536674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2799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Title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66150" y="7640955"/>
            <a:ext cx="5742543" cy="1234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2799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Lorem ipsum dolor sit amet, consectetur adipiscing elit.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793397" y="7640955"/>
            <a:ext cx="5809162" cy="1234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2799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Sed do eiusmod tempor incididunt ut labore et dolore magna aliqua.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/>
                <a:ea typeface="Prata"/>
                <a:cs typeface="Prata"/>
                <a:sym typeface="Prata"/>
              </a:rPr>
              <a:t>2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1028700" y="2337171"/>
            <a:ext cx="6248011" cy="8925730"/>
          </a:xfrm>
          <a:custGeom>
            <a:avLst/>
            <a:gdLst/>
            <a:ahLst/>
            <a:cxnLst/>
            <a:rect l="l" t="t" r="r" b="b"/>
            <a:pathLst>
              <a:path w="6248011" h="8925730">
                <a:moveTo>
                  <a:pt x="0" y="0"/>
                </a:moveTo>
                <a:lnTo>
                  <a:pt x="6248011" y="0"/>
                </a:lnTo>
                <a:lnTo>
                  <a:pt x="6248011" y="8925730"/>
                </a:lnTo>
                <a:lnTo>
                  <a:pt x="0" y="89257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 rot="5400000">
            <a:off x="16399230" y="1570486"/>
            <a:ext cx="2277949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2022 April 24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713486"/>
            <a:ext cx="332700" cy="234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71"/>
              </a:lnSpc>
            </a:pPr>
            <a:r>
              <a:rPr lang="en-US" sz="1599" b="1">
                <a:solidFill>
                  <a:srgbClr val="804F3B"/>
                </a:solidFill>
                <a:latin typeface="Raleway Bold"/>
                <a:ea typeface="Raleway Bold"/>
                <a:cs typeface="Raleway Bold"/>
                <a:sym typeface="Raleway Bold"/>
              </a:rPr>
              <a:t>V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55447" y="713486"/>
            <a:ext cx="3235298" cy="234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71"/>
              </a:lnSpc>
            </a:pPr>
            <a:r>
              <a:rPr lang="en-US" sz="1599" b="1">
                <a:solidFill>
                  <a:srgbClr val="804F3B"/>
                </a:solidFill>
                <a:latin typeface="Raleway Bold"/>
                <a:ea typeface="Raleway Bold"/>
                <a:cs typeface="Raleway Bold"/>
                <a:sym typeface="Raleway Bold"/>
              </a:rPr>
              <a:t>CONCLUSION &amp; DISCUSSIONS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991311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12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189173" y="1202055"/>
            <a:ext cx="536674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2799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Title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189173" y="1892479"/>
            <a:ext cx="7465903" cy="1872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2799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Lorem ipsum dolor sit amet, consectetur adipiscing elit, sed do eiusmod tempor incididunt ut labore et dolore magna aliqua.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189173" y="3948658"/>
            <a:ext cx="536674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2799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Title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189173" y="4639082"/>
            <a:ext cx="7465903" cy="1872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2799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Lorem ipsum dolor sit amet, consectetur adipiscing elit, sed do eiusmod tempor incididunt ut labore et dolore magna aliqua.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189173" y="6695261"/>
            <a:ext cx="536674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2799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Title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189173" y="7385685"/>
            <a:ext cx="7465903" cy="1872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2799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/>
                <a:ea typeface="Prata"/>
                <a:cs typeface="Prata"/>
                <a:sym typeface="Prata"/>
              </a:rPr>
              <a:t>2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5" name="TextBox 5"/>
          <p:cNvSpPr txBox="1"/>
          <p:nvPr/>
        </p:nvSpPr>
        <p:spPr>
          <a:xfrm rot="5400000">
            <a:off x="16399230" y="1570486"/>
            <a:ext cx="2277949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2022 April 24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713486"/>
            <a:ext cx="332700" cy="234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71"/>
              </a:lnSpc>
            </a:pPr>
            <a:r>
              <a:rPr lang="en-US" sz="1599" b="1">
                <a:solidFill>
                  <a:srgbClr val="804F3B"/>
                </a:solidFill>
                <a:latin typeface="Raleway Bold"/>
                <a:ea typeface="Raleway Bold"/>
                <a:cs typeface="Raleway Bold"/>
                <a:sym typeface="Raleway Bold"/>
              </a:rPr>
              <a:t>V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55447" y="713486"/>
            <a:ext cx="3235298" cy="234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71"/>
              </a:lnSpc>
            </a:pPr>
            <a:r>
              <a:rPr lang="en-US" sz="1599" b="1">
                <a:solidFill>
                  <a:srgbClr val="804F3B"/>
                </a:solidFill>
                <a:latin typeface="Raleway Bold"/>
                <a:ea typeface="Raleway Bold"/>
                <a:cs typeface="Raleway Bold"/>
                <a:sym typeface="Raleway Bold"/>
              </a:rPr>
              <a:t>CONCLUSION &amp; DISCUSSIONS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991311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13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95050" y="2762800"/>
            <a:ext cx="3974851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2799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Title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95050" y="3453224"/>
            <a:ext cx="3974851" cy="3787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2799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Lorem ipsum dolor sit amet, consectetur adipiscing elit, sed do eiusmod tempor incididunt ut labore et dolore magna aliqua.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357154" y="2762800"/>
            <a:ext cx="3463750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2799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Title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357154" y="3453224"/>
            <a:ext cx="3463750" cy="4425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2799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Lorem ipsum dolor sit amet, consectetur adipiscing elit, sed do eiusmod tempor incididunt ut labore et dolore magna aliqua.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335052" y="2762800"/>
            <a:ext cx="3649605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2799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Title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335052" y="3453224"/>
            <a:ext cx="3649605" cy="3787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2799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Lorem ipsum dolor sit amet, consectetur adipiscing elit, sed do eiusmod tempor incididunt ut labore et dolore magna aliqua.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695700"/>
            <a:ext cx="14745813" cy="3124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Thank you</a:t>
            </a:r>
          </a:p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for listening!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9206520"/>
            <a:ext cx="5913783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Full Name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6" name="TextBox 6"/>
          <p:cNvSpPr txBox="1"/>
          <p:nvPr/>
        </p:nvSpPr>
        <p:spPr>
          <a:xfrm rot="5400000">
            <a:off x="16399230" y="1570486"/>
            <a:ext cx="2277949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2022 April 24</a:t>
            </a:r>
          </a:p>
        </p:txBody>
      </p:sp>
      <p:sp>
        <p:nvSpPr>
          <p:cNvPr id="7" name="TextBox 7"/>
          <p:cNvSpPr txBox="1"/>
          <p:nvPr/>
        </p:nvSpPr>
        <p:spPr>
          <a:xfrm rot="5400000">
            <a:off x="16399230" y="8400284"/>
            <a:ext cx="2277949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Final Defense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44000" y="9206520"/>
            <a:ext cx="5913783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Full Name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8491725"/>
            <a:ext cx="5913783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>
                <a:solidFill>
                  <a:srgbClr val="804F3B"/>
                </a:solidFill>
                <a:latin typeface="Raleway Bold"/>
                <a:ea typeface="Raleway Bold"/>
                <a:cs typeface="Raleway Bold"/>
                <a:sym typeface="Raleway Bold"/>
              </a:rPr>
              <a:t>Advisor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0" y="8491725"/>
            <a:ext cx="5913783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>
                <a:solidFill>
                  <a:srgbClr val="804F3B"/>
                </a:solidFill>
                <a:latin typeface="Raleway Bold"/>
                <a:ea typeface="Raleway Bold"/>
                <a:cs typeface="Raleway Bold"/>
                <a:sym typeface="Raleway Bold"/>
              </a:rPr>
              <a:t>Student</a:t>
            </a:r>
          </a:p>
        </p:txBody>
      </p:sp>
      <p:sp>
        <p:nvSpPr>
          <p:cNvPr id="11" name="Freeform 11"/>
          <p:cNvSpPr/>
          <p:nvPr/>
        </p:nvSpPr>
        <p:spPr>
          <a:xfrm>
            <a:off x="1028700" y="589625"/>
            <a:ext cx="805396" cy="713994"/>
          </a:xfrm>
          <a:custGeom>
            <a:avLst/>
            <a:gdLst/>
            <a:ahLst/>
            <a:cxnLst/>
            <a:rect l="l" t="t" r="r" b="b"/>
            <a:pathLst>
              <a:path w="805396" h="713994">
                <a:moveTo>
                  <a:pt x="0" y="0"/>
                </a:moveTo>
                <a:lnTo>
                  <a:pt x="805396" y="0"/>
                </a:lnTo>
                <a:lnTo>
                  <a:pt x="805396" y="713994"/>
                </a:lnTo>
                <a:lnTo>
                  <a:pt x="0" y="7139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113008" y="631408"/>
            <a:ext cx="2178410" cy="691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71"/>
              </a:lnSpc>
            </a:pPr>
            <a:r>
              <a:rPr lang="en-US" sz="1599" b="1">
                <a:solidFill>
                  <a:srgbClr val="804F3B"/>
                </a:solidFill>
                <a:latin typeface="Raleway Bold"/>
                <a:ea typeface="Raleway Bold"/>
                <a:cs typeface="Raleway Bold"/>
                <a:sym typeface="Raleway Bold"/>
              </a:rPr>
              <a:t>NAME OF INSTITUTION OR 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900973"/>
            <a:ext cx="6848808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Table of Contents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/>
                <a:ea typeface="Prata"/>
                <a:cs typeface="Prata"/>
                <a:sym typeface="Prata"/>
              </a:rPr>
              <a:t>2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6" name="TextBox 6"/>
          <p:cNvSpPr txBox="1"/>
          <p:nvPr/>
        </p:nvSpPr>
        <p:spPr>
          <a:xfrm rot="5400000">
            <a:off x="16399230" y="1570486"/>
            <a:ext cx="2277949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2022 April 24</a:t>
            </a:r>
          </a:p>
        </p:txBody>
      </p:sp>
      <p:sp>
        <p:nvSpPr>
          <p:cNvPr id="7" name="TextBox 7"/>
          <p:cNvSpPr txBox="1"/>
          <p:nvPr/>
        </p:nvSpPr>
        <p:spPr>
          <a:xfrm rot="5400000">
            <a:off x="16399230" y="8400284"/>
            <a:ext cx="2277949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Final Defense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279153" y="3471334"/>
            <a:ext cx="9442033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2D2D2D"/>
                </a:solidFill>
                <a:latin typeface="Raleway"/>
                <a:ea typeface="Raleway"/>
                <a:cs typeface="Raleway"/>
                <a:sym typeface="Raleway"/>
              </a:rPr>
              <a:t>Research Background &amp; Motivation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79153" y="4472519"/>
            <a:ext cx="6864847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2D2D2D"/>
                </a:solidFill>
                <a:latin typeface="Raleway"/>
                <a:ea typeface="Raleway"/>
                <a:cs typeface="Raleway"/>
                <a:sym typeface="Raleway"/>
              </a:rPr>
              <a:t>Hypotheses Development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79153" y="5473703"/>
            <a:ext cx="6864847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2D2D2D"/>
                </a:solidFill>
                <a:latin typeface="Raleway"/>
                <a:ea typeface="Raleway"/>
                <a:cs typeface="Raleway"/>
                <a:sym typeface="Raleway"/>
              </a:rPr>
              <a:t>Methodology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279153" y="6474888"/>
            <a:ext cx="6864847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2D2D2D"/>
                </a:solidFill>
                <a:latin typeface="Raleway"/>
                <a:ea typeface="Raleway"/>
                <a:cs typeface="Raleway"/>
                <a:sym typeface="Raleway"/>
              </a:rPr>
              <a:t>Research Results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279153" y="7476072"/>
            <a:ext cx="6864847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2D2D2D"/>
                </a:solidFill>
                <a:latin typeface="Raleway"/>
                <a:ea typeface="Raleway"/>
                <a:cs typeface="Raleway"/>
                <a:sym typeface="Raleway"/>
              </a:rPr>
              <a:t>Conclusion &amp; Discussions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874919" y="3471334"/>
            <a:ext cx="2983388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2D2D2D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874919" y="4472519"/>
            <a:ext cx="2983388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2D2D2D"/>
                </a:solidFill>
                <a:latin typeface="Raleway"/>
                <a:ea typeface="Raleway"/>
                <a:cs typeface="Raleway"/>
                <a:sym typeface="Raleway"/>
              </a:rPr>
              <a:t>6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874919" y="5473703"/>
            <a:ext cx="2983388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2D2D2D"/>
                </a:solidFill>
                <a:latin typeface="Raleway"/>
                <a:ea typeface="Raleway"/>
                <a:cs typeface="Raleway"/>
                <a:sym typeface="Raleway"/>
              </a:rPr>
              <a:t>9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874919" y="6474888"/>
            <a:ext cx="2983388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2D2D2D"/>
                </a:solidFill>
                <a:latin typeface="Raleway"/>
                <a:ea typeface="Raleway"/>
                <a:cs typeface="Raleway"/>
                <a:sym typeface="Raleway"/>
              </a:rPr>
              <a:t>10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874919" y="7476072"/>
            <a:ext cx="2983388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2D2D2D"/>
                </a:solidFill>
                <a:latin typeface="Raleway"/>
                <a:ea typeface="Raleway"/>
                <a:cs typeface="Raleway"/>
                <a:sym typeface="Raleway"/>
              </a:rPr>
              <a:t>12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3471334"/>
            <a:ext cx="653494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2D2D2D"/>
                </a:solidFill>
                <a:latin typeface="Raleway"/>
                <a:ea typeface="Raleway"/>
                <a:cs typeface="Raleway"/>
                <a:sym typeface="Raleway"/>
              </a:rPr>
              <a:t>I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28700" y="4472519"/>
            <a:ext cx="653494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2D2D2D"/>
                </a:solidFill>
                <a:latin typeface="Raleway"/>
                <a:ea typeface="Raleway"/>
                <a:cs typeface="Raleway"/>
                <a:sym typeface="Raleway"/>
              </a:rPr>
              <a:t>II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28700" y="5473703"/>
            <a:ext cx="653494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2D2D2D"/>
                </a:solidFill>
                <a:latin typeface="Raleway"/>
                <a:ea typeface="Raleway"/>
                <a:cs typeface="Raleway"/>
                <a:sym typeface="Raleway"/>
              </a:rPr>
              <a:t>III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28700" y="6474888"/>
            <a:ext cx="653494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2D2D2D"/>
                </a:solidFill>
                <a:latin typeface="Raleway"/>
                <a:ea typeface="Raleway"/>
                <a:cs typeface="Raleway"/>
                <a:sym typeface="Raleway"/>
              </a:rPr>
              <a:t>IV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28700" y="7476072"/>
            <a:ext cx="653494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2D2D2D"/>
                </a:solidFill>
                <a:latin typeface="Raleway"/>
                <a:ea typeface="Raleway"/>
                <a:cs typeface="Raleway"/>
                <a:sym typeface="Raleway"/>
              </a:rPr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/>
                <a:ea typeface="Prata"/>
                <a:cs typeface="Prata"/>
                <a:sym typeface="Prata"/>
              </a:rPr>
              <a:t>2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-1935357" y="3412186"/>
            <a:ext cx="7665281" cy="6898753"/>
          </a:xfrm>
          <a:custGeom>
            <a:avLst/>
            <a:gdLst/>
            <a:ahLst/>
            <a:cxnLst/>
            <a:rect l="l" t="t" r="r" b="b"/>
            <a:pathLst>
              <a:path w="7665281" h="6898753">
                <a:moveTo>
                  <a:pt x="0" y="0"/>
                </a:moveTo>
                <a:lnTo>
                  <a:pt x="7665281" y="0"/>
                </a:lnTo>
                <a:lnTo>
                  <a:pt x="7665281" y="6898753"/>
                </a:lnTo>
                <a:lnTo>
                  <a:pt x="0" y="68987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 rot="5400000">
            <a:off x="16399230" y="1570486"/>
            <a:ext cx="2277949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2022 April 24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660681" y="475325"/>
            <a:ext cx="10010167" cy="4467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4479"/>
              </a:lnSpc>
              <a:buFont typeface="Arial"/>
              <a:buChar char="•"/>
            </a:pPr>
            <a:r>
              <a:rPr lang="en-US" sz="2799" b="1" spc="27">
                <a:solidFill>
                  <a:srgbClr val="804F3B"/>
                </a:solidFill>
                <a:latin typeface="Raleway Bold"/>
                <a:ea typeface="Raleway Bold"/>
                <a:cs typeface="Raleway Bold"/>
                <a:sym typeface="Raleway Bold"/>
              </a:rPr>
              <a:t>Software refers to a collection of programs, data, and instructions that tell a computer how to perform tasks.</a:t>
            </a:r>
          </a:p>
          <a:p>
            <a:pPr algn="l">
              <a:lnSpc>
                <a:spcPts val="4479"/>
              </a:lnSpc>
            </a:pPr>
            <a:r>
              <a:rPr lang="en-US" sz="2799" b="1" spc="27">
                <a:solidFill>
                  <a:srgbClr val="804F3B"/>
                </a:solidFill>
                <a:latin typeface="Raleway Bold"/>
                <a:ea typeface="Raleway Bold"/>
                <a:cs typeface="Raleway Bold"/>
                <a:sym typeface="Raleway Bold"/>
              </a:rPr>
              <a:t>    Categories of Software:</a:t>
            </a:r>
          </a:p>
          <a:p>
            <a:pPr marL="604519" lvl="1" indent="-302260" algn="l">
              <a:lnSpc>
                <a:spcPts val="4479"/>
              </a:lnSpc>
              <a:buFont typeface="Arial"/>
              <a:buChar char="•"/>
            </a:pPr>
            <a:r>
              <a:rPr lang="en-US" sz="2799" b="1" spc="27">
                <a:solidFill>
                  <a:srgbClr val="804F3B"/>
                </a:solidFill>
                <a:latin typeface="Raleway Bold"/>
                <a:ea typeface="Raleway Bold"/>
                <a:cs typeface="Raleway Bold"/>
                <a:sym typeface="Raleway Bold"/>
              </a:rPr>
              <a:t>System Software: Operating systems, utilities, and security software.</a:t>
            </a:r>
          </a:p>
          <a:p>
            <a:pPr marL="604519" lvl="1" indent="-302260" algn="l">
              <a:lnSpc>
                <a:spcPts val="4479"/>
              </a:lnSpc>
              <a:buFont typeface="Arial"/>
              <a:buChar char="•"/>
            </a:pPr>
            <a:r>
              <a:rPr lang="en-US" sz="2799" b="1" spc="27">
                <a:solidFill>
                  <a:srgbClr val="804F3B"/>
                </a:solidFill>
                <a:latin typeface="Raleway Bold"/>
                <a:ea typeface="Raleway Bold"/>
                <a:cs typeface="Raleway Bold"/>
                <a:sym typeface="Raleway Bold"/>
              </a:rPr>
              <a:t>Application Software: Programs designed for end-users to perform specific tasks.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713486"/>
            <a:ext cx="237450" cy="234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71"/>
              </a:lnSpc>
            </a:pPr>
            <a:r>
              <a:rPr lang="en-US" sz="1599" b="1">
                <a:solidFill>
                  <a:srgbClr val="804F3B"/>
                </a:solidFill>
                <a:latin typeface="Raleway Bold"/>
                <a:ea typeface="Raleway Bold"/>
                <a:cs typeface="Raleway Bold"/>
                <a:sym typeface="Raleway Bold"/>
              </a:rPr>
              <a:t>I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55447" y="713486"/>
            <a:ext cx="3235298" cy="463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71"/>
              </a:lnSpc>
            </a:pPr>
            <a:r>
              <a:rPr lang="en-US" sz="1599" b="1">
                <a:solidFill>
                  <a:srgbClr val="804F3B"/>
                </a:solidFill>
                <a:latin typeface="Raleway Bold"/>
                <a:ea typeface="Raleway Bold"/>
                <a:cs typeface="Raleway Bold"/>
                <a:sym typeface="Raleway Bold"/>
              </a:rPr>
              <a:t>INTRODUCTION TO SOFTWARE AND TYPES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/>
                <a:ea typeface="Prata"/>
                <a:cs typeface="Prata"/>
                <a:sym typeface="Prata"/>
              </a:rPr>
              <a:t>2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8747708" y="2183397"/>
            <a:ext cx="7672227" cy="6428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55"/>
              </a:lnSpc>
            </a:pPr>
            <a:r>
              <a:rPr lang="en-US" sz="2364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Software designed to perform specific tasks for the user, such as word processing or data analysis.</a:t>
            </a:r>
          </a:p>
          <a:p>
            <a:pPr algn="l">
              <a:lnSpc>
                <a:spcPts val="4255"/>
              </a:lnSpc>
            </a:pPr>
            <a:r>
              <a:rPr lang="en-US" sz="2364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Examples:</a:t>
            </a:r>
          </a:p>
          <a:p>
            <a:pPr marL="510388" lvl="1" indent="-255194" algn="l">
              <a:lnSpc>
                <a:spcPts val="4255"/>
              </a:lnSpc>
              <a:buFont typeface="Arial"/>
              <a:buChar char="•"/>
            </a:pPr>
            <a:r>
              <a:rPr lang="en-US" sz="2364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Productivity Software: Microsoft Office, Google Workspace.</a:t>
            </a:r>
          </a:p>
          <a:p>
            <a:pPr marL="510388" lvl="1" indent="-255194" algn="l">
              <a:lnSpc>
                <a:spcPts val="4255"/>
              </a:lnSpc>
              <a:buFont typeface="Arial"/>
              <a:buChar char="•"/>
            </a:pPr>
            <a:r>
              <a:rPr lang="en-US" sz="2364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Media Software: Adobe Photoshop, VLC Media Player.</a:t>
            </a:r>
          </a:p>
          <a:p>
            <a:pPr marL="510388" lvl="1" indent="-255194" algn="l">
              <a:lnSpc>
                <a:spcPts val="4255"/>
              </a:lnSpc>
              <a:buFont typeface="Arial"/>
              <a:buChar char="•"/>
            </a:pPr>
            <a:r>
              <a:rPr lang="en-US" sz="2364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Enterprise Software: CRM (Customer Relationship Management), ERP (Enterprise Resource Planning).</a:t>
            </a:r>
          </a:p>
          <a:p>
            <a:pPr marL="510388" lvl="1" indent="-255194" algn="l">
              <a:lnSpc>
                <a:spcPts val="4255"/>
              </a:lnSpc>
              <a:buFont typeface="Arial"/>
              <a:buChar char="•"/>
            </a:pPr>
            <a:r>
              <a:rPr lang="en-US" sz="2364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Role: Provides tools to help users complete their personal, business, or educational tasks.</a:t>
            </a:r>
          </a:p>
          <a:p>
            <a:pPr algn="l">
              <a:lnSpc>
                <a:spcPts val="4255"/>
              </a:lnSpc>
            </a:pPr>
            <a:endParaRPr lang="en-US" sz="2364">
              <a:solidFill>
                <a:srgbClr val="804F3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" name="TextBox 6"/>
          <p:cNvSpPr txBox="1"/>
          <p:nvPr/>
        </p:nvSpPr>
        <p:spPr>
          <a:xfrm rot="5400000">
            <a:off x="16399230" y="1570486"/>
            <a:ext cx="2277949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2022 April 24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7938" y="354929"/>
            <a:ext cx="237450" cy="234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71"/>
              </a:lnSpc>
            </a:pPr>
            <a:r>
              <a:rPr lang="en-US" sz="1599" b="1">
                <a:solidFill>
                  <a:srgbClr val="804F3B"/>
                </a:solidFill>
                <a:latin typeface="Raleway Bold"/>
                <a:ea typeface="Raleway Bold"/>
                <a:cs typeface="Raleway Bold"/>
                <a:sym typeface="Raleway Bold"/>
              </a:rPr>
              <a:t>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74685" y="354929"/>
            <a:ext cx="3235298" cy="234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71"/>
              </a:lnSpc>
            </a:pPr>
            <a:r>
              <a:rPr lang="en-US" sz="1599" b="1">
                <a:solidFill>
                  <a:srgbClr val="804F3B"/>
                </a:solidFill>
                <a:latin typeface="Raleway Bold"/>
                <a:ea typeface="Raleway Bold"/>
                <a:cs typeface="Raleway Bold"/>
                <a:sym typeface="Raleway Bold"/>
              </a:rPr>
              <a:t>INTRODUCTION TO SOFTWARE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48210" y="1413957"/>
            <a:ext cx="4002398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2799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System Software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465383" y="1413957"/>
            <a:ext cx="4002398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2799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Application Software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54632" y="2183397"/>
            <a:ext cx="7672227" cy="6967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55"/>
              </a:lnSpc>
            </a:pPr>
            <a:r>
              <a:rPr lang="en-US" sz="2364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Software that manages hardware components and provides a platform for application software.</a:t>
            </a:r>
          </a:p>
          <a:p>
            <a:pPr algn="l">
              <a:lnSpc>
                <a:spcPts val="4255"/>
              </a:lnSpc>
            </a:pPr>
            <a:r>
              <a:rPr lang="en-US" sz="2364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Examples:</a:t>
            </a:r>
          </a:p>
          <a:p>
            <a:pPr marL="510388" lvl="1" indent="-255194" algn="l">
              <a:lnSpc>
                <a:spcPts val="4255"/>
              </a:lnSpc>
              <a:buFont typeface="Arial"/>
              <a:buChar char="•"/>
            </a:pPr>
            <a:r>
              <a:rPr lang="en-US" sz="2364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Operating Systems: Windows, Linux, macOS.</a:t>
            </a:r>
          </a:p>
          <a:p>
            <a:pPr marL="510388" lvl="1" indent="-255194" algn="l">
              <a:lnSpc>
                <a:spcPts val="4255"/>
              </a:lnSpc>
              <a:buFont typeface="Arial"/>
              <a:buChar char="•"/>
            </a:pPr>
            <a:r>
              <a:rPr lang="en-US" sz="2364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Utility Software: File management tools, anti-virus software.</a:t>
            </a:r>
          </a:p>
          <a:p>
            <a:pPr marL="510388" lvl="1" indent="-255194" algn="l">
              <a:lnSpc>
                <a:spcPts val="4255"/>
              </a:lnSpc>
              <a:buFont typeface="Arial"/>
              <a:buChar char="•"/>
            </a:pPr>
            <a:r>
              <a:rPr lang="en-US" sz="2364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Firmware: Software embedded in hardware (e.g., BIOS).</a:t>
            </a:r>
          </a:p>
          <a:p>
            <a:pPr algn="l">
              <a:lnSpc>
                <a:spcPts val="4255"/>
              </a:lnSpc>
            </a:pPr>
            <a:r>
              <a:rPr lang="en-US" sz="2364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Role:  </a:t>
            </a:r>
          </a:p>
          <a:p>
            <a:pPr algn="l">
              <a:lnSpc>
                <a:spcPts val="4255"/>
              </a:lnSpc>
            </a:pPr>
            <a:r>
              <a:rPr lang="en-US" sz="2364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      Coordinates hardware resources, manages tasks like memory management, hardware communication, and file system management.</a:t>
            </a:r>
          </a:p>
          <a:p>
            <a:pPr algn="l">
              <a:lnSpc>
                <a:spcPts val="4255"/>
              </a:lnSpc>
            </a:pPr>
            <a:endParaRPr lang="en-US" sz="2364">
              <a:solidFill>
                <a:srgbClr val="804F3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/>
                <a:ea typeface="Prata"/>
                <a:cs typeface="Prata"/>
                <a:sym typeface="Prata"/>
              </a:rPr>
              <a:t>2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5" name="TextBox 5"/>
          <p:cNvSpPr txBox="1"/>
          <p:nvPr/>
        </p:nvSpPr>
        <p:spPr>
          <a:xfrm rot="5400000">
            <a:off x="16399230" y="1570486"/>
            <a:ext cx="2277949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2022 April 24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713486"/>
            <a:ext cx="237450" cy="234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71"/>
              </a:lnSpc>
            </a:pPr>
            <a:r>
              <a:rPr lang="en-US" sz="1599" b="1">
                <a:solidFill>
                  <a:srgbClr val="804F3B"/>
                </a:solidFill>
                <a:latin typeface="Raleway Bold"/>
                <a:ea typeface="Raleway Bold"/>
                <a:cs typeface="Raleway Bold"/>
                <a:sym typeface="Raleway Bold"/>
              </a:rPr>
              <a:t>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55447" y="713486"/>
            <a:ext cx="3235298" cy="463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71"/>
              </a:lnSpc>
            </a:pPr>
            <a:r>
              <a:rPr lang="en-US" sz="1599" b="1">
                <a:solidFill>
                  <a:srgbClr val="804F3B"/>
                </a:solidFill>
                <a:latin typeface="Raleway Bold"/>
                <a:ea typeface="Raleway Bold"/>
                <a:cs typeface="Raleway Bold"/>
                <a:sym typeface="Raleway Bold"/>
              </a:rPr>
              <a:t>RESEARCH BACKGROUND</a:t>
            </a:r>
          </a:p>
          <a:p>
            <a:pPr algn="just">
              <a:lnSpc>
                <a:spcPts val="1871"/>
              </a:lnSpc>
            </a:pPr>
            <a:r>
              <a:rPr lang="en-US" sz="1599" b="1">
                <a:solidFill>
                  <a:srgbClr val="804F3B"/>
                </a:solidFill>
                <a:latin typeface="Raleway Bold"/>
                <a:ea typeface="Raleway Bold"/>
                <a:cs typeface="Raleway Bold"/>
                <a:sym typeface="Raleway Bold"/>
              </a:rPr>
              <a:t>&amp; MOTIVATION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5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55447" y="1873361"/>
            <a:ext cx="14000633" cy="1086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2799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Nemo enim ipsam voluptatem quia voluptas sit aspernatur aut odit aut fugit, sed quia consequuntur magni dolores eos qui ratione voluptatem sequi nesciunt</a:t>
            </a:r>
          </a:p>
        </p:txBody>
      </p:sp>
      <p:sp>
        <p:nvSpPr>
          <p:cNvPr id="10" name="Freeform 10"/>
          <p:cNvSpPr/>
          <p:nvPr/>
        </p:nvSpPr>
        <p:spPr>
          <a:xfrm>
            <a:off x="-540195" y="3461483"/>
            <a:ext cx="10044777" cy="9770829"/>
          </a:xfrm>
          <a:custGeom>
            <a:avLst/>
            <a:gdLst/>
            <a:ahLst/>
            <a:cxnLst/>
            <a:rect l="l" t="t" r="r" b="b"/>
            <a:pathLst>
              <a:path w="10044777" h="9770829">
                <a:moveTo>
                  <a:pt x="0" y="0"/>
                </a:moveTo>
                <a:lnTo>
                  <a:pt x="10044777" y="0"/>
                </a:lnTo>
                <a:lnTo>
                  <a:pt x="10044777" y="9770829"/>
                </a:lnTo>
                <a:lnTo>
                  <a:pt x="0" y="97708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8684160" y="3655254"/>
            <a:ext cx="7533042" cy="6875613"/>
          </a:xfrm>
          <a:custGeom>
            <a:avLst/>
            <a:gdLst/>
            <a:ahLst/>
            <a:cxnLst/>
            <a:rect l="l" t="t" r="r" b="b"/>
            <a:pathLst>
              <a:path w="7533042" h="6875613">
                <a:moveTo>
                  <a:pt x="0" y="0"/>
                </a:moveTo>
                <a:lnTo>
                  <a:pt x="7533043" y="0"/>
                </a:lnTo>
                <a:lnTo>
                  <a:pt x="7533043" y="6875613"/>
                </a:lnTo>
                <a:lnTo>
                  <a:pt x="0" y="68756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/>
                <a:ea typeface="Prata"/>
                <a:cs typeface="Prata"/>
                <a:sym typeface="Prata"/>
              </a:rPr>
              <a:t>2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9592261" y="2951642"/>
            <a:ext cx="6281436" cy="7366289"/>
          </a:xfrm>
          <a:custGeom>
            <a:avLst/>
            <a:gdLst/>
            <a:ahLst/>
            <a:cxnLst/>
            <a:rect l="l" t="t" r="r" b="b"/>
            <a:pathLst>
              <a:path w="6281436" h="7366289">
                <a:moveTo>
                  <a:pt x="0" y="0"/>
                </a:moveTo>
                <a:lnTo>
                  <a:pt x="6281435" y="0"/>
                </a:lnTo>
                <a:lnTo>
                  <a:pt x="6281435" y="7366289"/>
                </a:lnTo>
                <a:lnTo>
                  <a:pt x="0" y="7366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 rot="5400000">
            <a:off x="16399230" y="1570486"/>
            <a:ext cx="2277949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2022 April 24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713486"/>
            <a:ext cx="237450" cy="234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71"/>
              </a:lnSpc>
            </a:pPr>
            <a:r>
              <a:rPr lang="en-US" sz="1599" b="1">
                <a:solidFill>
                  <a:srgbClr val="804F3B"/>
                </a:solidFill>
                <a:latin typeface="Raleway Bold"/>
                <a:ea typeface="Raleway Bold"/>
                <a:cs typeface="Raleway Bold"/>
                <a:sym typeface="Raleway Bold"/>
              </a:rPr>
              <a:t>II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55447" y="713486"/>
            <a:ext cx="3235298" cy="463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71"/>
              </a:lnSpc>
            </a:pPr>
            <a:r>
              <a:rPr lang="en-US" sz="1599" b="1">
                <a:solidFill>
                  <a:srgbClr val="804F3B"/>
                </a:solidFill>
                <a:latin typeface="Raleway Bold"/>
                <a:ea typeface="Raleway Bold"/>
                <a:cs typeface="Raleway Bold"/>
                <a:sym typeface="Raleway Bold"/>
              </a:rPr>
              <a:t>HYPOTHESES</a:t>
            </a:r>
          </a:p>
          <a:p>
            <a:pPr algn="just">
              <a:lnSpc>
                <a:spcPts val="1871"/>
              </a:lnSpc>
            </a:pPr>
            <a:r>
              <a:rPr lang="en-US" sz="1599" b="1">
                <a:solidFill>
                  <a:srgbClr val="804F3B"/>
                </a:solidFill>
                <a:latin typeface="Raleway Bold"/>
                <a:ea typeface="Raleway Bold"/>
                <a:cs typeface="Raleway Bold"/>
                <a:sym typeface="Raleway Bold"/>
              </a:rPr>
              <a:t>DEVELOPMENT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6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39419" y="1863836"/>
            <a:ext cx="7804581" cy="534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2799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Hypothesis 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39419" y="2846867"/>
            <a:ext cx="7804581" cy="1648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2799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Lorem ipsum dolor sit amet, consectetur adipiscing elit, sed do eiusmod tempor incididunt ut labore et dolore magna aliqua.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13231" y="4891665"/>
            <a:ext cx="7177016" cy="4425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5039"/>
              </a:lnSpc>
              <a:buFont typeface="Arial"/>
              <a:buChar char="•"/>
            </a:pPr>
            <a:r>
              <a:rPr lang="en-US" sz="2799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Lorem ipsum dolor sit amet, consectetur adipiscing elit, sed do eiusmod tempor incididunt ut labore et dolore magna aliqua.</a:t>
            </a:r>
          </a:p>
          <a:p>
            <a:pPr marL="604519" lvl="1" indent="-302260" algn="l">
              <a:lnSpc>
                <a:spcPts val="5039"/>
              </a:lnSpc>
              <a:buFont typeface="Arial"/>
              <a:buChar char="•"/>
            </a:pPr>
            <a:r>
              <a:rPr lang="en-US" sz="2799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Ut enim ad minim veniam, quis nostrud exercitation ullamco laboris nisi ut aliquip ex ea commodo consequat.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/>
                <a:ea typeface="Prata"/>
                <a:cs typeface="Prata"/>
                <a:sym typeface="Prata"/>
              </a:rPr>
              <a:t>2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-1180489" y="3119277"/>
            <a:ext cx="8307170" cy="6139023"/>
          </a:xfrm>
          <a:custGeom>
            <a:avLst/>
            <a:gdLst/>
            <a:ahLst/>
            <a:cxnLst/>
            <a:rect l="l" t="t" r="r" b="b"/>
            <a:pathLst>
              <a:path w="8307170" h="6139023">
                <a:moveTo>
                  <a:pt x="0" y="0"/>
                </a:moveTo>
                <a:lnTo>
                  <a:pt x="8307170" y="0"/>
                </a:lnTo>
                <a:lnTo>
                  <a:pt x="8307170" y="6139023"/>
                </a:lnTo>
                <a:lnTo>
                  <a:pt x="0" y="61390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 rot="5400000">
            <a:off x="16399230" y="1570486"/>
            <a:ext cx="2277949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2022 April 24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713486"/>
            <a:ext cx="237450" cy="234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71"/>
              </a:lnSpc>
            </a:pPr>
            <a:r>
              <a:rPr lang="en-US" sz="1599" b="1">
                <a:solidFill>
                  <a:srgbClr val="804F3B"/>
                </a:solidFill>
                <a:latin typeface="Raleway Bold"/>
                <a:ea typeface="Raleway Bold"/>
                <a:cs typeface="Raleway Bold"/>
                <a:sym typeface="Raleway Bold"/>
              </a:rPr>
              <a:t>II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55447" y="713486"/>
            <a:ext cx="3235298" cy="463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71"/>
              </a:lnSpc>
            </a:pPr>
            <a:r>
              <a:rPr lang="en-US" sz="1599" b="1">
                <a:solidFill>
                  <a:srgbClr val="804F3B"/>
                </a:solidFill>
                <a:latin typeface="Raleway Bold"/>
                <a:ea typeface="Raleway Bold"/>
                <a:cs typeface="Raleway Bold"/>
                <a:sym typeface="Raleway Bold"/>
              </a:rPr>
              <a:t>HYPOTHESES</a:t>
            </a:r>
          </a:p>
          <a:p>
            <a:pPr algn="just">
              <a:lnSpc>
                <a:spcPts val="1871"/>
              </a:lnSpc>
            </a:pPr>
            <a:r>
              <a:rPr lang="en-US" sz="1599" b="1">
                <a:solidFill>
                  <a:srgbClr val="804F3B"/>
                </a:solidFill>
                <a:latin typeface="Raleway Bold"/>
                <a:ea typeface="Raleway Bold"/>
                <a:cs typeface="Raleway Bold"/>
                <a:sym typeface="Raleway Bold"/>
              </a:rPr>
              <a:t>DEVELOPMENT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7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286733" y="1863836"/>
            <a:ext cx="7804581" cy="534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2799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Hypothesis 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286733" y="2846867"/>
            <a:ext cx="7218703" cy="1648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2799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Lorem ipsum dolor sit amet, consectetur adipiscing elit, sed do eiusmod tempor incididunt ut labore et dolore magna aliqua.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760545" y="4891665"/>
            <a:ext cx="7177016" cy="4425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5039"/>
              </a:lnSpc>
              <a:buFont typeface="Arial"/>
              <a:buChar char="•"/>
            </a:pPr>
            <a:r>
              <a:rPr lang="en-US" sz="2799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Lorem ipsum dolor sit amet, consectetur adipiscing elit, sed do eiusmod tempor incididunt ut labore et dolore magna aliqua.</a:t>
            </a:r>
          </a:p>
          <a:p>
            <a:pPr marL="604519" lvl="1" indent="-302260" algn="l">
              <a:lnSpc>
                <a:spcPts val="5039"/>
              </a:lnSpc>
              <a:buFont typeface="Arial"/>
              <a:buChar char="•"/>
            </a:pPr>
            <a:r>
              <a:rPr lang="en-US" sz="2799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Ut enim ad minim veniam, quis nostrud exercitation ullamco laboris nisi ut aliquip ex ea commodo consequat.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/>
                <a:ea typeface="Prata"/>
                <a:cs typeface="Prata"/>
                <a:sym typeface="Prata"/>
              </a:rPr>
              <a:t>2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5" name="Freeform 5"/>
          <p:cNvSpPr/>
          <p:nvPr/>
        </p:nvSpPr>
        <p:spPr>
          <a:xfrm flipH="1">
            <a:off x="4557996" y="5490689"/>
            <a:ext cx="6395082" cy="4796311"/>
          </a:xfrm>
          <a:custGeom>
            <a:avLst/>
            <a:gdLst/>
            <a:ahLst/>
            <a:cxnLst/>
            <a:rect l="l" t="t" r="r" b="b"/>
            <a:pathLst>
              <a:path w="6395082" h="4796311">
                <a:moveTo>
                  <a:pt x="6395081" y="0"/>
                </a:moveTo>
                <a:lnTo>
                  <a:pt x="0" y="0"/>
                </a:lnTo>
                <a:lnTo>
                  <a:pt x="0" y="4796311"/>
                </a:lnTo>
                <a:lnTo>
                  <a:pt x="6395081" y="4796311"/>
                </a:lnTo>
                <a:lnTo>
                  <a:pt x="63950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 rot="5400000">
            <a:off x="16399230" y="1570486"/>
            <a:ext cx="2277949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2022 April 24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713486"/>
            <a:ext cx="237450" cy="234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71"/>
              </a:lnSpc>
            </a:pPr>
            <a:r>
              <a:rPr lang="en-US" sz="1599" b="1">
                <a:solidFill>
                  <a:srgbClr val="804F3B"/>
                </a:solidFill>
                <a:latin typeface="Raleway Bold"/>
                <a:ea typeface="Raleway Bold"/>
                <a:cs typeface="Raleway Bold"/>
                <a:sym typeface="Raleway Bold"/>
              </a:rPr>
              <a:t>II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55447" y="713486"/>
            <a:ext cx="3235298" cy="463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71"/>
              </a:lnSpc>
            </a:pPr>
            <a:r>
              <a:rPr lang="en-US" sz="1599" b="1">
                <a:solidFill>
                  <a:srgbClr val="804F3B"/>
                </a:solidFill>
                <a:latin typeface="Raleway Bold"/>
                <a:ea typeface="Raleway Bold"/>
                <a:cs typeface="Raleway Bold"/>
                <a:sym typeface="Raleway Bold"/>
              </a:rPr>
              <a:t>HYPOTHESES</a:t>
            </a:r>
          </a:p>
          <a:p>
            <a:pPr algn="just">
              <a:lnSpc>
                <a:spcPts val="1871"/>
              </a:lnSpc>
            </a:pPr>
            <a:r>
              <a:rPr lang="en-US" sz="1599" b="1">
                <a:solidFill>
                  <a:srgbClr val="804F3B"/>
                </a:solidFill>
                <a:latin typeface="Raleway Bold"/>
                <a:ea typeface="Raleway Bold"/>
                <a:cs typeface="Raleway Bold"/>
                <a:sym typeface="Raleway Bold"/>
              </a:rPr>
              <a:t>DEVELOPMENT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8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55447" y="1863836"/>
            <a:ext cx="6405098" cy="534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2799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Hypothesis 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55447" y="2846867"/>
            <a:ext cx="5027690" cy="2772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2799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Lorem ipsum dolor sit amet, consectetur adipiscing elit, sed do eiusmod tempor incididunt ut labore et dolore magna aliqua.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760545" y="2708569"/>
            <a:ext cx="7861627" cy="3787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5039"/>
              </a:lnSpc>
              <a:buFont typeface="Arial"/>
              <a:buChar char="•"/>
            </a:pPr>
            <a:r>
              <a:rPr lang="en-US" sz="2799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Lorem ipsum dolor sit amet, consectetur adipiscing elit, sed do eiusmod tempor incididunt ut labore et dolore magna aliqua.</a:t>
            </a:r>
          </a:p>
          <a:p>
            <a:pPr marL="604519" lvl="1" indent="-302260" algn="l">
              <a:lnSpc>
                <a:spcPts val="5039"/>
              </a:lnSpc>
              <a:buFont typeface="Arial"/>
              <a:buChar char="•"/>
            </a:pPr>
            <a:r>
              <a:rPr lang="en-US" sz="2799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Ut enim ad minim veniam, quis nostrud exercitation ullamco laboris nisi ut aliquip ex ea commodo consequat.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/>
                <a:ea typeface="Prata"/>
                <a:cs typeface="Prata"/>
                <a:sym typeface="Prata"/>
              </a:rPr>
              <a:t>2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1028700" y="2444861"/>
            <a:ext cx="8297040" cy="8040586"/>
          </a:xfrm>
          <a:custGeom>
            <a:avLst/>
            <a:gdLst/>
            <a:ahLst/>
            <a:cxnLst/>
            <a:rect l="l" t="t" r="r" b="b"/>
            <a:pathLst>
              <a:path w="8297040" h="8040586">
                <a:moveTo>
                  <a:pt x="0" y="0"/>
                </a:moveTo>
                <a:lnTo>
                  <a:pt x="8297040" y="0"/>
                </a:lnTo>
                <a:lnTo>
                  <a:pt x="8297040" y="8040586"/>
                </a:lnTo>
                <a:lnTo>
                  <a:pt x="0" y="80405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 rot="5400000">
            <a:off x="16399230" y="1570486"/>
            <a:ext cx="2277949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2022 April 24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713486"/>
            <a:ext cx="326747" cy="234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71"/>
              </a:lnSpc>
            </a:pPr>
            <a:r>
              <a:rPr lang="en-US" sz="1599" b="1">
                <a:solidFill>
                  <a:srgbClr val="804F3B"/>
                </a:solidFill>
                <a:latin typeface="Raleway Bold"/>
                <a:ea typeface="Raleway Bold"/>
                <a:cs typeface="Raleway Bold"/>
                <a:sym typeface="Raleway Bold"/>
              </a:rPr>
              <a:t>III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55447" y="713486"/>
            <a:ext cx="3235298" cy="234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71"/>
              </a:lnSpc>
            </a:pPr>
            <a:r>
              <a:rPr lang="en-US" sz="1599" b="1">
                <a:solidFill>
                  <a:srgbClr val="804F3B"/>
                </a:solidFill>
                <a:latin typeface="Raleway Bold"/>
                <a:ea typeface="Raleway Bold"/>
                <a:cs typeface="Raleway Bold"/>
                <a:sym typeface="Raleway Bold"/>
              </a:rPr>
              <a:t>METHODOLOGY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9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42899" y="2577039"/>
            <a:ext cx="4207736" cy="1234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5039"/>
              </a:lnSpc>
              <a:buFont typeface="Arial"/>
              <a:buChar char="•"/>
            </a:pPr>
            <a:r>
              <a:rPr lang="en-US" sz="2799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Unmoderated research study.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769087" y="1751440"/>
            <a:ext cx="536674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2799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Method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42899" y="6976110"/>
            <a:ext cx="5892935" cy="2510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5039"/>
              </a:lnSpc>
              <a:buFont typeface="Arial"/>
              <a:buChar char="•"/>
            </a:pPr>
            <a:r>
              <a:rPr lang="en-US" sz="2799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Lorem ipsum </a:t>
            </a:r>
          </a:p>
          <a:p>
            <a:pPr marL="604519" lvl="1" indent="-302260" algn="l">
              <a:lnSpc>
                <a:spcPts val="5039"/>
              </a:lnSpc>
              <a:buFont typeface="Arial"/>
              <a:buChar char="•"/>
            </a:pPr>
            <a:r>
              <a:rPr lang="en-US" sz="2799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Lorem ipsum</a:t>
            </a:r>
          </a:p>
          <a:p>
            <a:pPr marL="604519" lvl="1" indent="-302260" algn="l">
              <a:lnSpc>
                <a:spcPts val="5039"/>
              </a:lnSpc>
              <a:buFont typeface="Arial"/>
              <a:buChar char="•"/>
            </a:pPr>
            <a:r>
              <a:rPr lang="en-US" sz="2799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Lorem ipsum</a:t>
            </a:r>
          </a:p>
          <a:p>
            <a:pPr marL="604519" lvl="1" indent="-302260" algn="l">
              <a:lnSpc>
                <a:spcPts val="5039"/>
              </a:lnSpc>
              <a:buFont typeface="Arial"/>
              <a:buChar char="•"/>
            </a:pPr>
            <a:r>
              <a:rPr lang="en-US" sz="2799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Lorem ipsum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769087" y="6150511"/>
            <a:ext cx="5366747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2799">
                <a:solidFill>
                  <a:srgbClr val="804F3B"/>
                </a:solidFill>
                <a:latin typeface="Radley"/>
                <a:ea typeface="Radley"/>
                <a:cs typeface="Radley"/>
                <a:sym typeface="Radley"/>
              </a:rPr>
              <a:t>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769</Words>
  <Application>Microsoft Office PowerPoint</Application>
  <PresentationFormat>Custom</PresentationFormat>
  <Paragraphs>150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Raleway</vt:lpstr>
      <vt:lpstr>Radley</vt:lpstr>
      <vt:lpstr>Arial</vt:lpstr>
      <vt:lpstr>Prata</vt:lpstr>
      <vt:lpstr>Raleway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cp:lastModifiedBy>lenovo</cp:lastModifiedBy>
  <cp:revision>2</cp:revision>
  <dcterms:created xsi:type="dcterms:W3CDTF">2006-08-16T00:00:00Z</dcterms:created>
  <dcterms:modified xsi:type="dcterms:W3CDTF">2025-01-05T11:22:57Z</dcterms:modified>
  <dc:identifier>DAGbUsiwyRQ</dc:identifier>
</cp:coreProperties>
</file>