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5" r:id="rId6"/>
    <p:sldId id="261" r:id="rId7"/>
    <p:sldId id="266" r:id="rId8"/>
    <p:sldId id="257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8961-E478-4D02-80EB-C702E8119F35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053A-250A-4515-990D-5150FFECD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3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053A-250A-4515-990D-5150FFECD9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39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6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70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6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7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641A-8A01-4775-AC7E-1E6A80E0A49B}" type="datetimeFigureOut">
              <a:rPr lang="en-IN" smtClean="0"/>
              <a:t>22-12-2018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akritijain96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Extracting Data from PDFs using </a:t>
            </a:r>
            <a:r>
              <a:rPr lang="en-IN" dirty="0" smtClean="0"/>
              <a:t>Regular </a:t>
            </a:r>
            <a:r>
              <a:rPr lang="en-IN" dirty="0" smtClean="0"/>
              <a:t>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63326" cy="1521025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Aakriti</a:t>
            </a:r>
            <a:r>
              <a:rPr lang="en-IN" dirty="0" smtClean="0"/>
              <a:t> </a:t>
            </a:r>
            <a:r>
              <a:rPr lang="en-IN" dirty="0" smtClean="0"/>
              <a:t>Jain</a:t>
            </a:r>
          </a:p>
          <a:p>
            <a:r>
              <a:rPr lang="en-IN" dirty="0" smtClean="0"/>
              <a:t>E-mail: </a:t>
            </a:r>
            <a:r>
              <a:rPr lang="en-IN" dirty="0" smtClean="0">
                <a:hlinkClick r:id="rId2"/>
              </a:rPr>
              <a:t>aakritijain96@gmail.com</a:t>
            </a:r>
            <a:endParaRPr lang="en-IN" dirty="0" smtClean="0"/>
          </a:p>
          <a:p>
            <a:r>
              <a:rPr lang="en-IN" dirty="0" err="1"/>
              <a:t>Github:https</a:t>
            </a:r>
            <a:r>
              <a:rPr lang="en-IN" dirty="0"/>
              <a:t>://github.com/Aakriti23</a:t>
            </a:r>
            <a:endParaRPr lang="en-IN" dirty="0" smtClean="0"/>
          </a:p>
          <a:p>
            <a:r>
              <a:rPr lang="en-IN" dirty="0" smtClean="0"/>
              <a:t>S&amp;P </a:t>
            </a:r>
            <a:r>
              <a:rPr lang="en-IN" dirty="0" smtClean="0"/>
              <a:t>Global Market Intelligence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50" y="3010968"/>
            <a:ext cx="8596668" cy="1320800"/>
          </a:xfrm>
        </p:spPr>
        <p:txBody>
          <a:bodyPr/>
          <a:lstStyle/>
          <a:p>
            <a:r>
              <a:rPr lang="en-IN" dirty="0" smtClean="0"/>
              <a:t>Let’s begin with Regular Expressions!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4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Data Extraction?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798" y="1716207"/>
            <a:ext cx="4843249" cy="4094932"/>
          </a:xfrm>
        </p:spPr>
        <p:txBody>
          <a:bodyPr/>
          <a:lstStyle/>
          <a:p>
            <a:r>
              <a:rPr lang="en-IN" dirty="0" smtClean="0"/>
              <a:t>Data Extraction is a process of digging data from an unstructured/semi-structured data source in order to process it further and/or to store it.</a:t>
            </a:r>
            <a:endParaRPr lang="en-IN" dirty="0"/>
          </a:p>
          <a:p>
            <a:r>
              <a:rPr lang="en-IN" dirty="0" smtClean="0"/>
              <a:t>It involves analysing data and retrieving relevant information from different data sources. </a:t>
            </a:r>
          </a:p>
          <a:p>
            <a:r>
              <a:rPr lang="en-IN" dirty="0"/>
              <a:t>Extracting data doesn’t just provide valuable information for </a:t>
            </a:r>
            <a:r>
              <a:rPr lang="en-IN" dirty="0" smtClean="0"/>
              <a:t>the </a:t>
            </a:r>
            <a:r>
              <a:rPr lang="en-IN" dirty="0"/>
              <a:t>business; it can </a:t>
            </a:r>
            <a:r>
              <a:rPr lang="en-IN" dirty="0" smtClean="0"/>
              <a:t>also save an enormous amount of time, resources and money</a:t>
            </a:r>
            <a:r>
              <a:rPr lang="en-IN" dirty="0"/>
              <a:t> by automatically gathering the information </a:t>
            </a:r>
            <a:r>
              <a:rPr lang="en-IN" dirty="0" smtClean="0"/>
              <a:t>required.</a:t>
            </a:r>
            <a:endParaRPr lang="en-IN" dirty="0"/>
          </a:p>
        </p:txBody>
      </p:sp>
      <p:pic>
        <p:nvPicPr>
          <p:cNvPr id="1026" name="Picture 2" descr="Image result for data ext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42" y="1930400"/>
            <a:ext cx="5388377" cy="34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faced during Data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7143"/>
            <a:ext cx="6996789" cy="4094932"/>
          </a:xfrm>
        </p:spPr>
        <p:txBody>
          <a:bodyPr/>
          <a:lstStyle/>
          <a:p>
            <a:r>
              <a:rPr lang="en-IN" dirty="0"/>
              <a:t>There is no one platform that can extract data from any source in any format in any language. </a:t>
            </a:r>
            <a:r>
              <a:rPr lang="en-IN" dirty="0" smtClean="0"/>
              <a:t>With irregularities in data, any algorithm will need to be updated timely.</a:t>
            </a:r>
          </a:p>
          <a:p>
            <a:endParaRPr lang="en-IN" dirty="0" smtClean="0"/>
          </a:p>
          <a:p>
            <a:r>
              <a:rPr lang="en-IN" dirty="0" smtClean="0"/>
              <a:t>Change in the source formats can break our model and repairing the model results in downtime.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01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041" y="421592"/>
            <a:ext cx="8596668" cy="1320800"/>
          </a:xfrm>
        </p:spPr>
        <p:txBody>
          <a:bodyPr/>
          <a:lstStyle/>
          <a:p>
            <a:r>
              <a:rPr lang="en-IN" dirty="0"/>
              <a:t>What is Structured/Semi-Structured/Unstructured Data?</a:t>
            </a:r>
          </a:p>
        </p:txBody>
      </p:sp>
      <p:pic>
        <p:nvPicPr>
          <p:cNvPr id="2052" name="Picture 4" descr="Image result for semi structu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41" y="2290725"/>
            <a:ext cx="69818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4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Structured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11865"/>
            <a:ext cx="4595421" cy="3770192"/>
          </a:xfrm>
        </p:spPr>
        <p:txBody>
          <a:bodyPr/>
          <a:lstStyle/>
          <a:p>
            <a:r>
              <a:rPr lang="en-IN" b="1" u="sng" dirty="0"/>
              <a:t>Structured Data </a:t>
            </a:r>
            <a:r>
              <a:rPr lang="en-IN" dirty="0"/>
              <a:t>- Data stored in tables with rows and columns is called Structured Data. This data contains well-defined data types and column headers that make it easier for machines as well as humans to read.</a:t>
            </a:r>
          </a:p>
          <a:p>
            <a:r>
              <a:rPr lang="en-IN" dirty="0"/>
              <a:t>Common formats to store structured data - RDMS databases like SQL Database.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Image result for structu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6" y="1733847"/>
            <a:ext cx="45529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5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98" y="1209775"/>
            <a:ext cx="9090508" cy="3966747"/>
          </a:xfrm>
        </p:spPr>
        <p:txBody>
          <a:bodyPr>
            <a:normAutofit/>
          </a:bodyPr>
          <a:lstStyle/>
          <a:p>
            <a:r>
              <a:rPr lang="en-IN" b="1" u="sng" dirty="0"/>
              <a:t>Semi-Structured Data</a:t>
            </a:r>
            <a:r>
              <a:rPr lang="en-IN" dirty="0"/>
              <a:t> - Information doesn’t reside in a relational database but it does have some organizational properties that make it easier to </a:t>
            </a:r>
            <a:r>
              <a:rPr lang="en-IN" dirty="0" err="1"/>
              <a:t>analyze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Common formats to store semi-structured data - XML, JSON, CSV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Image result for semi structured data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72" y="2214260"/>
            <a:ext cx="5254948" cy="39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7513" y="276314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Semi-structured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3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Unstructured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952453"/>
            <a:ext cx="6028268" cy="4104744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might/might not have internal structure but is not structured via pre-defined data models or schema. It may be textual or non-textual, and human- or machine-generated.</a:t>
            </a:r>
          </a:p>
          <a:p>
            <a:r>
              <a:rPr lang="en-IN" dirty="0"/>
              <a:t>Typical unstructured data includes - Text files (Word documents, PDFs, .txt files), Email body, Social Media (Facebook, Twitter, etc.)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 descr="Image result for unstructured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2" y="1930400"/>
            <a:ext cx="4373747" cy="408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9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95" y="1930400"/>
            <a:ext cx="8596668" cy="3880773"/>
          </a:xfrm>
        </p:spPr>
        <p:txBody>
          <a:bodyPr/>
          <a:lstStyle/>
          <a:p>
            <a:r>
              <a:rPr lang="en-IN" dirty="0"/>
              <a:t>We receive numerous bank letters pertaining to information about ADR/GDR (American Depository Receipts &amp; Global Depository Receipts) on a shared mailbox.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number of emails can be averaged out to 200 emails/week. </a:t>
            </a:r>
            <a:endParaRPr lang="en-IN" dirty="0" smtClean="0"/>
          </a:p>
          <a:p>
            <a:r>
              <a:rPr lang="en-IN" dirty="0" smtClean="0"/>
              <a:t>Researcher </a:t>
            </a:r>
            <a:r>
              <a:rPr lang="en-IN" dirty="0"/>
              <a:t>manually goes to each email and downloads the PDF attachments. </a:t>
            </a:r>
            <a:endParaRPr lang="en-IN" dirty="0" smtClean="0"/>
          </a:p>
          <a:p>
            <a:r>
              <a:rPr lang="en-IN" dirty="0" smtClean="0"/>
              <a:t>She/he </a:t>
            </a:r>
            <a:r>
              <a:rPr lang="en-IN" dirty="0"/>
              <a:t>then copies roughly 18 data fields from each PDF into an excel table which later gets </a:t>
            </a:r>
            <a:r>
              <a:rPr lang="en-IN" dirty="0" smtClean="0"/>
              <a:t>inserted </a:t>
            </a:r>
            <a:r>
              <a:rPr lang="en-IN" dirty="0"/>
              <a:t>into the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8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 of doing </a:t>
            </a:r>
            <a:r>
              <a:rPr lang="en-IN" dirty="0" smtClean="0"/>
              <a:t>the work </a:t>
            </a:r>
            <a:r>
              <a:rPr lang="en-IN" dirty="0"/>
              <a:t>manually: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Too many man-hours consumed.</a:t>
            </a:r>
          </a:p>
          <a:p>
            <a:r>
              <a:rPr lang="en-IN" dirty="0"/>
              <a:t>2. Copying sensitive information manually increases chances of error.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025069"/>
            <a:ext cx="812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</a:t>
            </a:r>
            <a:r>
              <a:rPr lang="en-IN" dirty="0" smtClean="0"/>
              <a:t>can use one Python library to make the extraction from documents easy and reduce manual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87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3045</TotalTime>
  <Words>389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Extracting Data from PDFs using Regular Expressions</vt:lpstr>
      <vt:lpstr>What is Data Extraction?</vt:lpstr>
      <vt:lpstr>Challenges faced during Data Extraction</vt:lpstr>
      <vt:lpstr>What is Structured/Semi-Structured/Unstructured Data?</vt:lpstr>
      <vt:lpstr>Structured Data</vt:lpstr>
      <vt:lpstr>Semi-structured Data</vt:lpstr>
      <vt:lpstr>Unstructured Data</vt:lpstr>
      <vt:lpstr>Problem Statement</vt:lpstr>
      <vt:lpstr>Cons of doing the work manually: </vt:lpstr>
      <vt:lpstr>Let’s begin with Regular Expressions!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Lenovo</dc:creator>
  <cp:lastModifiedBy>Lenovo</cp:lastModifiedBy>
  <cp:revision>22</cp:revision>
  <dcterms:created xsi:type="dcterms:W3CDTF">2018-09-23T09:03:46Z</dcterms:created>
  <dcterms:modified xsi:type="dcterms:W3CDTF">2018-12-22T11:46:17Z</dcterms:modified>
</cp:coreProperties>
</file>