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 id="2147484049" r:id="rId2"/>
  </p:sldMasterIdLst>
  <p:notesMasterIdLst>
    <p:notesMasterId r:id="rId13"/>
  </p:notesMasterIdLst>
  <p:sldIdLst>
    <p:sldId id="256" r:id="rId3"/>
    <p:sldId id="258" r:id="rId4"/>
    <p:sldId id="260" r:id="rId5"/>
    <p:sldId id="262" r:id="rId6"/>
    <p:sldId id="257" r:id="rId7"/>
    <p:sldId id="263" r:id="rId8"/>
    <p:sldId id="261"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0"/>
    <p:penClr>
      <a:srgbClr val="FF0000"/>
    </p:penClr>
  </p:showPr>
  <p:clrMru>
    <a:srgbClr val="FF5050"/>
    <a:srgbClr val="361D93"/>
    <a:srgbClr val="CC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11" autoAdjust="0"/>
  </p:normalViewPr>
  <p:slideViewPr>
    <p:cSldViewPr>
      <p:cViewPr varScale="1">
        <p:scale>
          <a:sx n="69" d="100"/>
          <a:sy n="69" d="100"/>
        </p:scale>
        <p:origin x="-1416" y="90"/>
      </p:cViewPr>
      <p:guideLst>
        <p:guide orient="horz" pos="2160"/>
        <p:guide pos="2880"/>
      </p:guideLst>
    </p:cSldViewPr>
  </p:slideViewPr>
  <p:outlineViewPr>
    <p:cViewPr>
      <p:scale>
        <a:sx n="33" d="100"/>
        <a:sy n="33" d="100"/>
      </p:scale>
      <p:origin x="0" y="453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C8F863-6E8E-46DD-B303-DFE5B7CD7134}" type="datetimeFigureOut">
              <a:rPr lang="en-US" smtClean="0"/>
              <a:pPr/>
              <a:t>9/14/2022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32522-05B9-4FBE-B453-0337E95CDD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Modern technology simplifies life in so many ways and everyone defines technology in their own way. To some people, it means complicated electronic devices. To others, it means the source of the radical changes that are happening in all phases of life</a:t>
            </a:r>
            <a:endParaRPr lang="en-US" dirty="0"/>
          </a:p>
        </p:txBody>
      </p:sp>
      <p:sp>
        <p:nvSpPr>
          <p:cNvPr id="4" name="Slide Number Placeholder 3"/>
          <p:cNvSpPr>
            <a:spLocks noGrp="1"/>
          </p:cNvSpPr>
          <p:nvPr>
            <p:ph type="sldNum" sz="quarter" idx="10"/>
          </p:nvPr>
        </p:nvSpPr>
        <p:spPr/>
        <p:txBody>
          <a:bodyPr/>
          <a:lstStyle/>
          <a:p>
            <a:fld id="{C5032522-05B9-4FBE-B453-0337E95CDD05}"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6E81BB-1FC5-4786-AA40-B1C7C97BFCEC}"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6E81BB-1FC5-4786-AA40-B1C7C97BFCEC}"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6E81BB-1FC5-4786-AA40-B1C7C97BFCEC}"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B95778D-3086-4FF1-99DA-99E96D89E0FC}" type="datetimeFigureOut">
              <a:rPr lang="en-US" smtClean="0"/>
              <a:pPr/>
              <a:t>9/14/2022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A120169-5A4C-4BB6-AC37-C4BE73606D55}" type="slidenum">
              <a:rPr lang="en-US" smtClean="0"/>
              <a:pPr/>
              <a:t>‹#›</a:t>
            </a:fld>
            <a:endParaRPr lang="en-US" dirty="0"/>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95778D-3086-4FF1-99DA-99E96D89E0FC}" type="datetimeFigureOut">
              <a:rPr lang="en-US" smtClean="0"/>
              <a:pPr/>
              <a:t>9/14/2022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A120169-5A4C-4BB6-AC37-C4BE73606D5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B95778D-3086-4FF1-99DA-99E96D89E0FC}" type="datetimeFigureOut">
              <a:rPr lang="en-US" smtClean="0"/>
              <a:pPr/>
              <a:t>9/14/2022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A120169-5A4C-4BB6-AC37-C4BE73606D55}"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95778D-3086-4FF1-99DA-99E96D89E0FC}" type="datetimeFigureOut">
              <a:rPr lang="en-US" smtClean="0"/>
              <a:pPr/>
              <a:t>9/14/2022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A120169-5A4C-4BB6-AC37-C4BE73606D55}"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95778D-3086-4FF1-99DA-99E96D89E0FC}" type="datetimeFigureOut">
              <a:rPr lang="en-US" smtClean="0"/>
              <a:pPr/>
              <a:t>9/14/2022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A120169-5A4C-4BB6-AC37-C4BE73606D55}" type="slidenum">
              <a:rPr lang="en-US" smtClean="0"/>
              <a:pPr/>
              <a:t>‹#›</a:t>
            </a:fld>
            <a:endParaRPr lang="en-US" dirty="0"/>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B95778D-3086-4FF1-99DA-99E96D89E0FC}" type="datetimeFigureOut">
              <a:rPr lang="en-US" smtClean="0"/>
              <a:pPr/>
              <a:t>9/14/2022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A120169-5A4C-4BB6-AC37-C4BE73606D5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B95778D-3086-4FF1-99DA-99E96D89E0FC}" type="datetimeFigureOut">
              <a:rPr lang="en-US" smtClean="0"/>
              <a:pPr/>
              <a:t>9/14/2022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A120169-5A4C-4BB6-AC37-C4BE73606D55}" type="slidenum">
              <a:rPr lang="en-US" smtClean="0"/>
              <a:pPr/>
              <a:t>‹#›</a:t>
            </a:fld>
            <a:endParaRPr lang="en-US" dirty="0"/>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B95778D-3086-4FF1-99DA-99E96D89E0FC}" type="datetimeFigureOut">
              <a:rPr lang="en-US" smtClean="0"/>
              <a:pPr/>
              <a:t>9/14/2022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A120169-5A4C-4BB6-AC37-C4BE73606D55}" type="slidenum">
              <a:rPr lang="en-US" smtClean="0"/>
              <a:pPr/>
              <a:t>‹#›</a:t>
            </a:fld>
            <a:endParaRPr lang="en-US" dirty="0"/>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6E81BB-1FC5-4786-AA40-B1C7C97BFCEC}"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B95778D-3086-4FF1-99DA-99E96D89E0FC}" type="datetimeFigureOut">
              <a:rPr lang="en-US" smtClean="0"/>
              <a:pPr/>
              <a:t>9/14/2022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A120169-5A4C-4BB6-AC37-C4BE73606D55}"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95778D-3086-4FF1-99DA-99E96D89E0FC}" type="datetimeFigureOut">
              <a:rPr lang="en-US" smtClean="0"/>
              <a:pPr/>
              <a:t>9/14/2022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A120169-5A4C-4BB6-AC37-C4BE73606D55}" type="slidenum">
              <a:rPr lang="en-US" smtClean="0"/>
              <a:pPr/>
              <a:t>‹#›</a:t>
            </a:fld>
            <a:endParaRPr lang="en-US" dirty="0"/>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95778D-3086-4FF1-99DA-99E96D89E0FC}" type="datetimeFigureOut">
              <a:rPr lang="en-US" smtClean="0"/>
              <a:pPr/>
              <a:t>9/14/2022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A120169-5A4C-4BB6-AC37-C4BE73606D55}" type="slidenum">
              <a:rPr lang="en-US" smtClean="0"/>
              <a:pPr/>
              <a:t>‹#›</a:t>
            </a:fld>
            <a:endParaRPr lang="en-US" dirty="0"/>
          </a:p>
        </p:txBody>
      </p:sp>
    </p:spTree>
  </p:cSld>
  <p:clrMapOvr>
    <a:masterClrMapping/>
  </p:clrMapOvr>
  <p:transition>
    <p:dissolve/>
    <p:sndAc>
      <p:stSnd>
        <p:snd r:embed="rId1" name="click.wav" builtIn="1"/>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6E81BB-1FC5-4786-AA40-B1C7C97BFCEC}"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6E81BB-1FC5-4786-AA40-B1C7C97BFCEC}"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6E81BB-1FC5-4786-AA40-B1C7C97BFCEC}"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6E81BB-1FC5-4786-AA40-B1C7C97BFCEC}"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E81BB-1FC5-4786-AA40-B1C7C97BFCEC}"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6E81BB-1FC5-4786-AA40-B1C7C97BFCEC}"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6E81BB-1FC5-4786-AA40-B1C7C97BFCEC}"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AA86B-BE59-4A2E-B966-7BA6032804F6}" type="slidenum">
              <a:rPr lang="en-US" smtClean="0"/>
              <a:pPr/>
              <a:t>‹#›</a:t>
            </a:fld>
            <a:endParaRPr lang="en-US"/>
          </a:p>
        </p:txBody>
      </p:sp>
    </p:spTree>
  </p:cSld>
  <p:clrMapOvr>
    <a:masterClrMapping/>
  </p:clrMapOvr>
  <p:transition>
    <p:dissolve/>
    <p:sndAc>
      <p:stSnd>
        <p:snd r:embed="rId1" name="click.wav" builtIn="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audio" Target="../media/audio1.wav"/><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E81BB-1FC5-4786-AA40-B1C7C97BFCEC}" type="datetimeFigureOut">
              <a:rPr lang="en-US" smtClean="0"/>
              <a:pPr/>
              <a:t>9/14/2022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AA86B-BE59-4A2E-B966-7BA6032804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ransition>
    <p:dissolve/>
    <p:sndAc>
      <p:stSnd>
        <p:snd r:embed="rId13" name="click.wav" builtIn="1"/>
      </p:stSnd>
    </p:sndAc>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D6E81BB-1FC5-4786-AA40-B1C7C97BFCEC}" type="datetimeFigureOut">
              <a:rPr lang="en-US" smtClean="0"/>
              <a:pPr/>
              <a:t>9/14/2022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5AAA86B-BE59-4A2E-B966-7BA6032804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Lst>
  <p:transition>
    <p:dissolve/>
    <p:sndAc>
      <p:stSnd>
        <p:snd r:embed="rId13" name="click.wav" builtIn="1"/>
      </p:stSnd>
    </p:sndAc>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8.xml"/><Relationship Id="rId1" Type="http://schemas.openxmlformats.org/officeDocument/2006/relationships/video" Target="file:///C:\Users\Lenovo\OneDrive\Desktop\Engineers'%20Day_%20Sir%20M%20Visvesvaraya%20the%20builder%20of%20dams,%20bridges%20and%20a%20nation.mp4"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6096000" cy="1470025"/>
          </a:xfrm>
        </p:spPr>
        <p:txBody>
          <a:bodyPr>
            <a:normAutofit/>
          </a:bodyPr>
          <a:lstStyle/>
          <a:p>
            <a:r>
              <a:rPr lang="en-US" sz="2800" dirty="0" smtClean="0">
                <a:solidFill>
                  <a:srgbClr val="00B050"/>
                </a:solidFill>
                <a:latin typeface="Cooper Black" pitchFamily="18" charset="0"/>
              </a:rPr>
              <a:t>Gandhi Institute of Science And Technology KHOLIGUDA RAYAGADA ODISHA</a:t>
            </a:r>
            <a:endParaRPr lang="en-US" sz="2800" dirty="0">
              <a:solidFill>
                <a:srgbClr val="00B050"/>
              </a:solidFill>
              <a:latin typeface="Cooper Black" pitchFamily="18" charset="0"/>
            </a:endParaRPr>
          </a:p>
        </p:txBody>
      </p:sp>
      <p:pic>
        <p:nvPicPr>
          <p:cNvPr id="6" name="Picture 5" descr="WhatsApp Image 2022-09-12 at 2.48.25 AM.jpeg"/>
          <p:cNvPicPr>
            <a:picLocks noChangeAspect="1"/>
          </p:cNvPicPr>
          <p:nvPr/>
        </p:nvPicPr>
        <p:blipFill>
          <a:blip r:embed="rId3"/>
          <a:stretch>
            <a:fillRect/>
          </a:stretch>
        </p:blipFill>
        <p:spPr>
          <a:xfrm>
            <a:off x="6400800" y="304800"/>
            <a:ext cx="2057400" cy="1371600"/>
          </a:xfrm>
          <a:prstGeom prst="rect">
            <a:avLst/>
          </a:prstGeom>
        </p:spPr>
      </p:pic>
      <p:pic>
        <p:nvPicPr>
          <p:cNvPr id="7" name="Picture 6" descr="WhatsApp Image 2022-09-12 at 3.03.59 AM.jpeg"/>
          <p:cNvPicPr>
            <a:picLocks noChangeAspect="1"/>
          </p:cNvPicPr>
          <p:nvPr/>
        </p:nvPicPr>
        <p:blipFill>
          <a:blip r:embed="rId4"/>
          <a:stretch>
            <a:fillRect/>
          </a:stretch>
        </p:blipFill>
        <p:spPr>
          <a:xfrm>
            <a:off x="4724400" y="2743200"/>
            <a:ext cx="4007960" cy="3015128"/>
          </a:xfrm>
          <a:prstGeom prst="rect">
            <a:avLst/>
          </a:prstGeom>
        </p:spPr>
      </p:pic>
      <p:sp>
        <p:nvSpPr>
          <p:cNvPr id="8" name="Title 1"/>
          <p:cNvSpPr txBox="1">
            <a:spLocks/>
          </p:cNvSpPr>
          <p:nvPr/>
        </p:nvSpPr>
        <p:spPr>
          <a:xfrm>
            <a:off x="457200" y="5692775"/>
            <a:ext cx="7772400" cy="1165225"/>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solidFill>
                  <a:srgbClr val="FFFF00"/>
                </a:solidFill>
                <a:latin typeface="Cooper Black" pitchFamily="18" charset="0"/>
                <a:ea typeface="+mj-ea"/>
                <a:cs typeface="+mj-cs"/>
              </a:rPr>
              <a:t>SUBMITTED BY,</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rgbClr val="FFFF00"/>
                </a:solidFill>
                <a:effectLst/>
                <a:uLnTx/>
                <a:uFillTx/>
                <a:latin typeface="Cooper Black" pitchFamily="18" charset="0"/>
                <a:ea typeface="+mj-ea"/>
                <a:cs typeface="+mj-cs"/>
              </a:rPr>
              <a:t>K.AAKSSHAY</a:t>
            </a:r>
            <a:r>
              <a:rPr kumimoji="0" lang="en-US" sz="3600" b="0" i="0" u="none" strike="noStrike" kern="1200" cap="none" spc="0" normalizeH="0" noProof="0" dirty="0" smtClean="0">
                <a:ln>
                  <a:noFill/>
                </a:ln>
                <a:solidFill>
                  <a:srgbClr val="FFFF00"/>
                </a:solidFill>
                <a:effectLst/>
                <a:uLnTx/>
                <a:uFillTx/>
                <a:latin typeface="Cooper Black" pitchFamily="18" charset="0"/>
                <a:ea typeface="+mj-ea"/>
                <a:cs typeface="+mj-cs"/>
              </a:rPr>
              <a:t> KUMANDAN(B.TEC)</a:t>
            </a:r>
            <a:br>
              <a:rPr kumimoji="0" lang="en-US" sz="3600" b="0" i="0" u="none" strike="noStrike" kern="1200" cap="none" spc="0" normalizeH="0" noProof="0" dirty="0" smtClean="0">
                <a:ln>
                  <a:noFill/>
                </a:ln>
                <a:solidFill>
                  <a:srgbClr val="FFFF00"/>
                </a:solidFill>
                <a:effectLst/>
                <a:uLnTx/>
                <a:uFillTx/>
                <a:latin typeface="Cooper Black" pitchFamily="18" charset="0"/>
                <a:ea typeface="+mj-ea"/>
                <a:cs typeface="+mj-cs"/>
              </a:rPr>
            </a:br>
            <a:r>
              <a:rPr lang="en-US" sz="3600" dirty="0" smtClean="0">
                <a:solidFill>
                  <a:srgbClr val="FFFF00"/>
                </a:solidFill>
                <a:latin typeface="Cooper Black" pitchFamily="18" charset="0"/>
                <a:ea typeface="+mj-ea"/>
                <a:cs typeface="+mj-cs"/>
              </a:rPr>
              <a:t>CSE BRANCH </a:t>
            </a:r>
            <a:r>
              <a:rPr kumimoji="0" lang="en-US" sz="3600" b="0" i="0" u="none" strike="noStrike" kern="1200" cap="none" spc="0" normalizeH="0" noProof="0" dirty="0" smtClean="0">
                <a:ln>
                  <a:noFill/>
                </a:ln>
                <a:solidFill>
                  <a:srgbClr val="FFFF00"/>
                </a:solidFill>
                <a:effectLst/>
                <a:uLnTx/>
                <a:uFillTx/>
                <a:latin typeface="Cooper Black" pitchFamily="18" charset="0"/>
                <a:ea typeface="+mj-ea"/>
                <a:cs typeface="+mj-cs"/>
              </a:rPr>
              <a:t>,REGDNO -1901317069</a:t>
            </a:r>
            <a:r>
              <a:rPr kumimoji="0" lang="en-US" sz="3600" b="0" i="0" u="none" strike="noStrike" kern="1200" cap="none" spc="0" normalizeH="0" baseline="0" noProof="0" dirty="0" smtClean="0">
                <a:ln>
                  <a:noFill/>
                </a:ln>
                <a:solidFill>
                  <a:srgbClr val="FFFF00"/>
                </a:solidFill>
                <a:effectLst/>
                <a:uLnTx/>
                <a:uFillTx/>
                <a:latin typeface="Cooper Black" pitchFamily="18" charset="0"/>
                <a:ea typeface="+mj-ea"/>
                <a:cs typeface="+mj-cs"/>
              </a:rPr>
              <a:t>  </a:t>
            </a:r>
          </a:p>
        </p:txBody>
      </p:sp>
      <p:sp>
        <p:nvSpPr>
          <p:cNvPr id="9" name="Title 1"/>
          <p:cNvSpPr txBox="1">
            <a:spLocks/>
          </p:cNvSpPr>
          <p:nvPr/>
        </p:nvSpPr>
        <p:spPr>
          <a:xfrm>
            <a:off x="381000" y="1447801"/>
            <a:ext cx="7772400" cy="1143000"/>
          </a:xfrm>
          <a:prstGeom prst="rect">
            <a:avLst/>
          </a:prstGeom>
        </p:spPr>
        <p:txBody>
          <a:bodyPr vert="horz" lIns="91440" tIns="45720" rIns="91440" bIns="45720" rtlCol="0" anchor="ctr">
            <a:normAutofit fontScale="97500"/>
          </a:bodyPr>
          <a:lstStyle/>
          <a:p>
            <a:pPr lvl="0" algn="ctr">
              <a:spcBef>
                <a:spcPct val="0"/>
              </a:spcBef>
              <a:defRPr/>
            </a:pPr>
            <a:r>
              <a:rPr lang="en-US" sz="3600" dirty="0" smtClean="0">
                <a:solidFill>
                  <a:srgbClr val="FF0000"/>
                </a:solidFill>
                <a:latin typeface="Cooper Black" pitchFamily="18" charset="0"/>
                <a:ea typeface="+mj-ea"/>
                <a:cs typeface="+mj-cs"/>
              </a:rPr>
              <a:t>HAPPY ENGINEER’S  DAY </a:t>
            </a:r>
            <a:r>
              <a:rPr kumimoji="0" lang="en-US" sz="3600" b="0" i="0" u="none" strike="noStrike" kern="1200" cap="none" spc="0" normalizeH="0" baseline="0" noProof="0" dirty="0" smtClean="0">
                <a:ln>
                  <a:noFill/>
                </a:ln>
                <a:solidFill>
                  <a:srgbClr val="FF0000"/>
                </a:solidFill>
                <a:effectLst/>
                <a:uLnTx/>
                <a:uFillTx/>
                <a:latin typeface="Cooper Black" pitchFamily="18" charset="0"/>
                <a:ea typeface="+mj-ea"/>
                <a:cs typeface="+mj-cs"/>
              </a:rPr>
              <a:t>  </a:t>
            </a:r>
          </a:p>
        </p:txBody>
      </p:sp>
    </p:spTree>
  </p:cSld>
  <p:clrMapOvr>
    <a:masterClrMapping/>
  </p:clrMapOvr>
  <p:transition>
    <p:wedge/>
    <p:sndAc>
      <p:stSnd>
        <p:snd r:embed="rId2" name="click.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Thank You HD images for PPT, Whatsapp, Facebook download - social lover.png"/>
          <p:cNvPicPr>
            <a:picLocks noGrp="1" noChangeAspect="1"/>
          </p:cNvPicPr>
          <p:nvPr>
            <p:ph idx="1"/>
          </p:nvPr>
        </p:nvPicPr>
        <p:blipFill>
          <a:blip r:embed="rId3"/>
          <a:stretch>
            <a:fillRect/>
          </a:stretch>
        </p:blipFill>
        <p:spPr>
          <a:xfrm>
            <a:off x="1371600" y="1106826"/>
            <a:ext cx="6248400" cy="4932024"/>
          </a:xfrm>
          <a:prstGeom prst="ellipse">
            <a:avLst/>
          </a:prstGeom>
          <a:ln w="63500" cap="rnd">
            <a:solidFill>
              <a:srgbClr val="FFFF00"/>
            </a:solidFill>
          </a:ln>
          <a:effectLst>
            <a:glow rad="139700">
              <a:schemeClr val="accent2">
                <a:satMod val="175000"/>
                <a:alpha val="40000"/>
              </a:schemeClr>
            </a:glow>
            <a:outerShdw blurRad="381000" dist="292100" dir="5400000" sx="-80000" sy="-18000" rotWithShape="0">
              <a:srgbClr val="000000">
                <a:alpha val="22000"/>
              </a:srgbClr>
            </a:outerShdw>
            <a:reflection blurRad="6350" stA="52000" endA="300" endPos="35000" dir="5400000" sy="-100000" algn="bl" rotWithShape="0"/>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dissolve/>
    <p:sndAc>
      <p:stSnd>
        <p:snd r:embed="rId2" name="click.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 engineer.png"/>
          <p:cNvPicPr>
            <a:picLocks noChangeAspect="1"/>
          </p:cNvPicPr>
          <p:nvPr/>
        </p:nvPicPr>
        <p:blipFill>
          <a:blip r:embed="rId3"/>
          <a:stretch>
            <a:fillRect/>
          </a:stretch>
        </p:blipFill>
        <p:spPr>
          <a:xfrm>
            <a:off x="304800" y="1828800"/>
            <a:ext cx="8413214" cy="4419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p:cNvSpPr>
            <a:spLocks noGrp="1"/>
          </p:cNvSpPr>
          <p:nvPr>
            <p:ph idx="1"/>
          </p:nvPr>
        </p:nvSpPr>
        <p:spPr>
          <a:xfrm>
            <a:off x="228600" y="1752600"/>
            <a:ext cx="8229600" cy="4525963"/>
          </a:xfrm>
          <a:effectLst>
            <a:glow rad="63500">
              <a:schemeClr val="accent4">
                <a:satMod val="175000"/>
                <a:alpha val="40000"/>
              </a:schemeClr>
            </a:glow>
          </a:effectLst>
        </p:spPr>
        <p:txBody>
          <a:bodyPr>
            <a:normAutofit/>
          </a:bodyPr>
          <a:lstStyle/>
          <a:p>
            <a:pPr>
              <a:buFont typeface="Arial" pitchFamily="34" charset="0"/>
              <a:buChar char="•"/>
            </a:pPr>
            <a:r>
              <a:rPr lang="en-US" dirty="0" smtClean="0">
                <a:solidFill>
                  <a:srgbClr val="FF5050"/>
                </a:solidFill>
                <a:latin typeface="Cooper Black" pitchFamily="18" charset="0"/>
              </a:rPr>
              <a:t> </a:t>
            </a:r>
            <a:r>
              <a:rPr lang="en-US" dirty="0" smtClean="0">
                <a:solidFill>
                  <a:srgbClr val="00B0F0"/>
                </a:solidFill>
                <a:latin typeface="Cooper Black" pitchFamily="18" charset="0"/>
              </a:rPr>
              <a:t>MOKSHAGUNDAM</a:t>
            </a:r>
            <a:r>
              <a:rPr lang="en-US" dirty="0" smtClean="0">
                <a:solidFill>
                  <a:srgbClr val="FF5050"/>
                </a:solidFill>
                <a:latin typeface="Cooper Black" pitchFamily="18" charset="0"/>
              </a:rPr>
              <a:t> </a:t>
            </a:r>
            <a:r>
              <a:rPr lang="en-US" dirty="0" smtClean="0">
                <a:solidFill>
                  <a:srgbClr val="00B0F0"/>
                </a:solidFill>
                <a:latin typeface="Cooper Black" pitchFamily="18" charset="0"/>
              </a:rPr>
              <a:t>VISVESVARYA was the first engineer of India. His birthday September 15</a:t>
            </a:r>
            <a:r>
              <a:rPr lang="en-US" baseline="30000" dirty="0" smtClean="0">
                <a:solidFill>
                  <a:srgbClr val="00B0F0"/>
                </a:solidFill>
                <a:latin typeface="Cooper Black" pitchFamily="18" charset="0"/>
              </a:rPr>
              <a:t>th</a:t>
            </a:r>
            <a:r>
              <a:rPr lang="en-US" dirty="0" smtClean="0">
                <a:solidFill>
                  <a:srgbClr val="00B0F0"/>
                </a:solidFill>
                <a:latin typeface="Cooper Black" pitchFamily="18" charset="0"/>
              </a:rPr>
              <a:t> is celebrated as Engineer’s Day in India every year.</a:t>
            </a:r>
          </a:p>
          <a:p>
            <a:pPr>
              <a:buNone/>
            </a:pPr>
            <a:r>
              <a:rPr lang="en-US" dirty="0" smtClean="0">
                <a:solidFill>
                  <a:srgbClr val="00B0F0"/>
                </a:solidFill>
                <a:latin typeface="Cooper Black" pitchFamily="18" charset="0"/>
              </a:rPr>
              <a:t>. He  got the Bharat Ratna awarded and he set up Schools and Engineering Institutions.</a:t>
            </a:r>
          </a:p>
          <a:p>
            <a:pPr>
              <a:buNone/>
            </a:pPr>
            <a:r>
              <a:rPr lang="en-US" dirty="0" smtClean="0">
                <a:solidFill>
                  <a:srgbClr val="00B0F0"/>
                </a:solidFill>
                <a:latin typeface="Cooper Black" pitchFamily="18" charset="0"/>
              </a:rPr>
              <a:t>. Inverted blocks for irrigation  and built Krishna Sagar Reservoir in Karnataka .</a:t>
            </a:r>
            <a:endParaRPr lang="en-US" dirty="0" smtClean="0">
              <a:solidFill>
                <a:srgbClr val="FF5050"/>
              </a:solidFill>
              <a:latin typeface="Cooper Black" pitchFamily="18" charset="0"/>
            </a:endParaRPr>
          </a:p>
        </p:txBody>
      </p:sp>
      <p:sp>
        <p:nvSpPr>
          <p:cNvPr id="2" name="Title 1"/>
          <p:cNvSpPr>
            <a:spLocks noGrp="1"/>
          </p:cNvSpPr>
          <p:nvPr>
            <p:ph type="title"/>
          </p:nvPr>
        </p:nvSpPr>
        <p:spPr/>
        <p:txBody>
          <a:bodyPr>
            <a:normAutofit/>
          </a:bodyPr>
          <a:lstStyle/>
          <a:p>
            <a:r>
              <a:rPr lang="en-US" dirty="0" smtClean="0">
                <a:solidFill>
                  <a:srgbClr val="FF5050"/>
                </a:solidFill>
                <a:latin typeface="Cooper Black" pitchFamily="18" charset="0"/>
              </a:rPr>
              <a:t>The 1</a:t>
            </a:r>
            <a:r>
              <a:rPr lang="en-US" baseline="30000" dirty="0" smtClean="0">
                <a:solidFill>
                  <a:srgbClr val="FF5050"/>
                </a:solidFill>
                <a:latin typeface="Cooper Black" pitchFamily="18" charset="0"/>
              </a:rPr>
              <a:t>st</a:t>
            </a:r>
            <a:r>
              <a:rPr lang="en-US" dirty="0" smtClean="0">
                <a:solidFill>
                  <a:srgbClr val="FF5050"/>
                </a:solidFill>
                <a:latin typeface="Cooper Black" pitchFamily="18" charset="0"/>
              </a:rPr>
              <a:t> Engineer Of India </a:t>
            </a:r>
            <a:endParaRPr lang="en-US" dirty="0">
              <a:solidFill>
                <a:srgbClr val="FF5050"/>
              </a:solidFill>
              <a:latin typeface="Cooper Black" pitchFamily="18" charset="0"/>
            </a:endParaRPr>
          </a:p>
        </p:txBody>
      </p:sp>
    </p:spTree>
  </p:cSld>
  <p:clrMapOvr>
    <a:masterClrMapping/>
  </p:clrMapOvr>
  <p:transition>
    <p:dissolve/>
    <p:sndAc>
      <p:stSnd>
        <p:snd r:embed="rId2" name="click.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emium Vector _ Futuristic mobile technology.jpg"/>
          <p:cNvPicPr>
            <a:picLocks noChangeAspect="1"/>
          </p:cNvPicPr>
          <p:nvPr/>
        </p:nvPicPr>
        <p:blipFill>
          <a:blip r:embed="rId4"/>
          <a:srcRect l="19329" t="14800" r="14217" b="14800"/>
          <a:stretch>
            <a:fillRect/>
          </a:stretch>
        </p:blipFill>
        <p:spPr>
          <a:xfrm>
            <a:off x="152400" y="1524000"/>
            <a:ext cx="8991600" cy="4767240"/>
          </a:xfrm>
          <a:prstGeom prst="rect">
            <a:avLst/>
          </a:prstGeom>
          <a:ln>
            <a:noFill/>
          </a:ln>
          <a:effectLst>
            <a:softEdge rad="112500"/>
          </a:effectLst>
        </p:spPr>
      </p:pic>
      <p:sp>
        <p:nvSpPr>
          <p:cNvPr id="3" name="Content Placeholder 2"/>
          <p:cNvSpPr>
            <a:spLocks noGrp="1"/>
          </p:cNvSpPr>
          <p:nvPr>
            <p:ph idx="1"/>
          </p:nvPr>
        </p:nvSpPr>
        <p:spPr>
          <a:xfrm>
            <a:off x="0" y="1828800"/>
            <a:ext cx="8839200" cy="4572000"/>
          </a:xfrm>
          <a:noFill/>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r>
              <a:rPr lang="en-US" sz="2800" dirty="0" smtClean="0">
                <a:solidFill>
                  <a:srgbClr val="FFFF00"/>
                </a:solidFill>
                <a:latin typeface="Cooper Black" pitchFamily="18" charset="0"/>
              </a:rPr>
              <a:t>Modern technology simplifies life in so many ways and everyone defines technology in their own way. To some people ,it means complicated electronic devices .To others ,it means the source of the radical changes that are happening in all phases of life.</a:t>
            </a:r>
          </a:p>
          <a:p>
            <a:r>
              <a:rPr lang="en-US" sz="2800" dirty="0" smtClean="0">
                <a:solidFill>
                  <a:srgbClr val="FFFF00"/>
                </a:solidFill>
                <a:latin typeface="Cooper Black" pitchFamily="18" charset="0"/>
              </a:rPr>
              <a:t>Technology significantly affect  humans as well as animals ability to control &amp; adapt to their natural environments.</a:t>
            </a:r>
          </a:p>
          <a:p>
            <a:r>
              <a:rPr lang="en-US" sz="2800" dirty="0" smtClean="0">
                <a:solidFill>
                  <a:srgbClr val="FFFF00"/>
                </a:solidFill>
                <a:latin typeface="Cooper Black" pitchFamily="18" charset="0"/>
              </a:rPr>
              <a:t>Technology is the making  modification ,usage ,&amp;knowledge of tools ,machine, techniques ,crafts ,system &amp; methods of organization in order to solve a problem achieve a goal handle a applied  input/output  relation or perform a specific function . </a:t>
            </a:r>
            <a:endParaRPr lang="en-US" sz="2800" dirty="0">
              <a:solidFill>
                <a:srgbClr val="FFFF00"/>
              </a:solidFill>
              <a:latin typeface="Cooper Black" pitchFamily="18" charset="0"/>
            </a:endParaRPr>
          </a:p>
        </p:txBody>
      </p:sp>
      <p:sp>
        <p:nvSpPr>
          <p:cNvPr id="2" name="Title 1"/>
          <p:cNvSpPr>
            <a:spLocks noGrp="1"/>
          </p:cNvSpPr>
          <p:nvPr>
            <p:ph type="title"/>
          </p:nvPr>
        </p:nvSpPr>
        <p:spPr>
          <a:xfrm>
            <a:off x="457200" y="0"/>
            <a:ext cx="8229600" cy="1847088"/>
          </a:xfrm>
        </p:spPr>
        <p:txBody>
          <a:bodyPr>
            <a:normAutofit/>
          </a:bodyPr>
          <a:lstStyle/>
          <a:p>
            <a:r>
              <a:rPr lang="en-US" dirty="0" smtClean="0">
                <a:latin typeface="Cooper Black" pitchFamily="18" charset="0"/>
              </a:rPr>
              <a:t>What is Modern Technology</a:t>
            </a:r>
            <a:endParaRPr lang="en-US" dirty="0">
              <a:latin typeface="Cooper Black" pitchFamily="18" charset="0"/>
            </a:endParaRPr>
          </a:p>
        </p:txBody>
      </p:sp>
    </p:spTree>
  </p:cSld>
  <p:clrMapOvr>
    <a:masterClrMapping/>
  </p:clrMapOvr>
  <p:transition>
    <p:dissolve/>
    <p:sndAc>
      <p:stSnd>
        <p:snd r:embed="rId3" name="click.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1752" y="1600200"/>
            <a:ext cx="8503920" cy="4572000"/>
          </a:xfrm>
          <a:effectLst>
            <a:outerShdw blurRad="63500" sx="102000" sy="102000" algn="ctr"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a:normAutofit fontScale="85000" lnSpcReduction="20000"/>
          </a:bodyPr>
          <a:lstStyle/>
          <a:p>
            <a:r>
              <a:rPr lang="en-US" dirty="0" smtClean="0">
                <a:latin typeface="Cooper Black" pitchFamily="18" charset="0"/>
              </a:rPr>
              <a:t>Technology can be viewed as an activity that forms or  changes  cultures . Additionally ,technology is the application of math ,science and the arts for the benefit of life as it known.</a:t>
            </a:r>
          </a:p>
          <a:p>
            <a:r>
              <a:rPr lang="en-US" dirty="0" smtClean="0">
                <a:latin typeface="Cooper Black" pitchFamily="18" charset="0"/>
              </a:rPr>
              <a:t>The rise of communication  technology , which has lessened barriers to human interaction  and as a result has helped spawn  new subcultures, the rise of cyber culture has its basic development of the internet and the computer </a:t>
            </a:r>
            <a:r>
              <a:rPr lang="en-US" dirty="0" smtClean="0">
                <a:solidFill>
                  <a:srgbClr val="CC66FF"/>
                </a:solidFill>
                <a:latin typeface="Cooper Black" pitchFamily="18" charset="0"/>
              </a:rPr>
              <a:t>.</a:t>
            </a:r>
          </a:p>
          <a:p>
            <a:r>
              <a:rPr lang="en-US" dirty="0" smtClean="0">
                <a:solidFill>
                  <a:schemeClr val="bg1"/>
                </a:solidFill>
                <a:latin typeface="Cooper Black" pitchFamily="18" charset="0"/>
              </a:rPr>
              <a:t>Not all technology enhances culture in a creative way technology can also help facilitate political oppression and war tools like guns.</a:t>
            </a:r>
          </a:p>
          <a:p>
            <a:r>
              <a:rPr lang="en-US" dirty="0" smtClean="0">
                <a:solidFill>
                  <a:schemeClr val="bg1"/>
                </a:solidFill>
                <a:latin typeface="Cooper Black" pitchFamily="18" charset="0"/>
              </a:rPr>
              <a:t>As a cultural activity ,technology predates both science and engineering each of which formalize some aspects of technological endeavor.</a:t>
            </a:r>
          </a:p>
          <a:p>
            <a:endParaRPr lang="en-US" dirty="0" smtClean="0">
              <a:solidFill>
                <a:srgbClr val="CC66FF"/>
              </a:solidFill>
              <a:latin typeface="Cooper Black" pitchFamily="18" charset="0"/>
            </a:endParaRPr>
          </a:p>
          <a:p>
            <a:endParaRPr lang="en-US" dirty="0">
              <a:latin typeface="Cooper Black" pitchFamily="18" charset="0"/>
            </a:endParaRPr>
          </a:p>
        </p:txBody>
      </p:sp>
      <p:sp>
        <p:nvSpPr>
          <p:cNvPr id="2" name="Title 1"/>
          <p:cNvSpPr>
            <a:spLocks noGrp="1"/>
          </p:cNvSpPr>
          <p:nvPr>
            <p:ph type="title"/>
          </p:nvPr>
        </p:nvSpPr>
        <p:spPr>
          <a:xfrm>
            <a:off x="228600" y="152400"/>
            <a:ext cx="8534400" cy="758952"/>
          </a:xfrm>
        </p:spPr>
        <p:txBody>
          <a:bodyPr>
            <a:normAutofit fontScale="90000"/>
          </a:bodyPr>
          <a:lstStyle/>
          <a:p>
            <a:r>
              <a:rPr lang="en-US" dirty="0" smtClean="0">
                <a:latin typeface="Cooper Black" pitchFamily="18" charset="0"/>
              </a:rPr>
              <a:t>USAGE MODERN TECHNOLOGY</a:t>
            </a:r>
            <a:endParaRPr lang="en-US" dirty="0">
              <a:latin typeface="Cooper Black" pitchFamily="18" charset="0"/>
            </a:endParaRPr>
          </a:p>
        </p:txBody>
      </p:sp>
    </p:spTree>
  </p:cSld>
  <p:clrMapOvr>
    <a:masterClrMapping/>
  </p:clrMapOvr>
  <p:transition>
    <p:dissolve/>
    <p:sndAc>
      <p:stSnd>
        <p:snd r:embed="rId2" name="click.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ngineers' Day_ Sir M Visvesvaraya the builder of dams, bridges and a nation.mp4">
            <a:hlinkClick r:id="" action="ppaction://media"/>
          </p:cNvPr>
          <p:cNvPicPr>
            <a:picLocks noRot="1" noChangeAspect="1"/>
          </p:cNvPicPr>
          <p:nvPr>
            <a:videoFile r:link="rId1"/>
          </p:nvPr>
        </p:nvPicPr>
        <p:blipFill>
          <a:blip r:embed="rId4"/>
          <a:stretch>
            <a:fillRect/>
          </a:stretch>
        </p:blipFill>
        <p:spPr>
          <a:xfrm>
            <a:off x="0" y="-171450"/>
            <a:ext cx="9372600" cy="7029450"/>
          </a:xfrm>
          <a:prstGeom prst="rect">
            <a:avLst/>
          </a:prstGeom>
        </p:spPr>
      </p:pic>
    </p:spTree>
  </p:cSld>
  <p:clrMapOvr>
    <a:masterClrMapping/>
  </p:clrMapOvr>
  <p:transition>
    <p:dissolve/>
    <p:sndAc>
      <p:stSnd>
        <p:snd r:embed="rId3" name="click.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solidFill>
                  <a:srgbClr val="00B050"/>
                </a:solidFill>
                <a:latin typeface="Cooper Black" pitchFamily="18" charset="0"/>
              </a:rPr>
              <a:t>Easier,</a:t>
            </a:r>
            <a:r>
              <a:rPr lang="en-US" dirty="0" smtClean="0">
                <a:solidFill>
                  <a:srgbClr val="00B050"/>
                </a:solidFill>
              </a:rPr>
              <a:t> </a:t>
            </a:r>
            <a:r>
              <a:rPr lang="en-US" dirty="0" smtClean="0">
                <a:solidFill>
                  <a:srgbClr val="00B050"/>
                </a:solidFill>
                <a:latin typeface="Cooper Black" pitchFamily="18" charset="0"/>
              </a:rPr>
              <a:t>faster and more effective communication.</a:t>
            </a:r>
          </a:p>
          <a:p>
            <a:r>
              <a:rPr lang="en-US" dirty="0" smtClean="0">
                <a:solidFill>
                  <a:srgbClr val="00B050"/>
                </a:solidFill>
                <a:latin typeface="Cooper Black" pitchFamily="18" charset="0"/>
              </a:rPr>
              <a:t>Better, more efficient manufacturing techniques.</a:t>
            </a:r>
          </a:p>
          <a:p>
            <a:r>
              <a:rPr lang="en-US" dirty="0" smtClean="0">
                <a:solidFill>
                  <a:srgbClr val="00B050"/>
                </a:solidFill>
                <a:latin typeface="Cooper Black" pitchFamily="18" charset="0"/>
              </a:rPr>
              <a:t>Less wastage.</a:t>
            </a:r>
          </a:p>
          <a:p>
            <a:r>
              <a:rPr lang="en-US" dirty="0" smtClean="0">
                <a:solidFill>
                  <a:srgbClr val="00B050"/>
                </a:solidFill>
                <a:latin typeface="Cooper Black" pitchFamily="18" charset="0"/>
              </a:rPr>
              <a:t>More efficient stock management and ordering systems.</a:t>
            </a:r>
          </a:p>
          <a:p>
            <a:r>
              <a:rPr lang="en-US" dirty="0" smtClean="0">
                <a:solidFill>
                  <a:srgbClr val="00B050"/>
                </a:solidFill>
                <a:latin typeface="Cooper Black" pitchFamily="18" charset="0"/>
              </a:rPr>
              <a:t>The ability to develop new, innovative approaches.</a:t>
            </a:r>
          </a:p>
          <a:p>
            <a:r>
              <a:rPr lang="en-US" dirty="0" smtClean="0">
                <a:solidFill>
                  <a:srgbClr val="00B050"/>
                </a:solidFill>
                <a:latin typeface="Cooper Black" pitchFamily="18" charset="0"/>
              </a:rPr>
              <a:t>More effective marketing and  promotion </a:t>
            </a:r>
          </a:p>
          <a:p>
            <a:r>
              <a:rPr lang="en-US" dirty="0" smtClean="0">
                <a:solidFill>
                  <a:srgbClr val="00B050"/>
                </a:solidFill>
                <a:latin typeface="Cooper Black" pitchFamily="18" charset="0"/>
              </a:rPr>
              <a:t>New sales avenues.</a:t>
            </a:r>
            <a:endParaRPr lang="en-US" dirty="0" smtClean="0">
              <a:solidFill>
                <a:srgbClr val="00B050"/>
              </a:solidFill>
            </a:endParaRPr>
          </a:p>
          <a:p>
            <a:endParaRPr lang="en-US" dirty="0" smtClean="0">
              <a:solidFill>
                <a:srgbClr val="00B050"/>
              </a:solidFill>
              <a:latin typeface="Cooper Black" pitchFamily="18" charset="0"/>
            </a:endParaRPr>
          </a:p>
          <a:p>
            <a:pPr>
              <a:buNone/>
            </a:pPr>
            <a:endParaRPr lang="en-US" dirty="0" smtClean="0">
              <a:solidFill>
                <a:srgbClr val="00B050"/>
              </a:solidFill>
            </a:endParaRPr>
          </a:p>
          <a:p>
            <a:pPr>
              <a:buNone/>
            </a:pPr>
            <a:endParaRPr lang="en-US" dirty="0">
              <a:solidFill>
                <a:srgbClr val="00B050"/>
              </a:solidFill>
              <a:latin typeface="Cooper Black" pitchFamily="18" charset="0"/>
            </a:endParaRPr>
          </a:p>
        </p:txBody>
      </p:sp>
      <p:sp>
        <p:nvSpPr>
          <p:cNvPr id="3" name="Title 2"/>
          <p:cNvSpPr>
            <a:spLocks noGrp="1"/>
          </p:cNvSpPr>
          <p:nvPr>
            <p:ph type="title"/>
          </p:nvPr>
        </p:nvSpPr>
        <p:spPr/>
        <p:txBody>
          <a:bodyPr>
            <a:normAutofit fontScale="90000"/>
          </a:bodyPr>
          <a:lstStyle/>
          <a:p>
            <a:r>
              <a:rPr lang="en-US" dirty="0" smtClean="0">
                <a:effectLst/>
                <a:latin typeface="Cooper Black" pitchFamily="18" charset="0"/>
              </a:rPr>
              <a:t/>
            </a:r>
            <a:br>
              <a:rPr lang="en-US" dirty="0" smtClean="0">
                <a:effectLst/>
                <a:latin typeface="Cooper Black" pitchFamily="18" charset="0"/>
              </a:rPr>
            </a:br>
            <a:r>
              <a:rPr lang="en-US" dirty="0" smtClean="0">
                <a:effectLst/>
                <a:latin typeface="Cooper Black" pitchFamily="18" charset="0"/>
              </a:rPr>
              <a:t>Advantages of modern Technology</a:t>
            </a:r>
            <a:endParaRPr lang="en-US" dirty="0">
              <a:effectLst/>
              <a:latin typeface="Cooper Black" pitchFamily="18" charset="0"/>
            </a:endParaRPr>
          </a:p>
        </p:txBody>
      </p:sp>
    </p:spTree>
  </p:cSld>
  <p:clrMapOvr>
    <a:masterClrMapping/>
  </p:clrMapOvr>
  <p:transition>
    <p:dissolve/>
    <p:sndAc>
      <p:stSnd>
        <p:snd r:embed="rId2" name="click.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solidFill>
                  <a:schemeClr val="accent1">
                    <a:lumMod val="75000"/>
                  </a:schemeClr>
                </a:solidFill>
                <a:latin typeface="Cooper Black" pitchFamily="18" charset="0"/>
              </a:rPr>
              <a:t>Increased</a:t>
            </a:r>
            <a:r>
              <a:rPr lang="en-US" dirty="0" smtClean="0">
                <a:solidFill>
                  <a:schemeClr val="accent1">
                    <a:lumMod val="75000"/>
                  </a:schemeClr>
                </a:solidFill>
              </a:rPr>
              <a:t> </a:t>
            </a:r>
            <a:r>
              <a:rPr lang="en-US" dirty="0" smtClean="0">
                <a:solidFill>
                  <a:schemeClr val="accent1">
                    <a:lumMod val="75000"/>
                  </a:schemeClr>
                </a:solidFill>
                <a:latin typeface="Cooper Black" pitchFamily="18" charset="0"/>
              </a:rPr>
              <a:t>dependency on technology.</a:t>
            </a:r>
          </a:p>
          <a:p>
            <a:r>
              <a:rPr lang="en-US" dirty="0" smtClean="0">
                <a:solidFill>
                  <a:schemeClr val="accent1">
                    <a:lumMod val="75000"/>
                  </a:schemeClr>
                </a:solidFill>
                <a:latin typeface="Cooper Black" pitchFamily="18" charset="0"/>
              </a:rPr>
              <a:t>Often large costs involved with using the latest technology (especially for small business).</a:t>
            </a:r>
          </a:p>
          <a:p>
            <a:r>
              <a:rPr lang="en-US" dirty="0" smtClean="0">
                <a:solidFill>
                  <a:schemeClr val="accent1">
                    <a:lumMod val="75000"/>
                  </a:schemeClr>
                </a:solidFill>
                <a:latin typeface="Cooper Black" pitchFamily="18" charset="0"/>
              </a:rPr>
              <a:t>Increased risk of job cuts.</a:t>
            </a:r>
          </a:p>
          <a:p>
            <a:r>
              <a:rPr lang="en-US" dirty="0" smtClean="0">
                <a:solidFill>
                  <a:schemeClr val="accent1">
                    <a:lumMod val="75000"/>
                  </a:schemeClr>
                </a:solidFill>
                <a:latin typeface="Cooper Black" pitchFamily="18" charset="0"/>
              </a:rPr>
              <a:t>Closure of high street store in favour of online business.</a:t>
            </a:r>
          </a:p>
          <a:p>
            <a:r>
              <a:rPr lang="en-US" dirty="0" smtClean="0">
                <a:solidFill>
                  <a:schemeClr val="accent1">
                    <a:lumMod val="75000"/>
                  </a:schemeClr>
                </a:solidFill>
                <a:latin typeface="Cooper Black" pitchFamily="18" charset="0"/>
              </a:rPr>
              <a:t>Security risk in relation to data and fraud </a:t>
            </a:r>
          </a:p>
          <a:p>
            <a:r>
              <a:rPr lang="en-US" dirty="0" smtClean="0">
                <a:solidFill>
                  <a:schemeClr val="accent1">
                    <a:lumMod val="75000"/>
                  </a:schemeClr>
                </a:solidFill>
                <a:latin typeface="Cooper Black" pitchFamily="18" charset="0"/>
              </a:rPr>
              <a:t>Required regular updates</a:t>
            </a:r>
          </a:p>
          <a:p>
            <a:r>
              <a:rPr lang="en-US" dirty="0" smtClean="0">
                <a:solidFill>
                  <a:schemeClr val="accent1">
                    <a:lumMod val="75000"/>
                  </a:schemeClr>
                </a:solidFill>
                <a:latin typeface="Cooper Black" pitchFamily="18" charset="0"/>
              </a:rPr>
              <a:t>Can go down or faults ,which can stop all business operation instantly.</a:t>
            </a:r>
            <a:endParaRPr lang="en-US" dirty="0" smtClean="0">
              <a:solidFill>
                <a:schemeClr val="accent1">
                  <a:lumMod val="75000"/>
                </a:schemeClr>
              </a:solidFill>
            </a:endParaRPr>
          </a:p>
          <a:p>
            <a:endParaRPr lang="en-US" dirty="0">
              <a:solidFill>
                <a:schemeClr val="accent1">
                  <a:lumMod val="75000"/>
                </a:schemeClr>
              </a:solidFill>
              <a:latin typeface="Cooper Black" pitchFamily="18" charset="0"/>
            </a:endParaRPr>
          </a:p>
        </p:txBody>
      </p:sp>
      <p:sp>
        <p:nvSpPr>
          <p:cNvPr id="2" name="Title 1"/>
          <p:cNvSpPr>
            <a:spLocks noGrp="1"/>
          </p:cNvSpPr>
          <p:nvPr>
            <p:ph type="title"/>
          </p:nvPr>
        </p:nvSpPr>
        <p:spPr/>
        <p:txBody>
          <a:bodyPr>
            <a:normAutofit fontScale="90000"/>
          </a:bodyPr>
          <a:lstStyle/>
          <a:p>
            <a:r>
              <a:rPr lang="en-US" dirty="0" smtClean="0">
                <a:latin typeface="Cooper Black" pitchFamily="18" charset="0"/>
              </a:rPr>
              <a:t>Dis –Advantages of Modern Technology</a:t>
            </a:r>
            <a:endParaRPr lang="en-US" dirty="0">
              <a:latin typeface="Cooper Black" pitchFamily="18" charset="0"/>
            </a:endParaRPr>
          </a:p>
        </p:txBody>
      </p:sp>
    </p:spTree>
  </p:cSld>
  <p:clrMapOvr>
    <a:masterClrMapping/>
  </p:clrMapOvr>
  <p:transition>
    <p:dissolve/>
    <p:sndAc>
      <p:stSnd>
        <p:snd r:embed="rId2" name="click.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shot 2022-09-13 194129.png"/>
          <p:cNvPicPr>
            <a:picLocks noChangeAspect="1"/>
          </p:cNvPicPr>
          <p:nvPr/>
        </p:nvPicPr>
        <p:blipFill>
          <a:blip r:embed="rId3"/>
          <a:stretch>
            <a:fillRect/>
          </a:stretch>
        </p:blipFill>
        <p:spPr>
          <a:xfrm>
            <a:off x="1" y="1442035"/>
            <a:ext cx="9144000" cy="5765448"/>
          </a:xfrm>
          <a:prstGeom prst="rect">
            <a:avLst/>
          </a:prstGeom>
          <a:ln w="38100" cap="sq">
            <a:solidFill>
              <a:schemeClr val="accent1">
                <a:lumMod val="60000"/>
                <a:lumOff val="40000"/>
              </a:schemeClr>
            </a:solidFill>
            <a:prstDash val="solid"/>
            <a:miter lim="800000"/>
          </a:ln>
          <a:effectLst>
            <a:outerShdw blurRad="50800" dist="38100" dir="2700000" algn="tl" rotWithShape="0">
              <a:srgbClr val="000000">
                <a:alpha val="43000"/>
              </a:srgbClr>
            </a:outerShdw>
          </a:effectLst>
        </p:spPr>
      </p:pic>
      <p:pic>
        <p:nvPicPr>
          <p:cNvPr id="7" name="Picture 6" descr="Screenshot 2022-09-13 194129.png"/>
          <p:cNvPicPr>
            <a:picLocks noChangeAspect="1"/>
          </p:cNvPicPr>
          <p:nvPr/>
        </p:nvPicPr>
        <p:blipFill>
          <a:blip r:embed="rId3"/>
          <a:stretch>
            <a:fillRect/>
          </a:stretch>
        </p:blipFill>
        <p:spPr>
          <a:xfrm>
            <a:off x="0" y="1295400"/>
            <a:ext cx="7461808" cy="4704797"/>
          </a:xfrm>
          <a:prstGeom prst="rect">
            <a:avLst/>
          </a:prstGeom>
          <a:ln>
            <a:noFill/>
          </a:ln>
          <a:effectLst>
            <a:softEdge rad="112500"/>
          </a:effectLst>
        </p:spPr>
      </p:pic>
      <p:sp>
        <p:nvSpPr>
          <p:cNvPr id="9" name="Content Placeholder 8"/>
          <p:cNvSpPr>
            <a:spLocks noGrp="1"/>
          </p:cNvSpPr>
          <p:nvPr>
            <p:ph idx="1"/>
          </p:nvPr>
        </p:nvSpPr>
        <p:spPr/>
        <p:txBody>
          <a:bodyPr>
            <a:normAutofit fontScale="92500"/>
          </a:bodyPr>
          <a:lstStyle/>
          <a:p>
            <a:r>
              <a:rPr lang="en-US" dirty="0" smtClean="0">
                <a:solidFill>
                  <a:srgbClr val="FFFF00"/>
                </a:solidFill>
                <a:latin typeface="Cooper Black" pitchFamily="18" charset="0"/>
              </a:rPr>
              <a:t>Society is the environment and the people around you where you live .Technology is the good  high tech that we use.</a:t>
            </a:r>
          </a:p>
          <a:p>
            <a:r>
              <a:rPr lang="en-US" dirty="0" smtClean="0">
                <a:solidFill>
                  <a:srgbClr val="FFFF00"/>
                </a:solidFill>
                <a:latin typeface="Cooper Black" pitchFamily="18" charset="0"/>
              </a:rPr>
              <a:t>People are not getting fresh air they need because they are either phones or computer.</a:t>
            </a:r>
          </a:p>
          <a:p>
            <a:r>
              <a:rPr lang="en-US" dirty="0" smtClean="0">
                <a:solidFill>
                  <a:srgbClr val="FFFF00"/>
                </a:solidFill>
                <a:latin typeface="Cooper Black" pitchFamily="18" charset="0"/>
              </a:rPr>
              <a:t>Too much  technology is </a:t>
            </a:r>
            <a:r>
              <a:rPr lang="en-US" dirty="0" err="1" smtClean="0">
                <a:solidFill>
                  <a:srgbClr val="FFFF00"/>
                </a:solidFill>
                <a:latin typeface="Cooper Black" pitchFamily="18" charset="0"/>
              </a:rPr>
              <a:t>good,but</a:t>
            </a:r>
            <a:r>
              <a:rPr lang="en-US" dirty="0" smtClean="0">
                <a:solidFill>
                  <a:srgbClr val="FFFF00"/>
                </a:solidFill>
                <a:latin typeface="Cooper Black" pitchFamily="18" charset="0"/>
              </a:rPr>
              <a:t> it I some is bad.</a:t>
            </a:r>
          </a:p>
          <a:p>
            <a:r>
              <a:rPr lang="en-US" dirty="0" smtClean="0">
                <a:solidFill>
                  <a:srgbClr val="FFFF00"/>
                </a:solidFill>
                <a:latin typeface="Cooper Black" pitchFamily="18" charset="0"/>
              </a:rPr>
              <a:t>The way of  being  a benefit technology is you can chat with friends and  family members .</a:t>
            </a:r>
          </a:p>
          <a:p>
            <a:r>
              <a:rPr lang="en-US" dirty="0" smtClean="0">
                <a:solidFill>
                  <a:srgbClr val="FFFF00"/>
                </a:solidFill>
                <a:latin typeface="Cooper Black" pitchFamily="18" charset="0"/>
              </a:rPr>
              <a:t>Technology   include maps, playlist </a:t>
            </a:r>
            <a:r>
              <a:rPr lang="en-US" smtClean="0">
                <a:solidFill>
                  <a:srgbClr val="FFFF00"/>
                </a:solidFill>
                <a:latin typeface="Cooper Black" pitchFamily="18" charset="0"/>
              </a:rPr>
              <a:t>etc </a:t>
            </a:r>
            <a:r>
              <a:rPr lang="en-US" dirty="0" smtClean="0">
                <a:solidFill>
                  <a:srgbClr val="FFFF00"/>
                </a:solidFill>
                <a:latin typeface="Cooper Black" pitchFamily="18" charset="0"/>
              </a:rPr>
              <a:t>.</a:t>
            </a:r>
            <a:endParaRPr lang="en-US" dirty="0">
              <a:solidFill>
                <a:srgbClr val="FF0000"/>
              </a:solidFill>
              <a:latin typeface="Cooper Black" pitchFamily="18" charset="0"/>
            </a:endParaRPr>
          </a:p>
        </p:txBody>
      </p:sp>
      <p:sp>
        <p:nvSpPr>
          <p:cNvPr id="2" name="Title 1"/>
          <p:cNvSpPr>
            <a:spLocks noGrp="1"/>
          </p:cNvSpPr>
          <p:nvPr>
            <p:ph type="title"/>
          </p:nvPr>
        </p:nvSpPr>
        <p:spPr>
          <a:xfrm>
            <a:off x="0" y="152400"/>
            <a:ext cx="8915400" cy="835152"/>
          </a:xfrm>
        </p:spPr>
        <p:txBody>
          <a:bodyPr>
            <a:normAutofit fontScale="90000"/>
          </a:bodyPr>
          <a:lstStyle/>
          <a:p>
            <a:r>
              <a:rPr lang="en-US" dirty="0" smtClean="0">
                <a:latin typeface="Cooper Black" pitchFamily="18" charset="0"/>
              </a:rPr>
              <a:t>How does the affect the technology  Society</a:t>
            </a:r>
            <a:endParaRPr lang="en-US" dirty="0">
              <a:latin typeface="Cooper Black" pitchFamily="18" charset="0"/>
            </a:endParaRPr>
          </a:p>
        </p:txBody>
      </p:sp>
    </p:spTree>
  </p:cSld>
  <p:clrMapOvr>
    <a:masterClrMapping/>
  </p:clrMapOvr>
  <p:transition>
    <p:dissolve/>
    <p:sndAc>
      <p:stSnd>
        <p:snd r:embed="rId2" name="click.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ffects of technology in our daily life.jpg"/>
          <p:cNvPicPr>
            <a:picLocks noChangeAspect="1"/>
          </p:cNvPicPr>
          <p:nvPr/>
        </p:nvPicPr>
        <p:blipFill>
          <a:blip r:embed="rId3"/>
          <a:stretch>
            <a:fillRect/>
          </a:stretch>
        </p:blipFill>
        <p:spPr>
          <a:xfrm>
            <a:off x="1" y="1031341"/>
            <a:ext cx="9144000" cy="5826659"/>
          </a:xfrm>
          <a:prstGeom prst="rect">
            <a:avLst/>
          </a:prstGeom>
          <a:ln>
            <a:noFill/>
          </a:ln>
          <a:effectLst>
            <a:softEdge rad="112500"/>
          </a:effectLst>
        </p:spPr>
      </p:pic>
      <p:sp>
        <p:nvSpPr>
          <p:cNvPr id="3" name="Content Placeholder 2"/>
          <p:cNvSpPr>
            <a:spLocks noGrp="1"/>
          </p:cNvSpPr>
          <p:nvPr>
            <p:ph idx="1"/>
          </p:nvPr>
        </p:nvSpPr>
        <p:spPr>
          <a:xfrm>
            <a:off x="228600" y="1447800"/>
            <a:ext cx="8686800" cy="5105400"/>
          </a:xfrm>
        </p:spPr>
        <p:txBody>
          <a:bodyPr>
            <a:normAutofit/>
          </a:bodyPr>
          <a:lstStyle/>
          <a:p>
            <a:r>
              <a:rPr lang="en-US" dirty="0" smtClean="0">
                <a:solidFill>
                  <a:schemeClr val="bg1"/>
                </a:solidFill>
                <a:latin typeface="Cooper Black" pitchFamily="18" charset="0"/>
              </a:rPr>
              <a:t>Humans and their characteristics play a key role in the technological area in the trade of IT products and solutions.</a:t>
            </a:r>
          </a:p>
          <a:p>
            <a:r>
              <a:rPr lang="en-US" dirty="0" smtClean="0">
                <a:solidFill>
                  <a:schemeClr val="bg1"/>
                </a:solidFill>
                <a:latin typeface="Cooper Black" pitchFamily="18" charset="0"/>
              </a:rPr>
              <a:t>Technological progress creates  a new environment ,where human qualities are becoming more and more important ,and it is crucial to find a balance for this situation.</a:t>
            </a:r>
          </a:p>
          <a:p>
            <a:r>
              <a:rPr lang="en-US" dirty="0" smtClean="0">
                <a:solidFill>
                  <a:schemeClr val="bg1"/>
                </a:solidFill>
                <a:latin typeface="Cooper Black" pitchFamily="18" charset="0"/>
              </a:rPr>
              <a:t>Total dependency on technology in our day to day life .</a:t>
            </a:r>
          </a:p>
          <a:p>
            <a:endParaRPr lang="en-US" dirty="0">
              <a:solidFill>
                <a:srgbClr val="0070C0"/>
              </a:solidFill>
              <a:latin typeface="Cooper Black" pitchFamily="18" charset="0"/>
            </a:endParaRPr>
          </a:p>
        </p:txBody>
      </p:sp>
      <p:sp>
        <p:nvSpPr>
          <p:cNvPr id="2" name="Title 1"/>
          <p:cNvSpPr>
            <a:spLocks noGrp="1"/>
          </p:cNvSpPr>
          <p:nvPr>
            <p:ph type="title"/>
          </p:nvPr>
        </p:nvSpPr>
        <p:spPr/>
        <p:txBody>
          <a:bodyPr>
            <a:normAutofit fontScale="90000"/>
          </a:bodyPr>
          <a:lstStyle/>
          <a:p>
            <a:r>
              <a:rPr lang="en-US" dirty="0" smtClean="0">
                <a:effectLst/>
                <a:latin typeface="Cooper Black" pitchFamily="18" charset="0"/>
              </a:rPr>
              <a:t>What  is the key role  Human Life in modern Technology</a:t>
            </a:r>
            <a:endParaRPr lang="en-US" dirty="0">
              <a:effectLst/>
              <a:latin typeface="Cooper Black" pitchFamily="18" charset="0"/>
            </a:endParaRPr>
          </a:p>
        </p:txBody>
      </p:sp>
    </p:spTree>
  </p:cSld>
  <p:clrMapOvr>
    <a:masterClrMapping/>
  </p:clrMapOvr>
  <p:transition>
    <p:dissolve/>
    <p:sndAc>
      <p:stSnd>
        <p:snd r:embed="rId2" name="click.wav" builtIn="1"/>
      </p:stSnd>
    </p:sndAc>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2">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712</TotalTime>
  <Words>619</Words>
  <Application>Microsoft Office PowerPoint</Application>
  <PresentationFormat>On-screen Show (4:3)</PresentationFormat>
  <Paragraphs>46</Paragraphs>
  <Slides>10</Slides>
  <Notes>1</Notes>
  <HiddenSlides>0</HiddenSlides>
  <MMClips>1</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Custom Design</vt:lpstr>
      <vt:lpstr>Concourse</vt:lpstr>
      <vt:lpstr>Gandhi Institute of Science And Technology KHOLIGUDA RAYAGADA ODISHA</vt:lpstr>
      <vt:lpstr>The 1st Engineer Of India </vt:lpstr>
      <vt:lpstr>What is Modern Technology</vt:lpstr>
      <vt:lpstr>USAGE MODERN TECHNOLOGY</vt:lpstr>
      <vt:lpstr>Slide 5</vt:lpstr>
      <vt:lpstr> Advantages of modern Technology</vt:lpstr>
      <vt:lpstr>Dis –Advantages of Modern Technology</vt:lpstr>
      <vt:lpstr>How does the affect the technology  Society</vt:lpstr>
      <vt:lpstr>What  is the key role  Human Life in modern Technology</vt:lpstr>
      <vt:lpstr>Slide 10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Gandhi Institute of Science And Technology Kholiguda ,Rayagada </dc:title>
  <dc:creator>Lenovo</dc:creator>
  <cp:lastModifiedBy>Lenovo</cp:lastModifiedBy>
  <cp:revision>78</cp:revision>
  <dcterms:created xsi:type="dcterms:W3CDTF">2022-09-13T00:41:13Z</dcterms:created>
  <dcterms:modified xsi:type="dcterms:W3CDTF">2022-09-14T22:46:17Z</dcterms:modified>
</cp:coreProperties>
</file>