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9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06144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Prototyping in Design and Development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82845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Group Members: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4480679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BSEF21M022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513290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BSEF21M027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578512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BSEF21M034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What is Prototyping?</a:t>
            </a:r>
            <a:endParaRPr lang="en-US" sz="4400" b="1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000000"/>
                </a:solidFill>
                <a:ea typeface="Source Serif Pro Semi Bold" pitchFamily="34" charset="-122"/>
                <a:cs typeface="Source Serif Pro Semi Bold" pitchFamily="34" charset="-120"/>
              </a:rPr>
              <a:t>Definition</a:t>
            </a:r>
            <a:endParaRPr lang="en-US" sz="2200" b="1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Prototyping is a fundamental practice in Human-Computer Interaction (HCI) that plays a crucial role in the design and development of digital products and systems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000000"/>
                </a:solidFill>
                <a:ea typeface="Source Serif Pro Semi Bold" pitchFamily="34" charset="-122"/>
                <a:cs typeface="Source Serif Pro Semi Bold" pitchFamily="34" charset="-120"/>
              </a:rPr>
              <a:t>Purpose</a:t>
            </a:r>
            <a:endParaRPr lang="en-US" sz="2200" b="1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Explore design ideas, test functionality, and gather user feedback.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264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1391" y="2987040"/>
            <a:ext cx="4782503" cy="547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2400" b="1" kern="0" spc="-69" dirty="0">
                <a:solidFill>
                  <a:srgbClr val="000000"/>
                </a:solidFill>
                <a:ea typeface="Source Serif Pro Semi Bold" pitchFamily="34" charset="-122"/>
                <a:cs typeface="Source Serif Pro Semi Bold" pitchFamily="34" charset="-120"/>
              </a:rPr>
              <a:t>Objectives of Prototyping</a:t>
            </a:r>
            <a:endParaRPr lang="en-US" sz="2400" b="1" dirty="0"/>
          </a:p>
        </p:txBody>
      </p:sp>
      <p:sp>
        <p:nvSpPr>
          <p:cNvPr id="4" name="Shape 1"/>
          <p:cNvSpPr/>
          <p:nvPr/>
        </p:nvSpPr>
        <p:spPr>
          <a:xfrm>
            <a:off x="651391" y="4022765"/>
            <a:ext cx="418743" cy="418743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95099" y="4100751"/>
            <a:ext cx="131326" cy="262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kern="0" spc="-41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1256228" y="4022765"/>
            <a:ext cx="2189678" cy="273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2000" b="1" kern="0" spc="-3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Gather Feedback</a:t>
            </a:r>
            <a:endParaRPr lang="en-US" sz="2000" b="1" dirty="0"/>
          </a:p>
        </p:txBody>
      </p:sp>
      <p:sp>
        <p:nvSpPr>
          <p:cNvPr id="7" name="Text 4"/>
          <p:cNvSpPr/>
          <p:nvPr/>
        </p:nvSpPr>
        <p:spPr>
          <a:xfrm>
            <a:off x="1256228" y="4407932"/>
            <a:ext cx="5965984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kern="0" spc="-29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Collect quick and continuous feedback from users to </a:t>
            </a:r>
            <a:r>
              <a:rPr lang="en-US" kern="0" spc="-29" dirty="0" smtClean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improve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kern="0" spc="-29" dirty="0" smtClean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kern="0" spc="-29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the design.</a:t>
            </a:r>
            <a:endParaRPr lang="en-US" dirty="0"/>
          </a:p>
        </p:txBody>
      </p:sp>
      <p:sp>
        <p:nvSpPr>
          <p:cNvPr id="8" name="Shape 5"/>
          <p:cNvSpPr/>
          <p:nvPr/>
        </p:nvSpPr>
        <p:spPr>
          <a:xfrm>
            <a:off x="7408307" y="4022765"/>
            <a:ext cx="418743" cy="418743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552015" y="4100751"/>
            <a:ext cx="131326" cy="262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kern="0" spc="-41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dirty="0"/>
          </a:p>
        </p:txBody>
      </p:sp>
      <p:sp>
        <p:nvSpPr>
          <p:cNvPr id="10" name="Text 7"/>
          <p:cNvSpPr/>
          <p:nvPr/>
        </p:nvSpPr>
        <p:spPr>
          <a:xfrm>
            <a:off x="8013144" y="4022765"/>
            <a:ext cx="2189678" cy="273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2000" b="1" kern="0" spc="-3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Test Design Ideas</a:t>
            </a:r>
            <a:endParaRPr lang="en-US" sz="2000" b="1" dirty="0"/>
          </a:p>
        </p:txBody>
      </p:sp>
      <p:sp>
        <p:nvSpPr>
          <p:cNvPr id="11" name="Text 8"/>
          <p:cNvSpPr/>
          <p:nvPr/>
        </p:nvSpPr>
        <p:spPr>
          <a:xfrm>
            <a:off x="8013144" y="4407932"/>
            <a:ext cx="5965984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kern="0" spc="-29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Experiment with different designs and interactions to find the best solution.</a:t>
            </a:r>
            <a:endParaRPr lang="en-US" dirty="0"/>
          </a:p>
        </p:txBody>
      </p:sp>
      <p:sp>
        <p:nvSpPr>
          <p:cNvPr id="12" name="Shape 9"/>
          <p:cNvSpPr/>
          <p:nvPr/>
        </p:nvSpPr>
        <p:spPr>
          <a:xfrm>
            <a:off x="651391" y="5100995"/>
            <a:ext cx="418743" cy="418743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95099" y="5178981"/>
            <a:ext cx="131326" cy="262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kern="0" spc="-41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1256228" y="5100995"/>
            <a:ext cx="2189678" cy="273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2000" b="1" kern="0" spc="-3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Improve the Design</a:t>
            </a:r>
            <a:endParaRPr lang="en-US" sz="2000" b="1" dirty="0"/>
          </a:p>
        </p:txBody>
      </p:sp>
      <p:sp>
        <p:nvSpPr>
          <p:cNvPr id="15" name="Text 12"/>
          <p:cNvSpPr/>
          <p:nvPr/>
        </p:nvSpPr>
        <p:spPr>
          <a:xfrm>
            <a:off x="1256228" y="5486162"/>
            <a:ext cx="5965984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kern="0" spc="-29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Refine the design based on user feedback.</a:t>
            </a:r>
            <a:endParaRPr lang="en-US" dirty="0"/>
          </a:p>
        </p:txBody>
      </p:sp>
      <p:sp>
        <p:nvSpPr>
          <p:cNvPr id="16" name="Shape 13"/>
          <p:cNvSpPr/>
          <p:nvPr/>
        </p:nvSpPr>
        <p:spPr>
          <a:xfrm>
            <a:off x="7408307" y="5100995"/>
            <a:ext cx="418743" cy="418743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552015" y="5178981"/>
            <a:ext cx="131326" cy="262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kern="0" spc="-41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dirty="0"/>
          </a:p>
        </p:txBody>
      </p:sp>
      <p:sp>
        <p:nvSpPr>
          <p:cNvPr id="18" name="Text 15"/>
          <p:cNvSpPr/>
          <p:nvPr/>
        </p:nvSpPr>
        <p:spPr>
          <a:xfrm>
            <a:off x="8013144" y="5100995"/>
            <a:ext cx="2189678" cy="273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2000" b="1" kern="0" spc="-3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Validate the Design</a:t>
            </a:r>
            <a:endParaRPr lang="en-US" sz="2000" b="1" dirty="0"/>
          </a:p>
        </p:txBody>
      </p:sp>
      <p:sp>
        <p:nvSpPr>
          <p:cNvPr id="19" name="Text 16"/>
          <p:cNvSpPr/>
          <p:nvPr/>
        </p:nvSpPr>
        <p:spPr>
          <a:xfrm>
            <a:off x="8013144" y="5486162"/>
            <a:ext cx="5965984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kern="0" spc="-29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Ensure the design meets user needs and project goals.</a:t>
            </a:r>
            <a:endParaRPr lang="en-US" dirty="0"/>
          </a:p>
        </p:txBody>
      </p:sp>
      <p:sp>
        <p:nvSpPr>
          <p:cNvPr id="20" name="Shape 17"/>
          <p:cNvSpPr/>
          <p:nvPr/>
        </p:nvSpPr>
        <p:spPr>
          <a:xfrm>
            <a:off x="651391" y="6179225"/>
            <a:ext cx="418743" cy="418743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795099" y="6257211"/>
            <a:ext cx="131326" cy="262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kern="0" spc="-41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5</a:t>
            </a:r>
            <a:endParaRPr lang="en-US" dirty="0"/>
          </a:p>
        </p:txBody>
      </p:sp>
      <p:sp>
        <p:nvSpPr>
          <p:cNvPr id="22" name="Text 19"/>
          <p:cNvSpPr/>
          <p:nvPr/>
        </p:nvSpPr>
        <p:spPr>
          <a:xfrm>
            <a:off x="1256228" y="6179225"/>
            <a:ext cx="2404824" cy="273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2000" b="1" kern="0" spc="-3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Improve Communication</a:t>
            </a:r>
            <a:endParaRPr lang="en-US" sz="2000" b="1" dirty="0"/>
          </a:p>
        </p:txBody>
      </p:sp>
      <p:sp>
        <p:nvSpPr>
          <p:cNvPr id="23" name="Text 20"/>
          <p:cNvSpPr/>
          <p:nvPr/>
        </p:nvSpPr>
        <p:spPr>
          <a:xfrm>
            <a:off x="1256228" y="6564392"/>
            <a:ext cx="5965984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kern="0" spc="-29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Facilitate communication between stakeholders, designers, and developers by visualizing design concepts</a:t>
            </a:r>
            <a:endParaRPr lang="en-US" dirty="0"/>
          </a:p>
        </p:txBody>
      </p:sp>
      <p:sp>
        <p:nvSpPr>
          <p:cNvPr id="24" name="Text 21"/>
          <p:cNvSpPr/>
          <p:nvPr/>
        </p:nvSpPr>
        <p:spPr>
          <a:xfrm>
            <a:off x="1256228" y="7271266"/>
            <a:ext cx="5965984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endParaRPr lang="en-US" dirty="0"/>
          </a:p>
        </p:txBody>
      </p:sp>
      <p:sp>
        <p:nvSpPr>
          <p:cNvPr id="25" name="Shape 22"/>
          <p:cNvSpPr/>
          <p:nvPr/>
        </p:nvSpPr>
        <p:spPr>
          <a:xfrm>
            <a:off x="7408307" y="6179225"/>
            <a:ext cx="418743" cy="418743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7552015" y="6257211"/>
            <a:ext cx="131326" cy="262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kern="0" spc="-41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6</a:t>
            </a:r>
            <a:endParaRPr lang="en-US" dirty="0"/>
          </a:p>
        </p:txBody>
      </p:sp>
      <p:sp>
        <p:nvSpPr>
          <p:cNvPr id="27" name="Text 24"/>
          <p:cNvSpPr/>
          <p:nvPr/>
        </p:nvSpPr>
        <p:spPr>
          <a:xfrm>
            <a:off x="8013144" y="6179225"/>
            <a:ext cx="2632591" cy="273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2000" b="1" kern="0" spc="-3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Reduce Development Risks:</a:t>
            </a:r>
            <a:endParaRPr lang="en-US" sz="2000" b="1" dirty="0"/>
          </a:p>
        </p:txBody>
      </p:sp>
      <p:sp>
        <p:nvSpPr>
          <p:cNvPr id="28" name="Text 25"/>
          <p:cNvSpPr/>
          <p:nvPr/>
        </p:nvSpPr>
        <p:spPr>
          <a:xfrm>
            <a:off x="8013144" y="6564392"/>
            <a:ext cx="5965984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kern="0" spc="-29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Identify and address potential issues early in the design process to minimize risks during development.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0435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ea typeface="Source Serif Pro Semi Bold" pitchFamily="34" charset="-122"/>
                <a:cs typeface="Source Serif Pro Semi Bold" pitchFamily="34" charset="-120"/>
              </a:rPr>
              <a:t>Types of Prototyping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806660"/>
            <a:ext cx="290072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000000"/>
                </a:solidFill>
                <a:ea typeface="Source Serif Pro Semi Bold" pitchFamily="34" charset="-122"/>
                <a:cs typeface="Source Serif Pro Semi Bold" pitchFamily="34" charset="-120"/>
              </a:rPr>
              <a:t>Low-Fidelity Prototypes</a:t>
            </a:r>
            <a:endParaRPr lang="en-US" sz="2200" b="1" dirty="0"/>
          </a:p>
        </p:txBody>
      </p:sp>
      <p:sp>
        <p:nvSpPr>
          <p:cNvPr id="4" name="Text 2"/>
          <p:cNvSpPr/>
          <p:nvPr/>
        </p:nvSpPr>
        <p:spPr>
          <a:xfrm>
            <a:off x="837724" y="339792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Low-fidelity prototypes are quick and easy to create, often using simple tools like paper, markers, or digital wireframing software.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37935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 These prototypes focus on conveying basic design concepts and interactions without getting into detailed visuals or functionality.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2806660"/>
            <a:ext cx="341268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000000"/>
                </a:solidFill>
                <a:ea typeface="Source Serif Pro Semi Bold" pitchFamily="34" charset="-122"/>
                <a:cs typeface="Source Serif Pro Semi Bold" pitchFamily="34" charset="-120"/>
              </a:rPr>
              <a:t>Medium-Fidelity Prototypes</a:t>
            </a:r>
            <a:endParaRPr lang="en-US" sz="2200" b="1" dirty="0"/>
          </a:p>
        </p:txBody>
      </p:sp>
      <p:sp>
        <p:nvSpPr>
          <p:cNvPr id="7" name="Text 5"/>
          <p:cNvSpPr/>
          <p:nvPr/>
        </p:nvSpPr>
        <p:spPr>
          <a:xfrm>
            <a:off x="7614761" y="339792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Medium-fidelity prototypes are more detailed than low-fidelity prototypes but less polished than high-fidelity prototypes.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437935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 It's not as basic as a simple drawing, but it's also not as fancy as a fully finished product.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5360789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Medium-fidelity prototypes are used to test more complex interactions, gather more detailed feedback from users, and validate design decisions..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78737"/>
            <a:ext cx="597348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rgbClr val="000000"/>
                </a:solidFill>
                <a:ea typeface="Source Serif Pro Semi Bold" pitchFamily="34" charset="-122"/>
                <a:cs typeface="Source Serif Pro Semi Bold" pitchFamily="34" charset="-120"/>
              </a:rPr>
              <a:t>High-Fidelity Prototypes</a:t>
            </a:r>
            <a:endParaRPr lang="en-US" sz="4400" b="1" dirty="0"/>
          </a:p>
        </p:txBody>
      </p:sp>
      <p:sp>
        <p:nvSpPr>
          <p:cNvPr id="4" name="Text 1"/>
          <p:cNvSpPr/>
          <p:nvPr/>
        </p:nvSpPr>
        <p:spPr>
          <a:xfrm>
            <a:off x="837724" y="5241727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High-fidelity prototyping is like creating a highly detailed and realistic version of your design idea. It closely resembles the final product in terms of appearance and functionality, but it's not fully functional.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837724" y="6276975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 In a high-fidelity prototype, you would use software tools to create a digital version of your design that looks and behaves almost like the real thing.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325166"/>
            <a:ext cx="642127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ea typeface="Source Serif Pro Semi Bold" pitchFamily="34" charset="-122"/>
                <a:cs typeface="Source Serif Pro Semi Bold" pitchFamily="34" charset="-120"/>
              </a:rPr>
              <a:t>Advantages of Prototyping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388156"/>
            <a:ext cx="3614618" cy="2138482"/>
          </a:xfrm>
          <a:prstGeom prst="roundRect">
            <a:avLst>
              <a:gd name="adj" fmla="val 470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71059" y="26350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User Feedback</a:t>
            </a:r>
            <a:endParaRPr lang="en-US" sz="2200" b="1" dirty="0"/>
          </a:p>
        </p:txBody>
      </p:sp>
      <p:sp>
        <p:nvSpPr>
          <p:cNvPr id="6" name="Text 3"/>
          <p:cNvSpPr/>
          <p:nvPr/>
        </p:nvSpPr>
        <p:spPr>
          <a:xfrm>
            <a:off x="6571059" y="3130629"/>
            <a:ext cx="312074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Improves user experience by incorporating feedback early on.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388156"/>
            <a:ext cx="3614618" cy="2138482"/>
          </a:xfrm>
          <a:prstGeom prst="roundRect">
            <a:avLst>
              <a:gd name="adj" fmla="val 470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24993" y="26350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Error Detection</a:t>
            </a:r>
            <a:endParaRPr lang="en-US" sz="2200" b="1" dirty="0"/>
          </a:p>
        </p:txBody>
      </p:sp>
      <p:sp>
        <p:nvSpPr>
          <p:cNvPr id="9" name="Text 6"/>
          <p:cNvSpPr/>
          <p:nvPr/>
        </p:nvSpPr>
        <p:spPr>
          <a:xfrm>
            <a:off x="10424993" y="3130629"/>
            <a:ext cx="312074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Identifies flaws and potential problems early in the development process.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765953"/>
            <a:ext cx="3614618" cy="2138482"/>
          </a:xfrm>
          <a:prstGeom prst="roundRect">
            <a:avLst>
              <a:gd name="adj" fmla="val 470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71059" y="50128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Collaboration</a:t>
            </a:r>
            <a:endParaRPr lang="en-US" sz="2200" b="1" dirty="0"/>
          </a:p>
        </p:txBody>
      </p:sp>
      <p:sp>
        <p:nvSpPr>
          <p:cNvPr id="12" name="Text 9"/>
          <p:cNvSpPr/>
          <p:nvPr/>
        </p:nvSpPr>
        <p:spPr>
          <a:xfrm>
            <a:off x="6571059" y="5508427"/>
            <a:ext cx="312074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Aligns team efforts by providing a shared understanding of the design.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10178058" y="4765953"/>
            <a:ext cx="3614618" cy="2138482"/>
          </a:xfrm>
          <a:prstGeom prst="roundRect">
            <a:avLst>
              <a:gd name="adj" fmla="val 470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424993" y="5012888"/>
            <a:ext cx="285797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Time and Cost Efficient</a:t>
            </a:r>
            <a:endParaRPr lang="en-US" sz="2200" b="1" dirty="0"/>
          </a:p>
        </p:txBody>
      </p:sp>
      <p:sp>
        <p:nvSpPr>
          <p:cNvPr id="15" name="Text 12"/>
          <p:cNvSpPr/>
          <p:nvPr/>
        </p:nvSpPr>
        <p:spPr>
          <a:xfrm>
            <a:off x="10424993" y="5508427"/>
            <a:ext cx="312074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Saves resources by identifying and addressing issues before full development.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124903"/>
            <a:ext cx="713363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ea typeface="Source Serif Pro Semi Bold" pitchFamily="34" charset="-122"/>
                <a:cs typeface="Source Serif Pro Semi Bold" pitchFamily="34" charset="-120"/>
              </a:rPr>
              <a:t>Disadvantages of Prototyping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2187893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302561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Time-Consuming</a:t>
            </a:r>
            <a:endParaRPr lang="en-US" sz="2200" b="1" dirty="0"/>
          </a:p>
        </p:txBody>
      </p:sp>
      <p:sp>
        <p:nvSpPr>
          <p:cNvPr id="6" name="Text 2"/>
          <p:cNvSpPr/>
          <p:nvPr/>
        </p:nvSpPr>
        <p:spPr>
          <a:xfrm>
            <a:off x="837724" y="3521154"/>
            <a:ext cx="35547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Can be time-consuming if not planned well.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27" y="2187893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51427" y="302561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Costly</a:t>
            </a:r>
            <a:endParaRPr lang="en-US" sz="2200" b="1" dirty="0"/>
          </a:p>
        </p:txBody>
      </p:sp>
      <p:sp>
        <p:nvSpPr>
          <p:cNvPr id="9" name="Text 4"/>
          <p:cNvSpPr/>
          <p:nvPr/>
        </p:nvSpPr>
        <p:spPr>
          <a:xfrm>
            <a:off x="4751427" y="3521154"/>
            <a:ext cx="355484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Can be costly if multiple iterations are needed.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5005268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37724" y="5842992"/>
            <a:ext cx="297501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Unrealistic Expectations</a:t>
            </a:r>
            <a:endParaRPr lang="en-US" sz="2200" b="1" dirty="0"/>
          </a:p>
        </p:txBody>
      </p:sp>
      <p:sp>
        <p:nvSpPr>
          <p:cNvPr id="12" name="Text 6"/>
          <p:cNvSpPr/>
          <p:nvPr/>
        </p:nvSpPr>
        <p:spPr>
          <a:xfrm>
            <a:off x="837724" y="6338530"/>
            <a:ext cx="35547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Prototypes may set unrealistic expectations about functionality.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427" y="5005268"/>
            <a:ext cx="598408" cy="59840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51427" y="58429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ea typeface="Source Serif Pro Semi Bold" pitchFamily="34" charset="-122"/>
                <a:cs typeface="Source Serif Pro Semi Bold" pitchFamily="34" charset="-120"/>
              </a:rPr>
              <a:t>Limited Functionality</a:t>
            </a:r>
            <a:endParaRPr lang="en-US" sz="2200" b="1" dirty="0"/>
          </a:p>
        </p:txBody>
      </p:sp>
      <p:sp>
        <p:nvSpPr>
          <p:cNvPr id="15" name="Text 8"/>
          <p:cNvSpPr/>
          <p:nvPr/>
        </p:nvSpPr>
        <p:spPr>
          <a:xfrm>
            <a:off x="4751427" y="6338530"/>
            <a:ext cx="355484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Prototypes may not have all the features of the final product.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300870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071699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kern="0" spc="-38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Prototyping plays a crucial role in the design and development process, enabling us to build better products by gathering user feedback, testing ideas, and ensuring the final product meets user needs.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472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Source Sans Pro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2</cp:revision>
  <dcterms:created xsi:type="dcterms:W3CDTF">2025-01-07T03:39:14Z</dcterms:created>
  <dcterms:modified xsi:type="dcterms:W3CDTF">2025-01-07T04:51:08Z</dcterms:modified>
</cp:coreProperties>
</file>