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65" r:id="rId14"/>
    <p:sldId id="272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7e26f499678dabb/employee_data%201%202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7e26f499678dabb/employee_data%201%202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 2.xlsx]Sheet1!PivotTable1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85-48EF-A69F-7B3B7DD90E65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13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15</c:v>
                </c:pt>
                <c:pt idx="7">
                  <c:v>13</c:v>
                </c:pt>
                <c:pt idx="8">
                  <c:v>18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85-48EF-A69F-7B3B7DD90E65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30</c:v>
                </c:pt>
                <c:pt idx="1">
                  <c:v>22</c:v>
                </c:pt>
                <c:pt idx="2">
                  <c:v>29</c:v>
                </c:pt>
                <c:pt idx="3">
                  <c:v>41</c:v>
                </c:pt>
                <c:pt idx="4">
                  <c:v>27</c:v>
                </c:pt>
                <c:pt idx="5">
                  <c:v>20</c:v>
                </c:pt>
                <c:pt idx="6">
                  <c:v>30</c:v>
                </c:pt>
                <c:pt idx="7">
                  <c:v>23</c:v>
                </c:pt>
                <c:pt idx="8">
                  <c:v>19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85-48EF-A69F-7B3B7DD90E65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C85-48EF-A69F-7B3B7DD90E65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51</c:v>
                </c:pt>
                <c:pt idx="1">
                  <c:v>61</c:v>
                </c:pt>
                <c:pt idx="2">
                  <c:v>45</c:v>
                </c:pt>
                <c:pt idx="3">
                  <c:v>47</c:v>
                </c:pt>
                <c:pt idx="4">
                  <c:v>47</c:v>
                </c:pt>
                <c:pt idx="5">
                  <c:v>63</c:v>
                </c:pt>
                <c:pt idx="6">
                  <c:v>47</c:v>
                </c:pt>
                <c:pt idx="7">
                  <c:v>43</c:v>
                </c:pt>
                <c:pt idx="8">
                  <c:v>54</c:v>
                </c:pt>
                <c:pt idx="9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C85-48EF-A69F-7B3B7DD90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5590920"/>
        <c:axId val="1975604232"/>
      </c:barChart>
      <c:catAx>
        <c:axId val="1975590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604232"/>
        <c:crosses val="autoZero"/>
        <c:auto val="1"/>
        <c:lblAlgn val="ctr"/>
        <c:lblOffset val="100"/>
        <c:noMultiLvlLbl val="0"/>
      </c:catAx>
      <c:valAx>
        <c:axId val="1975604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590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 2.xlsx]Sheet1!PivotTable1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D5C-49FB-BDF3-BD64893A439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D5C-49FB-BDF3-BD64893A439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D5C-49FB-BDF3-BD64893A439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D5C-49FB-BDF3-BD64893A439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D5C-49FB-BDF3-BD64893A439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D5C-49FB-BDF3-BD64893A439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D5C-49FB-BDF3-BD64893A439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D5C-49FB-BDF3-BD64893A439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D5C-49FB-BDF3-BD64893A439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D5C-49FB-BDF3-BD64893A4399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D5C-49FB-BDF3-BD64893A4399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5D5C-49FB-BDF3-BD64893A439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5D5C-49FB-BDF3-BD64893A439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5D5C-49FB-BDF3-BD64893A439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5D5C-49FB-BDF3-BD64893A439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5D5C-49FB-BDF3-BD64893A439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5D5C-49FB-BDF3-BD64893A439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5D5C-49FB-BDF3-BD64893A439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5D5C-49FB-BDF3-BD64893A439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5D5C-49FB-BDF3-BD64893A439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5D5C-49FB-BDF3-BD64893A4399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13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15</c:v>
                </c:pt>
                <c:pt idx="7">
                  <c:v>13</c:v>
                </c:pt>
                <c:pt idx="8">
                  <c:v>18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5D5C-49FB-BDF3-BD64893A4399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5D5C-49FB-BDF3-BD64893A439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5D5C-49FB-BDF3-BD64893A439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5D5C-49FB-BDF3-BD64893A439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5D5C-49FB-BDF3-BD64893A439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5D5C-49FB-BDF3-BD64893A439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5D5C-49FB-BDF3-BD64893A439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5D5C-49FB-BDF3-BD64893A439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5D5C-49FB-BDF3-BD64893A439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5D5C-49FB-BDF3-BD64893A439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5D5C-49FB-BDF3-BD64893A4399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30</c:v>
                </c:pt>
                <c:pt idx="1">
                  <c:v>22</c:v>
                </c:pt>
                <c:pt idx="2">
                  <c:v>29</c:v>
                </c:pt>
                <c:pt idx="3">
                  <c:v>41</c:v>
                </c:pt>
                <c:pt idx="4">
                  <c:v>27</c:v>
                </c:pt>
                <c:pt idx="5">
                  <c:v>20</c:v>
                </c:pt>
                <c:pt idx="6">
                  <c:v>30</c:v>
                </c:pt>
                <c:pt idx="7">
                  <c:v>23</c:v>
                </c:pt>
                <c:pt idx="8">
                  <c:v>19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5D5C-49FB-BDF3-BD64893A4399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5D5C-49FB-BDF3-BD64893A439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5D5C-49FB-BDF3-BD64893A439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5D5C-49FB-BDF3-BD64893A439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5D5C-49FB-BDF3-BD64893A439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5D5C-49FB-BDF3-BD64893A439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5D5C-49FB-BDF3-BD64893A439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5D5C-49FB-BDF3-BD64893A439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5D5C-49FB-BDF3-BD64893A439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5D5C-49FB-BDF3-BD64893A439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5D5C-49FB-BDF3-BD64893A4399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5D5C-49FB-BDF3-BD64893A4399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(blank)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5D5C-49FB-BDF3-BD64893A439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5D5C-49FB-BDF3-BD64893A439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5D5C-49FB-BDF3-BD64893A439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5D5C-49FB-BDF3-BD64893A439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5D5C-49FB-BDF3-BD64893A439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5D5C-49FB-BDF3-BD64893A439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5D5C-49FB-BDF3-BD64893A439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5D5C-49FB-BDF3-BD64893A439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5D5C-49FB-BDF3-BD64893A439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5D5C-49FB-BDF3-BD64893A4399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51</c:v>
                </c:pt>
                <c:pt idx="1">
                  <c:v>61</c:v>
                </c:pt>
                <c:pt idx="2">
                  <c:v>45</c:v>
                </c:pt>
                <c:pt idx="3">
                  <c:v>47</c:v>
                </c:pt>
                <c:pt idx="4">
                  <c:v>47</c:v>
                </c:pt>
                <c:pt idx="5">
                  <c:v>63</c:v>
                </c:pt>
                <c:pt idx="6">
                  <c:v>47</c:v>
                </c:pt>
                <c:pt idx="7">
                  <c:v>43</c:v>
                </c:pt>
                <c:pt idx="8">
                  <c:v>54</c:v>
                </c:pt>
                <c:pt idx="9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5D5C-49FB-BDF3-BD64893A43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8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8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3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7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8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3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2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1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19161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05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5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4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8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0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71674" y="9906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61864" y="2954717"/>
            <a:ext cx="9746410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/>
              <a:t>STUDENT NAME: </a:t>
            </a:r>
            <a:r>
              <a:rPr lang="en-US" sz="2800" b="1"/>
              <a:t>Aaliya Tabasum L</a:t>
            </a:r>
            <a:endParaRPr lang="en-US" sz="2800" b="1">
              <a:ea typeface="Calibri"/>
              <a:cs typeface="Calibri"/>
            </a:endParaRPr>
          </a:p>
          <a:p>
            <a:r>
              <a:rPr lang="en-US" sz="2800" b="1" dirty="0"/>
              <a:t>REGISTER NO:312217976 ,asunm1681312217976</a:t>
            </a:r>
            <a:endParaRPr lang="en-US" sz="2800" b="1">
              <a:ea typeface="Calibri"/>
              <a:cs typeface="Calibri"/>
            </a:endParaRPr>
          </a:p>
          <a:p>
            <a:r>
              <a:rPr lang="en-US" sz="2800" b="1" dirty="0"/>
              <a:t>DEPARTMENT: B.com</a:t>
            </a:r>
            <a:endParaRPr lang="en-US" sz="2800" b="1">
              <a:ea typeface="Calibri"/>
              <a:cs typeface="Calibri"/>
            </a:endParaRPr>
          </a:p>
          <a:p>
            <a:r>
              <a:rPr lang="en-US" sz="2800" b="1"/>
              <a:t>COLLEGE : ST.ANNE'S ARTS AND SCIENCE COLLEGE</a:t>
            </a:r>
            <a:endParaRPr lang="en-US" sz="2800" b="1">
              <a:ea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BC017-1B52-B91A-C375-1122EEF34AFD}"/>
              </a:ext>
            </a:extLst>
          </p:cNvPr>
          <p:cNvSpPr txBox="1"/>
          <p:nvPr/>
        </p:nvSpPr>
        <p:spPr>
          <a:xfrm>
            <a:off x="3674533" y="1552754"/>
            <a:ext cx="69701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>
                <a:solidFill>
                  <a:schemeClr val="accent2"/>
                </a:solidFill>
              </a:rPr>
              <a:t>EMPLOYEE DATA ANALYSIS USING EXCEL</a:t>
            </a:r>
            <a:endParaRPr lang="en-US" sz="2800" u="sng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3057" y="291147"/>
            <a:ext cx="4152167" cy="752129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u="sng" spc="15" dirty="0">
                <a:solidFill>
                  <a:srgbClr val="CD4223"/>
                </a:solidFill>
                <a:latin typeface="Trebuchet MS"/>
                <a:cs typeface="Trebuchet MS"/>
              </a:rPr>
              <a:t>M</a:t>
            </a:r>
            <a:r>
              <a:rPr sz="4800" b="1" u="sng" dirty="0">
                <a:solidFill>
                  <a:srgbClr val="CD4223"/>
                </a:solidFill>
                <a:latin typeface="Trebuchet MS"/>
                <a:cs typeface="Trebuchet MS"/>
              </a:rPr>
              <a:t>O</a:t>
            </a:r>
            <a:r>
              <a:rPr sz="4800" b="1" u="sng" spc="-15" dirty="0">
                <a:solidFill>
                  <a:srgbClr val="CD4223"/>
                </a:solidFill>
                <a:latin typeface="Trebuchet MS"/>
                <a:cs typeface="Trebuchet MS"/>
              </a:rPr>
              <a:t>D</a:t>
            </a:r>
            <a:r>
              <a:rPr sz="4800" b="1" u="sng" spc="-35" dirty="0">
                <a:solidFill>
                  <a:srgbClr val="CD4223"/>
                </a:solidFill>
                <a:latin typeface="Trebuchet MS"/>
                <a:cs typeface="Trebuchet MS"/>
              </a:rPr>
              <a:t>E</a:t>
            </a:r>
            <a:r>
              <a:rPr sz="4800" b="1" u="sng" spc="-30" dirty="0">
                <a:solidFill>
                  <a:srgbClr val="CD4223"/>
                </a:solidFill>
                <a:latin typeface="Trebuchet MS"/>
                <a:cs typeface="Trebuchet MS"/>
              </a:rPr>
              <a:t>LL</a:t>
            </a:r>
            <a:r>
              <a:rPr sz="4800" b="1" u="sng" spc="-5" dirty="0">
                <a:solidFill>
                  <a:srgbClr val="CD4223"/>
                </a:solidFill>
                <a:latin typeface="Trebuchet MS"/>
                <a:cs typeface="Trebuchet MS"/>
              </a:rPr>
              <a:t>I</a:t>
            </a:r>
            <a:r>
              <a:rPr sz="4800" b="1" u="sng" spc="30" dirty="0">
                <a:solidFill>
                  <a:srgbClr val="CD4223"/>
                </a:solidFill>
                <a:latin typeface="Trebuchet MS"/>
                <a:cs typeface="Trebuchet MS"/>
              </a:rPr>
              <a:t>N</a:t>
            </a:r>
            <a:r>
              <a:rPr sz="4800" b="1" u="sng" spc="5" dirty="0">
                <a:solidFill>
                  <a:srgbClr val="CD4223"/>
                </a:solidFill>
                <a:latin typeface="Trebuchet MS"/>
                <a:cs typeface="Trebuchet MS"/>
              </a:rPr>
              <a:t>G</a:t>
            </a:r>
            <a:endParaRPr sz="4800" u="sng" dirty="0">
              <a:solidFill>
                <a:srgbClr val="CD4223"/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5C6ED-CC32-B672-5916-861E2CADD165}"/>
              </a:ext>
            </a:extLst>
          </p:cNvPr>
          <p:cNvSpPr txBox="1"/>
          <p:nvPr/>
        </p:nvSpPr>
        <p:spPr>
          <a:xfrm>
            <a:off x="1735508" y="1404828"/>
            <a:ext cx="9138247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>
                <a:solidFill>
                  <a:srgbClr val="00B0F0"/>
                </a:solidFill>
              </a:rPr>
              <a:t>DATA COLLECTION</a:t>
            </a:r>
          </a:p>
          <a:p>
            <a:pPr marL="285750" indent="-285750"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</a:rPr>
              <a:t>Gather all relevant data related to employees. Common fields include employee ID, name, business unit, employee status, employee type, employee classification type, current employee rating, and more.</a:t>
            </a:r>
            <a:endParaRPr lang="en-US" sz="2000" b="1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0000"/>
              </a:solidFill>
            </a:endParaRPr>
          </a:p>
          <a:p>
            <a:r>
              <a:rPr lang="en-US" sz="2000" b="1" u="sng">
                <a:solidFill>
                  <a:srgbClr val="00B0F0"/>
                </a:solidFill>
              </a:rPr>
              <a:t>FEATURES COLLECTION</a:t>
            </a:r>
          </a:p>
          <a:p>
            <a:pPr marL="285750" indent="-285750">
              <a:buFont typeface="Arial"/>
              <a:buChar char="•"/>
            </a:pPr>
            <a:r>
              <a:rPr lang="en-US" sz="2000" b="1"/>
              <a:t>In feature collection creating a new column for age</a:t>
            </a:r>
          </a:p>
          <a:p>
            <a:pPr marL="285750" indent="-285750"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</a:rPr>
              <a:t>In addition creating columns for location,gender,business ,time,etc.,</a:t>
            </a:r>
            <a:endParaRPr lang="en-US" sz="2000" b="1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</a:rPr>
              <a:t>Transforming data into suitable formats for analysis.</a:t>
            </a:r>
            <a:endParaRPr lang="en-US" sz="2000" b="1" dirty="0">
              <a:solidFill>
                <a:srgbClr val="000000"/>
              </a:solidFill>
            </a:endParaRPr>
          </a:p>
          <a:p>
            <a:endParaRPr lang="en-US" sz="2000" b="1" dirty="0">
              <a:solidFill>
                <a:srgbClr val="000000"/>
              </a:solidFill>
            </a:endParaRPr>
          </a:p>
          <a:p>
            <a:pPr>
              <a:buFont typeface="Arial"/>
            </a:pPr>
            <a:r>
              <a:rPr lang="en-US" sz="2000" b="1" u="sng">
                <a:solidFill>
                  <a:srgbClr val="00B0F0"/>
                </a:solidFill>
              </a:rPr>
              <a:t>DATA CLEANING</a:t>
            </a:r>
          </a:p>
          <a:p>
            <a:pPr marL="285750" indent="-285750">
              <a:buFont typeface="Arial"/>
              <a:buChar char="•"/>
            </a:pPr>
            <a:r>
              <a:rPr lang="en-US" sz="2000" b="1"/>
              <a:t>Identifying the missing values in the data by using conditional formatting</a:t>
            </a:r>
            <a:endParaRPr lang="en-US" sz="2000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</a:rPr>
              <a:t>In conditional formatting go to more rules and formatting the blank cells with red colour</a:t>
            </a:r>
            <a:endParaRPr lang="en-US" sz="2000" b="1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</a:rPr>
              <a:t>Filter outing the missing values.</a:t>
            </a:r>
            <a:endParaRPr lang="en-US" sz="2000" b="1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</a:rPr>
              <a:t>Highliting the blank values with coloured cells</a:t>
            </a:r>
            <a:endParaRPr lang="en-US" sz="2000" b="1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0000"/>
              </a:solidFill>
            </a:endParaRPr>
          </a:p>
          <a:p>
            <a:endParaRPr lang="en-US" sz="2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1429-9ED4-04BB-D8A6-679F1768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84517"/>
            <a:ext cx="3836450" cy="803695"/>
          </a:xfrm>
        </p:spPr>
        <p:txBody>
          <a:bodyPr>
            <a:normAutofit/>
          </a:bodyPr>
          <a:lstStyle/>
          <a:p>
            <a:r>
              <a:rPr lang="en-US" sz="4400" b="1" u="sng">
                <a:solidFill>
                  <a:schemeClr val="accent2"/>
                </a:solidFill>
              </a:rPr>
              <a:t>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82836-27A9-6577-5184-3E0913296E65}"/>
              </a:ext>
            </a:extLst>
          </p:cNvPr>
          <p:cNvSpPr txBox="1"/>
          <p:nvPr/>
        </p:nvSpPr>
        <p:spPr>
          <a:xfrm>
            <a:off x="1808672" y="1429749"/>
            <a:ext cx="9802477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>
                <a:solidFill>
                  <a:srgbClr val="00B0F0"/>
                </a:solidFill>
              </a:rPr>
              <a:t>PERFORMANCE LEVEL</a:t>
            </a:r>
          </a:p>
          <a:p>
            <a:pPr marL="342900" indent="-342900">
              <a:buFont typeface="Arial"/>
              <a:buChar char="•"/>
            </a:pPr>
            <a:r>
              <a:rPr lang="en-US" sz="2000" b="1">
                <a:solidFill>
                  <a:schemeClr val="tx2"/>
                </a:solidFill>
              </a:rPr>
              <a:t>Calculating the </a:t>
            </a:r>
            <a:r>
              <a:rPr lang="en-US" sz="2000" b="1" u="sng">
                <a:solidFill>
                  <a:schemeClr val="tx2"/>
                </a:solidFill>
              </a:rPr>
              <a:t>p</a:t>
            </a:r>
            <a:r>
              <a:rPr lang="en-US" sz="2000" b="1">
                <a:solidFill>
                  <a:schemeClr val="tx2"/>
                </a:solidFill>
              </a:rPr>
              <a:t>erformance level of multiple employess by using the formula</a:t>
            </a:r>
          </a:p>
          <a:p>
            <a:pPr marL="285750" indent="-285750">
              <a:buFont typeface="Arial"/>
              <a:buChar char="•"/>
            </a:pPr>
            <a:r>
              <a:rPr lang="en-US" sz="2000" b="1">
                <a:solidFill>
                  <a:srgbClr val="0D0D0D"/>
                </a:solidFill>
                <a:latin typeface="Times New Roman"/>
                <a:cs typeface="Times New Roman"/>
              </a:rPr>
              <a:t>=IFS(Z8&gt;=5,"VERYHIGH",Z8&gt;=4"HIGH",Z8&gt;=3,"MED",TRUE,"LOW")</a:t>
            </a:r>
            <a:endParaRPr lang="en-US" sz="2000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Times New Roman"/>
                <a:cs typeface="Times New Roman"/>
              </a:rPr>
              <a:t>It shows that how this formula is used to categorised the employees based on their rating like very high, high, low.</a:t>
            </a:r>
            <a:endParaRPr lang="en-IN" sz="2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IN" sz="2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u="sng">
                <a:solidFill>
                  <a:srgbClr val="00B0F0"/>
                </a:solidFill>
              </a:rPr>
              <a:t>SUMMARY</a:t>
            </a:r>
          </a:p>
          <a:p>
            <a:pPr marL="342900" indent="-342900"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</a:rPr>
              <a:t>There are 26 features</a:t>
            </a:r>
            <a:endParaRPr lang="en-US" sz="2000" b="1" dirty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</a:rPr>
              <a:t>Collecting the data set</a:t>
            </a:r>
            <a:endParaRPr lang="en-US" sz="2000" b="1" dirty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</a:rPr>
              <a:t>Selecting basic information for calculating the employee performance level</a:t>
            </a:r>
            <a:endParaRPr lang="en-US" sz="2000" b="1" dirty="0">
              <a:solidFill>
                <a:srgbClr val="000000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 b="1">
                <a:solidFill>
                  <a:srgbClr val="000000"/>
                </a:solidFill>
              </a:rPr>
              <a:t>Business,employee status,employee type,gender,performance,current empoyee rate</a:t>
            </a:r>
            <a:endParaRPr lang="en-US" sz="2000">
              <a:solidFill>
                <a:srgbClr val="000000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 b="1">
                <a:solidFill>
                  <a:srgbClr val="000000"/>
                </a:solidFill>
              </a:rPr>
              <a:t>Next step using conditional formatting to highlight the missing values by red colour </a:t>
            </a:r>
            <a:endParaRPr lang="en-US" sz="2000">
              <a:solidFill>
                <a:srgbClr val="000000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 b="1">
                <a:solidFill>
                  <a:srgbClr val="000000"/>
                </a:solidFill>
              </a:rPr>
              <a:t>The blank values are highlighted with red colour</a:t>
            </a:r>
            <a:endParaRPr lang="en-US" sz="2000">
              <a:solidFill>
                <a:srgbClr val="000000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 b="1">
                <a:solidFill>
                  <a:srgbClr val="000000"/>
                </a:solidFill>
              </a:rPr>
              <a:t>In addition using the formula and finding the performance level of employyes </a:t>
            </a:r>
            <a:endParaRPr lang="en-US" sz="2000">
              <a:solidFill>
                <a:srgbClr val="000000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 b="1">
                <a:solidFill>
                  <a:srgbClr val="000000"/>
                </a:solidFill>
              </a:rPr>
              <a:t>=IFS </a:t>
            </a:r>
            <a:r>
              <a:rPr lang="en-US" sz="2000" b="1">
                <a:solidFill>
                  <a:srgbClr val="0D0D0D"/>
                </a:solidFill>
                <a:latin typeface="Times New Roman"/>
                <a:cs typeface="Times New Roman"/>
              </a:rPr>
              <a:t>(Z8&gt;=5,"VERYHIGH",Z8&gt;=4"HIGH",Z8&gt;=3,"MED",TRUE,"LOW")</a:t>
            </a:r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US" sz="2000" b="1" dirty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b="1" dirty="0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BE41-DB4C-6324-A245-3DF26981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3951468" cy="501770"/>
          </a:xfrm>
        </p:spPr>
        <p:txBody>
          <a:bodyPr>
            <a:normAutofit fontScale="90000"/>
          </a:bodyPr>
          <a:lstStyle/>
          <a:p>
            <a:r>
              <a:rPr lang="en-US" b="1" u="sng">
                <a:solidFill>
                  <a:schemeClr val="accent2"/>
                </a:solidFill>
              </a:rPr>
              <a:t>MODELLING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786F0-1560-9472-6325-A67BE4D43DA5}"/>
              </a:ext>
            </a:extLst>
          </p:cNvPr>
          <p:cNvSpPr txBox="1"/>
          <p:nvPr/>
        </p:nvSpPr>
        <p:spPr>
          <a:xfrm>
            <a:off x="1829758" y="1701001"/>
            <a:ext cx="9515574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>
                <a:solidFill>
                  <a:srgbClr val="0D0D0D"/>
                </a:solidFill>
                <a:latin typeface="Times New Roman"/>
                <a:cs typeface="Times New Roman"/>
              </a:rPr>
              <a:t>Selecting the first row and applying the formula and drag out for the rest rows and figuring the rate of employees performance.</a:t>
            </a:r>
            <a:endParaRPr lang="en-US" sz="2000" b="1" dirty="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solidFill>
                  <a:srgbClr val="0D0D0D"/>
                </a:solidFill>
                <a:latin typeface="Times New Roman"/>
                <a:cs typeface="Times New Roman"/>
              </a:rPr>
              <a:t>Creating a new worksheet then selecting the rows and columns and creating a pivot table</a:t>
            </a:r>
            <a:endParaRPr lang="en-US" sz="2000" b="1" dirty="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solidFill>
                  <a:srgbClr val="0D0D0D"/>
                </a:solidFill>
                <a:latin typeface="Times New Roman"/>
                <a:cs typeface="Times New Roman"/>
              </a:rPr>
              <a:t>Using the filter option filtering the pivot table </a:t>
            </a:r>
            <a:endParaRPr lang="en-US" sz="2000" b="1" dirty="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solidFill>
                  <a:srgbClr val="0D0D0D"/>
                </a:solidFill>
                <a:latin typeface="Times New Roman"/>
                <a:cs typeface="Times New Roman"/>
              </a:rPr>
              <a:t>Furthermore,creating a graph</a:t>
            </a:r>
            <a:r>
              <a:rPr lang="en-US" sz="2000" b="1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000" b="1">
                <a:solidFill>
                  <a:srgbClr val="0D0D0D"/>
                </a:solidFill>
                <a:latin typeface="Times New Roman"/>
                <a:cs typeface="Times New Roman"/>
              </a:rPr>
              <a:t>for full time type employment</a:t>
            </a:r>
            <a:endParaRPr lang="en-US" sz="2000" b="1" dirty="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solidFill>
                  <a:srgbClr val="0D0D0D"/>
                </a:solidFill>
                <a:latin typeface="Times New Roman"/>
                <a:cs typeface="Times New Roman"/>
              </a:rPr>
              <a:t>Entering a title for the chart and filtering the options</a:t>
            </a:r>
            <a:endParaRPr lang="en-US" sz="2000" b="1" dirty="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endParaRPr lang="en-US" sz="2000" b="1" dirty="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r>
              <a:rPr lang="en-US" sz="2000" b="1" u="sng">
                <a:solidFill>
                  <a:srgbClr val="00B0F0"/>
                </a:solidFill>
                <a:latin typeface="Times New Roman"/>
                <a:cs typeface="Times New Roman"/>
              </a:rPr>
              <a:t>VISUALIZATION</a:t>
            </a:r>
          </a:p>
          <a:p>
            <a:r>
              <a:rPr lang="en-US" sz="2000" b="1">
                <a:solidFill>
                  <a:schemeClr val="tx2"/>
                </a:solidFill>
                <a:latin typeface="Times New Roman"/>
                <a:cs typeface="Times New Roman"/>
              </a:rPr>
              <a:t>Graphical Representation:</a:t>
            </a:r>
          </a:p>
          <a:p>
            <a:r>
              <a:rPr lang="en-US" sz="2000" b="1" dirty="0">
                <a:solidFill>
                  <a:schemeClr val="tx2"/>
                </a:solidFill>
                <a:latin typeface="Times New Roman"/>
                <a:cs typeface="Times New Roman"/>
              </a:rPr>
              <a:t>           Make a graph based on the table which we have created.</a:t>
            </a:r>
          </a:p>
          <a:p>
            <a:r>
              <a:rPr lang="en-US" sz="2000" b="1" dirty="0">
                <a:solidFill>
                  <a:schemeClr val="tx2"/>
                </a:solidFill>
                <a:latin typeface="Times New Roman"/>
                <a:cs typeface="Times New Roman"/>
              </a:rPr>
              <a:t>           There is the feature of recommended graph .</a:t>
            </a:r>
          </a:p>
          <a:p>
            <a:r>
              <a:rPr lang="en-US" sz="2000" b="1" dirty="0">
                <a:solidFill>
                  <a:schemeClr val="tx2"/>
                </a:solidFill>
                <a:latin typeface="Times New Roman"/>
                <a:cs typeface="Times New Roman"/>
              </a:rPr>
              <a:t>Filter: </a:t>
            </a:r>
          </a:p>
          <a:p>
            <a:r>
              <a:rPr lang="en-US" sz="2000" b="1" dirty="0">
                <a:solidFill>
                  <a:schemeClr val="tx2"/>
                </a:solidFill>
                <a:latin typeface="Times New Roman"/>
                <a:cs typeface="Times New Roman"/>
              </a:rPr>
              <a:t>            We can also filter the graph like male, female etc.</a:t>
            </a:r>
          </a:p>
          <a:p>
            <a:r>
              <a:rPr lang="en-US" sz="2000" b="1" dirty="0">
                <a:solidFill>
                  <a:schemeClr val="tx2"/>
                </a:solidFill>
                <a:latin typeface="Times New Roman"/>
                <a:cs typeface="Times New Roman"/>
              </a:rPr>
              <a:t>             We also filter the analysis by our choose .</a:t>
            </a:r>
          </a:p>
          <a:p>
            <a:pPr marL="342900" indent="-342900">
              <a:buFont typeface="Arial"/>
              <a:buChar char="•"/>
            </a:pPr>
            <a:endParaRPr lang="en-US" sz="2000" b="1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542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50030"/>
            <a:ext cx="4809393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u="sng" dirty="0">
                <a:solidFill>
                  <a:srgbClr val="CD4223"/>
                </a:solidFill>
              </a:rPr>
              <a:t>R</a:t>
            </a:r>
            <a:r>
              <a:rPr b="1" u="sng" spc="-40" dirty="0">
                <a:solidFill>
                  <a:srgbClr val="CD4223"/>
                </a:solidFill>
              </a:rPr>
              <a:t>E</a:t>
            </a:r>
            <a:r>
              <a:rPr b="1" u="sng" spc="15" dirty="0">
                <a:solidFill>
                  <a:srgbClr val="CD4223"/>
                </a:solidFill>
              </a:rPr>
              <a:t>S</a:t>
            </a:r>
            <a:r>
              <a:rPr b="1" u="sng" spc="-30" dirty="0">
                <a:solidFill>
                  <a:srgbClr val="CD4223"/>
                </a:solidFill>
              </a:rPr>
              <a:t>U</a:t>
            </a:r>
            <a:r>
              <a:rPr b="1" u="sng" spc="-405" dirty="0">
                <a:solidFill>
                  <a:srgbClr val="CD4223"/>
                </a:solidFill>
              </a:rPr>
              <a:t>L</a:t>
            </a:r>
            <a:r>
              <a:rPr b="1" u="sng" dirty="0">
                <a:solidFill>
                  <a:srgbClr val="CD4223"/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ED53180-800D-77EF-06CB-0AB85969067B}"/>
              </a:ext>
              <a:ext uri="{147F2762-F138-4A5C-976F-8EAC2B608ADB}">
                <a16:predDERef xmlns:a16="http://schemas.microsoft.com/office/drawing/2014/main" pred="{E71FB709-C5D0-DC11-A08C-19F5FEC44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550862"/>
              </p:ext>
            </p:extLst>
          </p:nvPr>
        </p:nvGraphicFramePr>
        <p:xfrm>
          <a:off x="2822816" y="1717197"/>
          <a:ext cx="7749393" cy="418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2058-0D87-7E72-4CB1-F28B7DCF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1423"/>
            <a:ext cx="2758147" cy="947468"/>
          </a:xfrm>
        </p:spPr>
        <p:txBody>
          <a:bodyPr/>
          <a:lstStyle/>
          <a:p>
            <a:r>
              <a:rPr lang="en-US" b="1" u="sng">
                <a:solidFill>
                  <a:schemeClr val="accent2"/>
                </a:solidFill>
              </a:rPr>
              <a:t>RESULT</a:t>
            </a:r>
            <a:endParaRPr lang="en-US" b="1" u="sng" dirty="0">
              <a:solidFill>
                <a:schemeClr val="accent2"/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CD3E4C3-0BA2-5C72-FB3E-29A289C29D59}"/>
              </a:ext>
              <a:ext uri="{147F2762-F138-4A5C-976F-8EAC2B608ADB}">
                <a16:predDERef xmlns:a16="http://schemas.microsoft.com/office/drawing/2014/main" pred="{2ED53180-800D-77EF-06CB-0AB859690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563354"/>
              </p:ext>
            </p:extLst>
          </p:nvPr>
        </p:nvGraphicFramePr>
        <p:xfrm>
          <a:off x="2420249" y="1127725"/>
          <a:ext cx="8525773" cy="4899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414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066" y="-277483"/>
            <a:ext cx="4052110" cy="1752599"/>
          </a:xfrm>
        </p:spPr>
        <p:txBody>
          <a:bodyPr/>
          <a:lstStyle/>
          <a:p>
            <a:r>
              <a:rPr lang="en-US" b="1" u="sng" dirty="0">
                <a:solidFill>
                  <a:schemeClr val="accent2"/>
                </a:solidFill>
                <a:latin typeface="Times New Roman"/>
                <a:cs typeface="Times New Roman"/>
              </a:rPr>
              <a:t>conclusion</a:t>
            </a:r>
            <a:endParaRPr lang="en-IN" b="1" u="sng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E6FA2-5F6E-8122-BC48-830C417B2F67}"/>
              </a:ext>
            </a:extLst>
          </p:cNvPr>
          <p:cNvSpPr txBox="1"/>
          <p:nvPr/>
        </p:nvSpPr>
        <p:spPr>
          <a:xfrm>
            <a:off x="2133600" y="1474796"/>
            <a:ext cx="9082016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2400" b="1"/>
              <a:t>Employee eprformance are analysis has provided valuable insights into the strength and wekness of the team members.</a:t>
            </a:r>
            <a:endParaRPr lang="en-US" sz="2400" b="1" dirty="0"/>
          </a:p>
          <a:p>
            <a:pPr marL="285750" indent="-285750">
              <a:buFont typeface="Wingdings"/>
              <a:buChar char="§"/>
            </a:pPr>
            <a:r>
              <a:rPr lang="en-US" sz="2400" b="1" dirty="0"/>
              <a:t>By identifying areas foe improvement and developing targeted training programs we can enhance employee performance and drive  business </a:t>
            </a:r>
            <a:r>
              <a:rPr lang="en-US" sz="2400" b="1"/>
              <a:t>success  </a:t>
            </a:r>
            <a:endParaRPr lang="en-US" sz="2400" b="1" dirty="0"/>
          </a:p>
          <a:p>
            <a:pPr marL="285750" indent="-285750">
              <a:buFont typeface="Wingdings"/>
              <a:buChar char="§"/>
            </a:pPr>
            <a:r>
              <a:rPr lang="en-US" sz="2400" b="1"/>
              <a:t>Regurarly review and adjust performance  metrics to ensure aligment with business objectives </a:t>
            </a:r>
            <a:endParaRPr lang="en-US" sz="2400" b="1" dirty="0"/>
          </a:p>
          <a:p>
            <a:pPr marL="285750" indent="-285750">
              <a:buFont typeface="Wingdings"/>
              <a:buChar char="§"/>
            </a:pPr>
            <a:r>
              <a:rPr lang="en-US" sz="2400" b="1"/>
              <a:t>Includeded visualizations like chats and graphs or tables to supports the conclusion such as </a:t>
            </a:r>
            <a:endParaRPr lang="en-US" sz="2400" b="1" dirty="0"/>
          </a:p>
          <a:p>
            <a:pPr marL="285750" indent="-285750">
              <a:buFont typeface="Wingdings"/>
              <a:buChar char="§"/>
            </a:pPr>
            <a:r>
              <a:rPr lang="en-US" sz="2400" b="1"/>
              <a:t>Abarchart showing the distubision of emplying performance level </a:t>
            </a:r>
            <a:endParaRPr lang="en-US" sz="2400" b="1" dirty="0"/>
          </a:p>
          <a:p>
            <a:pPr marL="285750" indent="-285750">
              <a:buFont typeface="Wingdings"/>
              <a:buChar char="§"/>
            </a:pPr>
            <a:r>
              <a:rPr lang="en-US" sz="2400" b="1"/>
              <a:t>A pie chart illustrating the proportion of employess </a:t>
            </a:r>
            <a:endParaRPr lang="en-US" sz="2400" b="1" dirty="0"/>
          </a:p>
          <a:p>
            <a:pPr marL="285750" indent="-285750">
              <a:buFont typeface="Wingdings"/>
              <a:buChar char="§"/>
            </a:pPr>
            <a:r>
              <a:rPr lang="en-US" sz="2400" b="1"/>
              <a:t>I have included a pivot table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u="sng" spc="5" dirty="0">
                <a:solidFill>
                  <a:srgbClr val="CD4223"/>
                </a:solidFill>
              </a:rPr>
              <a:t>PROJECT</a:t>
            </a:r>
            <a:r>
              <a:rPr sz="4250" b="1" u="sng" spc="-85" dirty="0">
                <a:solidFill>
                  <a:srgbClr val="CD4223"/>
                </a:solidFill>
              </a:rPr>
              <a:t> </a:t>
            </a:r>
            <a:r>
              <a:rPr sz="4250" b="1" u="sng" spc="25" dirty="0">
                <a:solidFill>
                  <a:srgbClr val="CD4223"/>
                </a:solidFill>
              </a:rPr>
              <a:t>TITLE</a:t>
            </a:r>
            <a:endParaRPr sz="4250" b="1" u="sng">
              <a:solidFill>
                <a:srgbClr val="CD4223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09974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u="sng" spc="25" dirty="0">
                <a:solidFill>
                  <a:srgbClr val="CD4223"/>
                </a:solidFill>
              </a:rPr>
              <a:t>A</a:t>
            </a:r>
            <a:r>
              <a:rPr b="1" u="sng" spc="-5" dirty="0">
                <a:solidFill>
                  <a:srgbClr val="CD4223"/>
                </a:solidFill>
              </a:rPr>
              <a:t>G</a:t>
            </a:r>
            <a:r>
              <a:rPr b="1" u="sng" spc="-35" dirty="0">
                <a:solidFill>
                  <a:srgbClr val="CD4223"/>
                </a:solidFill>
              </a:rPr>
              <a:t>E</a:t>
            </a:r>
            <a:r>
              <a:rPr b="1" u="sng" spc="15" dirty="0">
                <a:solidFill>
                  <a:srgbClr val="CD4223"/>
                </a:solidFill>
              </a:rPr>
              <a:t>N</a:t>
            </a:r>
            <a:r>
              <a:rPr b="1" u="sng" dirty="0">
                <a:solidFill>
                  <a:srgbClr val="CD4223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Dataset Description</a:t>
            </a:r>
            <a:endParaRPr lang="en-US" sz="2800" b="1" i="0" dirty="0">
              <a:solidFill>
                <a:srgbClr val="0D0D0D"/>
              </a:solidFill>
              <a:effectLst/>
              <a:latin typeface="Times New Roman"/>
              <a:cs typeface="Times New Roman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/>
              <a:cs typeface="Times New Roman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Conclusion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109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u="sng" spc="-20" dirty="0">
                <a:solidFill>
                  <a:schemeClr val="accent2"/>
                </a:solidFill>
              </a:rPr>
              <a:t>P</a:t>
            </a:r>
            <a:r>
              <a:rPr sz="4250" b="1" u="sng" spc="15" dirty="0">
                <a:solidFill>
                  <a:schemeClr val="accent2"/>
                </a:solidFill>
              </a:rPr>
              <a:t>ROB</a:t>
            </a:r>
            <a:r>
              <a:rPr sz="4250" b="1" u="sng" spc="55" dirty="0">
                <a:solidFill>
                  <a:schemeClr val="accent2"/>
                </a:solidFill>
              </a:rPr>
              <a:t>L</a:t>
            </a:r>
            <a:r>
              <a:rPr sz="4250" b="1" u="sng" spc="-20" dirty="0">
                <a:solidFill>
                  <a:schemeClr val="accent2"/>
                </a:solidFill>
              </a:rPr>
              <a:t>E</a:t>
            </a:r>
            <a:r>
              <a:rPr sz="4250" b="1" u="sng" spc="20" dirty="0">
                <a:solidFill>
                  <a:schemeClr val="accent2"/>
                </a:solidFill>
              </a:rPr>
              <a:t>M</a:t>
            </a:r>
            <a:r>
              <a:rPr sz="4250" b="1" u="sng" dirty="0">
                <a:solidFill>
                  <a:schemeClr val="accent2"/>
                </a:solidFill>
              </a:rPr>
              <a:t>	</a:t>
            </a:r>
            <a:r>
              <a:rPr sz="4250" b="1" u="sng" spc="10" dirty="0">
                <a:solidFill>
                  <a:schemeClr val="accent2"/>
                </a:solidFill>
              </a:rPr>
              <a:t>S</a:t>
            </a:r>
            <a:r>
              <a:rPr sz="4250" b="1" u="sng" spc="-370" dirty="0">
                <a:solidFill>
                  <a:schemeClr val="accent2"/>
                </a:solidFill>
              </a:rPr>
              <a:t>T</a:t>
            </a:r>
            <a:r>
              <a:rPr sz="4250" b="1" u="sng" spc="-375" dirty="0">
                <a:solidFill>
                  <a:schemeClr val="accent2"/>
                </a:solidFill>
              </a:rPr>
              <a:t>A</a:t>
            </a:r>
            <a:r>
              <a:rPr sz="4250" b="1" u="sng" spc="15" dirty="0">
                <a:solidFill>
                  <a:schemeClr val="accent2"/>
                </a:solidFill>
              </a:rPr>
              <a:t>T</a:t>
            </a:r>
            <a:r>
              <a:rPr sz="4250" b="1" u="sng" spc="-10" dirty="0">
                <a:solidFill>
                  <a:schemeClr val="accent2"/>
                </a:solidFill>
              </a:rPr>
              <a:t>E</a:t>
            </a:r>
            <a:r>
              <a:rPr sz="4250" b="1" u="sng" spc="-20" dirty="0">
                <a:solidFill>
                  <a:schemeClr val="accent2"/>
                </a:solidFill>
              </a:rPr>
              <a:t>ME</a:t>
            </a:r>
            <a:r>
              <a:rPr sz="4250" b="1" u="sng" spc="10" dirty="0">
                <a:solidFill>
                  <a:schemeClr val="accent2"/>
                </a:solidFill>
              </a:rPr>
              <a:t>NT</a:t>
            </a:r>
            <a:endParaRPr lang="en-US" sz="4250" b="1" u="sng">
              <a:solidFill>
                <a:schemeClr val="accent2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FE6B46-065F-323D-E648-9995DAF0C60F}"/>
              </a:ext>
            </a:extLst>
          </p:cNvPr>
          <p:cNvSpPr txBox="1"/>
          <p:nvPr/>
        </p:nvSpPr>
        <p:spPr>
          <a:xfrm>
            <a:off x="1951060" y="1687208"/>
            <a:ext cx="5519357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The company is facing challenges in accuratly </a:t>
            </a:r>
            <a:r>
              <a:rPr lang="en-US" sz="2000" b="1" dirty="0"/>
              <a:t>evaluating employee performance ,leading to inconsistent and biased assessment .the company lacks a standardized framework for measring performance ,making it difficult to identify areas of improvement and develop targeted training </a:t>
            </a:r>
          </a:p>
          <a:p>
            <a:r>
              <a:rPr lang="en-US" sz="2000" b="1"/>
              <a:t>Programs .The company needs a comprehensive employee performance analysis system that provides objective ,data-deiven insights to ensure fair and accurat evaluation ,identifies skill gaps ,and informs stratgic talent development initiatives.</a:t>
            </a:r>
            <a:endParaRPr 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8605" y="829627"/>
            <a:ext cx="57811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2642870" algn="l"/>
              </a:tabLst>
            </a:pPr>
            <a:r>
              <a:rPr sz="4250" b="1" u="sng" spc="5">
                <a:solidFill>
                  <a:schemeClr val="accent2"/>
                </a:solidFill>
              </a:rPr>
              <a:t>PROJECT</a:t>
            </a:r>
            <a:r>
              <a:rPr lang="en-US" sz="4250" b="1" u="sng" spc="5" dirty="0">
                <a:solidFill>
                  <a:schemeClr val="accent2"/>
                </a:solidFill>
              </a:rPr>
              <a:t> </a:t>
            </a:r>
            <a:r>
              <a:rPr sz="4250" b="1" u="sng" spc="-20">
                <a:solidFill>
                  <a:schemeClr val="accent2"/>
                </a:solidFill>
              </a:rPr>
              <a:t>OVERVIEW</a:t>
            </a:r>
            <a:endParaRPr sz="4250" b="1" u="sng">
              <a:solidFill>
                <a:schemeClr val="accent2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DB70AB-C445-363E-0DDC-5F38FF92C96B}"/>
              </a:ext>
            </a:extLst>
          </p:cNvPr>
          <p:cNvSpPr txBox="1"/>
          <p:nvPr/>
        </p:nvSpPr>
        <p:spPr>
          <a:xfrm>
            <a:off x="1754357" y="1850524"/>
            <a:ext cx="5949347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Analysing the performance of the employee by considering various  factor like gender , perfomance score , rating , achievement based on this .In order to identify their trends and patterns of </a:t>
            </a:r>
            <a:r>
              <a:rPr lang="en-US" sz="2800" b="1"/>
              <a:t>diffrent  categoriesof employees of high ,medium, low</a:t>
            </a:r>
            <a:endParaRPr 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9075" y="71926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u="sng" spc="25" dirty="0">
                <a:solidFill>
                  <a:schemeClr val="accent2"/>
                </a:solidFill>
              </a:rPr>
              <a:t>W</a:t>
            </a:r>
            <a:r>
              <a:rPr sz="3200" b="1" u="sng" spc="-20" dirty="0">
                <a:solidFill>
                  <a:schemeClr val="accent2"/>
                </a:solidFill>
              </a:rPr>
              <a:t>H</a:t>
            </a:r>
            <a:r>
              <a:rPr sz="3200" b="1" u="sng" spc="20" dirty="0">
                <a:solidFill>
                  <a:schemeClr val="accent2"/>
                </a:solidFill>
              </a:rPr>
              <a:t>O</a:t>
            </a:r>
            <a:r>
              <a:rPr sz="3200" b="1" u="sng" spc="-235" dirty="0">
                <a:solidFill>
                  <a:schemeClr val="accent2"/>
                </a:solidFill>
              </a:rPr>
              <a:t> </a:t>
            </a:r>
            <a:r>
              <a:rPr sz="3200" b="1" u="sng" spc="-10" dirty="0">
                <a:solidFill>
                  <a:schemeClr val="accent2"/>
                </a:solidFill>
              </a:rPr>
              <a:t>AR</a:t>
            </a:r>
            <a:r>
              <a:rPr sz="3200" b="1" u="sng" spc="15" dirty="0">
                <a:solidFill>
                  <a:schemeClr val="accent2"/>
                </a:solidFill>
              </a:rPr>
              <a:t>E</a:t>
            </a:r>
            <a:r>
              <a:rPr sz="3200" b="1" u="sng" spc="-35" dirty="0">
                <a:solidFill>
                  <a:schemeClr val="accent2"/>
                </a:solidFill>
              </a:rPr>
              <a:t> </a:t>
            </a:r>
            <a:r>
              <a:rPr sz="3200" b="1" u="sng" spc="-10" dirty="0">
                <a:solidFill>
                  <a:schemeClr val="accent2"/>
                </a:solidFill>
              </a:rPr>
              <a:t>T</a:t>
            </a:r>
            <a:r>
              <a:rPr sz="3200" b="1" u="sng" spc="-15" dirty="0">
                <a:solidFill>
                  <a:schemeClr val="accent2"/>
                </a:solidFill>
              </a:rPr>
              <a:t>H</a:t>
            </a:r>
            <a:r>
              <a:rPr sz="3200" b="1" u="sng" spc="15" dirty="0">
                <a:solidFill>
                  <a:schemeClr val="accent2"/>
                </a:solidFill>
              </a:rPr>
              <a:t>E</a:t>
            </a:r>
            <a:r>
              <a:rPr sz="3200" b="1" u="sng" spc="-35" dirty="0">
                <a:solidFill>
                  <a:schemeClr val="accent2"/>
                </a:solidFill>
              </a:rPr>
              <a:t> </a:t>
            </a:r>
            <a:r>
              <a:rPr sz="3200" b="1" u="sng" spc="-20" dirty="0">
                <a:solidFill>
                  <a:schemeClr val="accent2"/>
                </a:solidFill>
              </a:rPr>
              <a:t>E</a:t>
            </a:r>
            <a:r>
              <a:rPr sz="3200" b="1" u="sng" spc="30" dirty="0">
                <a:solidFill>
                  <a:schemeClr val="accent2"/>
                </a:solidFill>
              </a:rPr>
              <a:t>N</a:t>
            </a:r>
            <a:r>
              <a:rPr sz="3200" b="1" u="sng" spc="15" dirty="0">
                <a:solidFill>
                  <a:schemeClr val="accent2"/>
                </a:solidFill>
              </a:rPr>
              <a:t>D</a:t>
            </a:r>
            <a:r>
              <a:rPr sz="3200" b="1" u="sng" spc="-45" dirty="0">
                <a:solidFill>
                  <a:schemeClr val="accent2"/>
                </a:solidFill>
              </a:rPr>
              <a:t> </a:t>
            </a:r>
            <a:r>
              <a:rPr sz="3200" b="1" u="sng" dirty="0">
                <a:solidFill>
                  <a:schemeClr val="accent2"/>
                </a:solidFill>
              </a:rPr>
              <a:t>U</a:t>
            </a:r>
            <a:r>
              <a:rPr sz="3200" b="1" u="sng" spc="10" dirty="0">
                <a:solidFill>
                  <a:schemeClr val="accent2"/>
                </a:solidFill>
              </a:rPr>
              <a:t>S</a:t>
            </a:r>
            <a:r>
              <a:rPr sz="3200" b="1" u="sng" spc="-25" dirty="0">
                <a:solidFill>
                  <a:schemeClr val="accent2"/>
                </a:solidFill>
              </a:rPr>
              <a:t>E</a:t>
            </a:r>
            <a:r>
              <a:rPr sz="3200" b="1" u="sng" spc="-10" dirty="0">
                <a:solidFill>
                  <a:schemeClr val="accent2"/>
                </a:solidFill>
              </a:rPr>
              <a:t>R</a:t>
            </a:r>
            <a:r>
              <a:rPr sz="3200" b="1" u="sng" spc="5" dirty="0">
                <a:solidFill>
                  <a:schemeClr val="accent2"/>
                </a:solidFill>
              </a:rPr>
              <a:t>S?</a:t>
            </a:r>
            <a:endParaRPr lang="en-US" sz="3200" b="1" u="sng">
              <a:solidFill>
                <a:schemeClr val="accent2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F85929-0CC0-C41F-29C8-33B6389663C0}"/>
              </a:ext>
            </a:extLst>
          </p:cNvPr>
          <p:cNvSpPr txBox="1"/>
          <p:nvPr/>
        </p:nvSpPr>
        <p:spPr>
          <a:xfrm>
            <a:off x="2472266" y="1930400"/>
            <a:ext cx="2607733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b="1"/>
              <a:t>Managers</a:t>
            </a:r>
            <a:endParaRPr lang="en-US" sz="2400" b="1" dirty="0"/>
          </a:p>
          <a:p>
            <a:pPr marL="342900" indent="-342900">
              <a:buFont typeface="Wingdings"/>
              <a:buChar char="Ø"/>
            </a:pPr>
            <a:r>
              <a:rPr lang="en-US" sz="2400" b="1"/>
              <a:t>Employees</a:t>
            </a:r>
            <a:endParaRPr lang="en-US" sz="2400" b="1" dirty="0"/>
          </a:p>
          <a:p>
            <a:pPr marL="342900" indent="-342900">
              <a:buFont typeface="Wingdings"/>
              <a:buChar char="Ø"/>
            </a:pPr>
            <a:r>
              <a:rPr lang="en-US" sz="2400" b="1"/>
              <a:t>Employers</a:t>
            </a:r>
            <a:endParaRPr lang="en-US" sz="2400" b="1" dirty="0"/>
          </a:p>
          <a:p>
            <a:pPr marL="342900" indent="-342900">
              <a:buFont typeface="Wingdings"/>
              <a:buChar char="Ø"/>
            </a:pPr>
            <a:r>
              <a:rPr lang="en-US" sz="2400" b="1"/>
              <a:t>Assistant  Managers</a:t>
            </a:r>
            <a:endParaRPr lang="en-US" sz="2400" b="1" dirty="0"/>
          </a:p>
          <a:p>
            <a:pPr marL="342900" indent="-342900">
              <a:buFont typeface="Wingdings"/>
              <a:buChar char="Ø"/>
            </a:pPr>
            <a:r>
              <a:rPr lang="en-US" sz="2400" b="1"/>
              <a:t>Team leads</a:t>
            </a:r>
            <a:endParaRPr lang="en-US" sz="2400" b="1" dirty="0"/>
          </a:p>
          <a:p>
            <a:pPr marL="342900" indent="-342900">
              <a:buFont typeface="Wingdings"/>
              <a:buChar char="Ø"/>
            </a:pPr>
            <a:r>
              <a:rPr lang="en-US" sz="2400" b="1"/>
              <a:t>Team members</a:t>
            </a:r>
            <a:endParaRPr lang="en-US" sz="2400" b="1" dirty="0"/>
          </a:p>
          <a:p>
            <a:pPr marL="342900" indent="-342900">
              <a:buFont typeface="Wingdings"/>
              <a:buChar char="Ø"/>
            </a:pPr>
            <a:r>
              <a:rPr lang="en-US" sz="2400" b="1"/>
              <a:t>Analyst</a:t>
            </a:r>
            <a:endParaRPr lang="en-US" sz="2400" b="1" dirty="0"/>
          </a:p>
          <a:p>
            <a:pPr marL="342900" indent="-342900">
              <a:buFont typeface="Wingdings"/>
              <a:buChar char="Ø"/>
            </a:pPr>
            <a:r>
              <a:rPr lang="en-US" sz="2400" b="1"/>
              <a:t>Associates</a:t>
            </a:r>
            <a:endParaRPr lang="en-US" sz="2400" b="1" dirty="0"/>
          </a:p>
          <a:p>
            <a:pPr marL="342900" indent="-342900">
              <a:buFont typeface="Wingdings"/>
              <a:buChar char="Ø"/>
            </a:pPr>
            <a:r>
              <a:rPr lang="en-US" sz="2400" b="1"/>
              <a:t>Assistants</a:t>
            </a:r>
            <a:endParaRPr lang="en-US" sz="2400" b="1" dirty="0"/>
          </a:p>
          <a:p>
            <a:pPr marL="342900" indent="-342900">
              <a:buFont typeface="Wingdings"/>
              <a:buChar char="Ø"/>
            </a:pPr>
            <a:r>
              <a:rPr lang="en-US" sz="2400" b="1"/>
              <a:t>secretaries</a:t>
            </a:r>
            <a:endParaRPr lang="en-US" sz="2400" b="1" dirty="0"/>
          </a:p>
          <a:p>
            <a:pPr marL="342900" indent="-342900">
              <a:buFont typeface="Wingdings"/>
              <a:buChar char="Ø"/>
            </a:pPr>
            <a:endParaRPr lang="en-US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60090" y="883374"/>
            <a:ext cx="11071463" cy="58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u="sng" spc="10" dirty="0">
                <a:solidFill>
                  <a:schemeClr val="accent2"/>
                </a:solidFill>
              </a:rPr>
              <a:t>O</a:t>
            </a:r>
            <a:r>
              <a:rPr sz="3600" b="1" u="sng" spc="25" dirty="0">
                <a:solidFill>
                  <a:schemeClr val="accent2"/>
                </a:solidFill>
              </a:rPr>
              <a:t>U</a:t>
            </a:r>
            <a:r>
              <a:rPr sz="3600" b="1" u="sng" dirty="0">
                <a:solidFill>
                  <a:schemeClr val="accent2"/>
                </a:solidFill>
              </a:rPr>
              <a:t>R</a:t>
            </a:r>
            <a:r>
              <a:rPr sz="3600" b="1" u="sng" spc="5" dirty="0">
                <a:solidFill>
                  <a:schemeClr val="accent2"/>
                </a:solidFill>
              </a:rPr>
              <a:t> </a:t>
            </a:r>
            <a:r>
              <a:rPr sz="3600" b="1" u="sng" spc="25" dirty="0">
                <a:solidFill>
                  <a:schemeClr val="accent2"/>
                </a:solidFill>
              </a:rPr>
              <a:t>S</a:t>
            </a:r>
            <a:r>
              <a:rPr sz="3600" b="1" u="sng" spc="10" dirty="0">
                <a:solidFill>
                  <a:schemeClr val="accent2"/>
                </a:solidFill>
              </a:rPr>
              <a:t>O</a:t>
            </a:r>
            <a:r>
              <a:rPr sz="3600" b="1" u="sng" spc="25" dirty="0">
                <a:solidFill>
                  <a:schemeClr val="accent2"/>
                </a:solidFill>
              </a:rPr>
              <a:t>LU</a:t>
            </a:r>
            <a:r>
              <a:rPr sz="3600" b="1" u="sng" spc="-35" dirty="0">
                <a:solidFill>
                  <a:schemeClr val="accent2"/>
                </a:solidFill>
              </a:rPr>
              <a:t>T</a:t>
            </a:r>
            <a:r>
              <a:rPr sz="3600" b="1" u="sng" spc="-30" dirty="0">
                <a:solidFill>
                  <a:schemeClr val="accent2"/>
                </a:solidFill>
              </a:rPr>
              <a:t>I</a:t>
            </a:r>
            <a:r>
              <a:rPr sz="3600" b="1" u="sng" spc="10" dirty="0">
                <a:solidFill>
                  <a:schemeClr val="accent2"/>
                </a:solidFill>
              </a:rPr>
              <a:t>O</a:t>
            </a:r>
            <a:r>
              <a:rPr sz="3600" b="1" u="sng" dirty="0">
                <a:solidFill>
                  <a:schemeClr val="accent2"/>
                </a:solidFill>
              </a:rPr>
              <a:t>N</a:t>
            </a:r>
            <a:r>
              <a:rPr sz="3600" b="1" u="sng" spc="-345" dirty="0">
                <a:solidFill>
                  <a:schemeClr val="accent2"/>
                </a:solidFill>
              </a:rPr>
              <a:t> </a:t>
            </a:r>
            <a:r>
              <a:rPr sz="3600" b="1" u="sng" spc="-35" dirty="0">
                <a:solidFill>
                  <a:schemeClr val="accent2"/>
                </a:solidFill>
              </a:rPr>
              <a:t>A</a:t>
            </a:r>
            <a:r>
              <a:rPr sz="3600" b="1" u="sng" spc="-5" dirty="0">
                <a:solidFill>
                  <a:schemeClr val="accent2"/>
                </a:solidFill>
              </a:rPr>
              <a:t>N</a:t>
            </a:r>
            <a:r>
              <a:rPr sz="3600" b="1" u="sng" dirty="0">
                <a:solidFill>
                  <a:schemeClr val="accent2"/>
                </a:solidFill>
              </a:rPr>
              <a:t>D</a:t>
            </a:r>
            <a:r>
              <a:rPr sz="3600" b="1" u="sng" spc="35" dirty="0">
                <a:solidFill>
                  <a:schemeClr val="accent2"/>
                </a:solidFill>
              </a:rPr>
              <a:t> </a:t>
            </a:r>
            <a:r>
              <a:rPr sz="3600" b="1" u="sng" spc="-30" dirty="0">
                <a:solidFill>
                  <a:schemeClr val="accent2"/>
                </a:solidFill>
              </a:rPr>
              <a:t>I</a:t>
            </a:r>
            <a:r>
              <a:rPr sz="3600" b="1" u="sng" spc="-35" dirty="0">
                <a:solidFill>
                  <a:schemeClr val="accent2"/>
                </a:solidFill>
              </a:rPr>
              <a:t>T</a:t>
            </a:r>
            <a:r>
              <a:rPr sz="3600" b="1" u="sng" dirty="0">
                <a:solidFill>
                  <a:schemeClr val="accent2"/>
                </a:solidFill>
              </a:rPr>
              <a:t>S</a:t>
            </a:r>
            <a:r>
              <a:rPr sz="3600" b="1" u="sng" spc="60" dirty="0">
                <a:solidFill>
                  <a:schemeClr val="accent2"/>
                </a:solidFill>
              </a:rPr>
              <a:t> </a:t>
            </a:r>
            <a:r>
              <a:rPr sz="3600" b="1" u="sng" spc="-295" dirty="0">
                <a:solidFill>
                  <a:schemeClr val="accent2"/>
                </a:solidFill>
              </a:rPr>
              <a:t>V</a:t>
            </a:r>
            <a:r>
              <a:rPr sz="3600" b="1" u="sng" spc="-35" dirty="0">
                <a:solidFill>
                  <a:schemeClr val="accent2"/>
                </a:solidFill>
              </a:rPr>
              <a:t>A</a:t>
            </a:r>
            <a:r>
              <a:rPr sz="3600" b="1" u="sng" spc="25" dirty="0">
                <a:solidFill>
                  <a:schemeClr val="accent2"/>
                </a:solidFill>
              </a:rPr>
              <a:t>LU</a:t>
            </a:r>
            <a:r>
              <a:rPr sz="3600" b="1" u="sng" dirty="0">
                <a:solidFill>
                  <a:schemeClr val="accent2"/>
                </a:solidFill>
              </a:rPr>
              <a:t>E</a:t>
            </a:r>
            <a:r>
              <a:rPr sz="3600" b="1" u="sng" spc="-65" dirty="0">
                <a:solidFill>
                  <a:schemeClr val="accent2"/>
                </a:solidFill>
              </a:rPr>
              <a:t> </a:t>
            </a:r>
            <a:r>
              <a:rPr sz="3600" b="1" u="sng" spc="-15" dirty="0">
                <a:solidFill>
                  <a:schemeClr val="accent2"/>
                </a:solidFill>
              </a:rPr>
              <a:t>P</a:t>
            </a:r>
            <a:r>
              <a:rPr sz="3600" b="1" u="sng" spc="-30" dirty="0">
                <a:solidFill>
                  <a:schemeClr val="accent2"/>
                </a:solidFill>
              </a:rPr>
              <a:t>R</a:t>
            </a:r>
            <a:r>
              <a:rPr sz="3600" b="1" u="sng" spc="10" dirty="0">
                <a:solidFill>
                  <a:schemeClr val="accent2"/>
                </a:solidFill>
              </a:rPr>
              <a:t>O</a:t>
            </a:r>
            <a:r>
              <a:rPr sz="3600" b="1" u="sng" spc="-15" dirty="0">
                <a:solidFill>
                  <a:schemeClr val="accent2"/>
                </a:solidFill>
              </a:rPr>
              <a:t>P</a:t>
            </a:r>
            <a:r>
              <a:rPr sz="3600" b="1" u="sng" spc="10" dirty="0">
                <a:solidFill>
                  <a:schemeClr val="accent2"/>
                </a:solidFill>
              </a:rPr>
              <a:t>O</a:t>
            </a:r>
            <a:r>
              <a:rPr sz="3600" b="1" u="sng" spc="25" dirty="0">
                <a:solidFill>
                  <a:schemeClr val="accent2"/>
                </a:solidFill>
              </a:rPr>
              <a:t>S</a:t>
            </a:r>
            <a:r>
              <a:rPr sz="3600" b="1" u="sng" spc="-30" dirty="0">
                <a:solidFill>
                  <a:schemeClr val="accent2"/>
                </a:solidFill>
              </a:rPr>
              <a:t>I</a:t>
            </a:r>
            <a:r>
              <a:rPr sz="3600" b="1" u="sng" spc="-35" dirty="0">
                <a:solidFill>
                  <a:schemeClr val="accent2"/>
                </a:solidFill>
              </a:rPr>
              <a:t>T</a:t>
            </a:r>
            <a:r>
              <a:rPr sz="3600" b="1" u="sng" spc="-30" dirty="0">
                <a:solidFill>
                  <a:schemeClr val="accent2"/>
                </a:solidFill>
              </a:rPr>
              <a:t>I</a:t>
            </a:r>
            <a:r>
              <a:rPr sz="3600" b="1" u="sng" spc="10" dirty="0">
                <a:solidFill>
                  <a:schemeClr val="accent2"/>
                </a:solidFill>
              </a:rPr>
              <a:t>O</a:t>
            </a:r>
            <a:r>
              <a:rPr sz="3600" b="1" u="sng" dirty="0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370C25-1E23-594B-D5C3-FA72F20B928B}"/>
              </a:ext>
            </a:extLst>
          </p:cNvPr>
          <p:cNvSpPr txBox="1"/>
          <p:nvPr/>
        </p:nvSpPr>
        <p:spPr>
          <a:xfrm>
            <a:off x="3720541" y="2927549"/>
            <a:ext cx="511546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en-US" sz="2800" b="1"/>
              <a:t>Conditional formating – missing </a:t>
            </a:r>
            <a:endParaRPr lang="en-US" sz="2800"/>
          </a:p>
          <a:p>
            <a:pPr marL="342900" indent="-342900">
              <a:buFont typeface="Wingdings"/>
              <a:buChar char="ü"/>
            </a:pPr>
            <a:r>
              <a:rPr lang="en-US" sz="2800" b="1"/>
              <a:t>Filter – remove</a:t>
            </a:r>
          </a:p>
          <a:p>
            <a:pPr marL="342900" indent="-342900">
              <a:buFont typeface="Wingdings"/>
              <a:buChar char="ü"/>
            </a:pPr>
            <a:r>
              <a:rPr lang="en-US" sz="2800" b="1"/>
              <a:t>Formula – performance</a:t>
            </a:r>
          </a:p>
          <a:p>
            <a:pPr marL="342900" indent="-342900">
              <a:buFont typeface="Wingdings"/>
              <a:buChar char="ü"/>
            </a:pPr>
            <a:r>
              <a:rPr lang="en-US" sz="2800" b="1"/>
              <a:t>Pivot – summary</a:t>
            </a:r>
          </a:p>
          <a:p>
            <a:pPr marL="342900" indent="-342900">
              <a:buFont typeface="Wingdings"/>
              <a:buChar char="ü"/>
            </a:pPr>
            <a:r>
              <a:rPr lang="en-US" sz="2800" b="1"/>
              <a:t>Graph -  data visualization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08C4FA-AF27-084E-1DC9-2482D391A29F}"/>
              </a:ext>
            </a:extLst>
          </p:cNvPr>
          <p:cNvSpPr txBox="1"/>
          <p:nvPr/>
        </p:nvSpPr>
        <p:spPr>
          <a:xfrm>
            <a:off x="2702624" y="2291751"/>
            <a:ext cx="652674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400" b="1"/>
              <a:t>Employee = kaggle</a:t>
            </a:r>
            <a:endParaRPr lang="en-US"/>
          </a:p>
          <a:p>
            <a:pPr marL="342900" indent="-342900">
              <a:buFont typeface="Wingdings"/>
              <a:buChar char="v"/>
            </a:pPr>
            <a:r>
              <a:rPr lang="en-US" sz="2400" b="1"/>
              <a:t>26 – features</a:t>
            </a:r>
          </a:p>
          <a:p>
            <a:pPr marL="342900" indent="-342900">
              <a:buFont typeface="Wingdings"/>
              <a:buChar char="v"/>
            </a:pPr>
            <a:r>
              <a:rPr lang="en-US" sz="2400" b="1"/>
              <a:t>9 – features</a:t>
            </a:r>
          </a:p>
          <a:p>
            <a:pPr marL="342900" indent="-342900">
              <a:buFont typeface="Wingdings"/>
              <a:buChar char="v"/>
            </a:pPr>
            <a:r>
              <a:rPr lang="en-US" sz="2400" b="1"/>
              <a:t>Emp id-num</a:t>
            </a:r>
          </a:p>
          <a:p>
            <a:pPr marL="342900" indent="-342900">
              <a:buFont typeface="Wingdings"/>
              <a:buChar char="v"/>
            </a:pPr>
            <a:r>
              <a:rPr lang="en-US" sz="2400" b="1"/>
              <a:t>Name – text</a:t>
            </a:r>
          </a:p>
          <a:p>
            <a:pPr marL="342900" indent="-342900">
              <a:buFont typeface="Wingdings"/>
              <a:buChar char="v"/>
            </a:pPr>
            <a:r>
              <a:rPr lang="en-US" sz="2400" b="1"/>
              <a:t>Emp type</a:t>
            </a:r>
          </a:p>
          <a:p>
            <a:pPr marL="342900" indent="-342900">
              <a:buFont typeface="Wingdings"/>
              <a:buChar char="v"/>
            </a:pPr>
            <a:r>
              <a:rPr lang="en-US" sz="2400" b="1"/>
              <a:t>Performance level</a:t>
            </a:r>
          </a:p>
          <a:p>
            <a:pPr marL="342900" indent="-342900">
              <a:buFont typeface="Wingdings"/>
              <a:buChar char="v"/>
            </a:pPr>
            <a:r>
              <a:rPr lang="en-US" sz="2400" b="1"/>
              <a:t>Gender – male female</a:t>
            </a:r>
          </a:p>
          <a:p>
            <a:pPr marL="342900" indent="-342900">
              <a:buFont typeface="Wingdings"/>
              <a:buChar char="v"/>
            </a:pPr>
            <a:r>
              <a:rPr lang="en-US" sz="2400" b="1"/>
              <a:t>Employee rating - num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09FD01F-4985-664D-4CC0-881B6C2C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solidFill>
                  <a:schemeClr val="accent2"/>
                </a:solidFill>
              </a:rPr>
              <a:t>DATASET DESCRIPTION</a:t>
            </a:r>
            <a:endParaRPr lang="en-US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4152" y="654938"/>
            <a:ext cx="950121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u="sng" spc="15" dirty="0">
                <a:solidFill>
                  <a:schemeClr val="accent2"/>
                </a:solidFill>
              </a:rPr>
              <a:t>THE</a:t>
            </a:r>
            <a:r>
              <a:rPr sz="4250" b="1" u="sng" spc="20" dirty="0">
                <a:solidFill>
                  <a:schemeClr val="accent2"/>
                </a:solidFill>
              </a:rPr>
              <a:t> </a:t>
            </a:r>
            <a:r>
              <a:rPr lang="en-US" sz="4250" b="1" u="sng" spc="20" dirty="0">
                <a:solidFill>
                  <a:schemeClr val="accent2"/>
                </a:solidFill>
              </a:rPr>
              <a:t>"</a:t>
            </a:r>
            <a:r>
              <a:rPr sz="4250" b="1" u="sng" spc="10" dirty="0">
                <a:solidFill>
                  <a:schemeClr val="accent2"/>
                </a:solidFill>
              </a:rPr>
              <a:t>WOW</a:t>
            </a:r>
            <a:r>
              <a:rPr lang="en-US" sz="4250" b="1" u="sng" spc="10" dirty="0">
                <a:solidFill>
                  <a:schemeClr val="accent2"/>
                </a:solidFill>
              </a:rPr>
              <a:t>"</a:t>
            </a:r>
            <a:r>
              <a:rPr sz="4250" b="1" u="sng" spc="85" dirty="0">
                <a:solidFill>
                  <a:schemeClr val="accent2"/>
                </a:solidFill>
              </a:rPr>
              <a:t> </a:t>
            </a:r>
            <a:r>
              <a:rPr sz="4250" b="1" u="sng" spc="10" dirty="0">
                <a:solidFill>
                  <a:schemeClr val="accent2"/>
                </a:solidFill>
              </a:rPr>
              <a:t>IN</a:t>
            </a:r>
            <a:r>
              <a:rPr sz="4250" b="1" u="sng" spc="-5" dirty="0">
                <a:solidFill>
                  <a:schemeClr val="accent2"/>
                </a:solidFill>
              </a:rPr>
              <a:t> </a:t>
            </a:r>
            <a:r>
              <a:rPr sz="4250" b="1" u="sng" spc="15" dirty="0">
                <a:solidFill>
                  <a:schemeClr val="accent2"/>
                </a:solidFill>
              </a:rPr>
              <a:t>OUR</a:t>
            </a:r>
            <a:r>
              <a:rPr sz="4250" b="1" u="sng" spc="-10" dirty="0">
                <a:solidFill>
                  <a:schemeClr val="accent2"/>
                </a:solidFill>
              </a:rPr>
              <a:t> </a:t>
            </a:r>
            <a:r>
              <a:rPr sz="4250" b="1" u="sng" spc="20" dirty="0">
                <a:solidFill>
                  <a:schemeClr val="accent2"/>
                </a:solidFill>
              </a:rPr>
              <a:t>SOLUTION</a:t>
            </a:r>
            <a:endParaRPr lang="en-US" sz="4250" b="1" u="sng">
              <a:solidFill>
                <a:schemeClr val="accent2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872596" y="2671005"/>
            <a:ext cx="853401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D0D0D"/>
                </a:solidFill>
                <a:latin typeface="Times New Roman"/>
                <a:cs typeface="Times New Roman"/>
              </a:rPr>
              <a:t>Performance level =IFS(Z8&gt;=5,"VERY HIGH",Z8&gt;=4"HIGH",Z8&gt;=3,"MED",TRUE,"LOW")</a:t>
            </a:r>
            <a:endParaRPr lang="en-US" sz="2800" b="1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Parallax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Aaliya Tabasum L</cp:lastModifiedBy>
  <cp:revision>901</cp:revision>
  <dcterms:created xsi:type="dcterms:W3CDTF">2024-03-29T15:07:22Z</dcterms:created>
  <dcterms:modified xsi:type="dcterms:W3CDTF">2024-09-07T14:15:44Z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