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8288000" cy="10287000"/>
  <p:notesSz cx="6858000" cy="9144000"/>
  <p:embeddedFontLst>
    <p:embeddedFont>
      <p:font typeface="DM Sans" pitchFamily="2" charset="0"/>
      <p:regular r:id="rId23"/>
    </p:embeddedFont>
    <p:embeddedFont>
      <p:font typeface="DM Sans Bold"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4" d="100"/>
          <a:sy n="44" d="100"/>
        </p:scale>
        <p:origin x="87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29"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sv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26.png"/><Relationship Id="rId30" Type="http://schemas.openxmlformats.org/officeDocument/2006/relationships/image" Target="../media/image29.svg"/></Relationships>
</file>

<file path=ppt/slides/_rels/slide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47.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svg"/><Relationship Id="rId4" Type="http://schemas.openxmlformats.org/officeDocument/2006/relationships/image" Target="../media/image44.png"/></Relationships>
</file>

<file path=ppt/slides/_rels/slide1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21.svg"/></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2.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30.pn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7.svg"/><Relationship Id="rId2" Type="http://schemas.openxmlformats.org/officeDocument/2006/relationships/image" Target="../media/image1.png"/><Relationship Id="rId16" Type="http://schemas.openxmlformats.org/officeDocument/2006/relationships/image" Target="../media/image33.sv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6.png"/><Relationship Id="rId5" Type="http://schemas.openxmlformats.org/officeDocument/2006/relationships/image" Target="../media/image10.png"/><Relationship Id="rId15" Type="http://schemas.openxmlformats.org/officeDocument/2006/relationships/image" Target="../media/image32.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 Id="rId14" Type="http://schemas.openxmlformats.org/officeDocument/2006/relationships/image" Target="../media/image31.svg"/></Relationships>
</file>

<file path=ppt/slides/_rels/slide20.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4.png"/><Relationship Id="rId3" Type="http://schemas.openxmlformats.org/officeDocument/2006/relationships/image" Target="../media/image52.png"/><Relationship Id="rId7" Type="http://schemas.openxmlformats.org/officeDocument/2006/relationships/image" Target="../media/image10.png"/><Relationship Id="rId12" Type="http://schemas.openxmlformats.org/officeDocument/2006/relationships/image" Target="../media/image21.svg"/><Relationship Id="rId2" Type="http://schemas.openxmlformats.org/officeDocument/2006/relationships/image" Target="../media/image1.png"/><Relationship Id="rId16" Type="http://schemas.openxmlformats.org/officeDocument/2006/relationships/image" Target="../media/image29.sv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20.png"/><Relationship Id="rId5" Type="http://schemas.openxmlformats.org/officeDocument/2006/relationships/image" Target="../media/image8.png"/><Relationship Id="rId15" Type="http://schemas.openxmlformats.org/officeDocument/2006/relationships/image" Target="../media/image28.png"/><Relationship Id="rId10" Type="http://schemas.openxmlformats.org/officeDocument/2006/relationships/image" Target="../media/image15.svg"/><Relationship Id="rId4" Type="http://schemas.openxmlformats.org/officeDocument/2006/relationships/image" Target="../media/image53.svg"/><Relationship Id="rId9" Type="http://schemas.openxmlformats.org/officeDocument/2006/relationships/image" Target="../media/image14.png"/><Relationship Id="rId14" Type="http://schemas.openxmlformats.org/officeDocument/2006/relationships/image" Target="../media/image25.svg"/></Relationships>
</file>

<file path=ppt/slides/_rels/slide2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4.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9.svg"/><Relationship Id="rId4" Type="http://schemas.openxmlformats.org/officeDocument/2006/relationships/image" Target="../media/image5.svg"/><Relationship Id="rId9"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1.sv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21.svg"/></Relationships>
</file>

<file path=ppt/slides/_rels/slide6.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0.png"/><Relationship Id="rId18" Type="http://schemas.openxmlformats.org/officeDocument/2006/relationships/image" Target="../media/image29.sv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7.svg"/><Relationship Id="rId17" Type="http://schemas.openxmlformats.org/officeDocument/2006/relationships/image" Target="../media/image28.png"/><Relationship Id="rId2" Type="http://schemas.openxmlformats.org/officeDocument/2006/relationships/image" Target="../media/image1.png"/><Relationship Id="rId16" Type="http://schemas.openxmlformats.org/officeDocument/2006/relationships/image" Target="../media/image25.sv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6.png"/><Relationship Id="rId5" Type="http://schemas.openxmlformats.org/officeDocument/2006/relationships/image" Target="../media/image8.png"/><Relationship Id="rId15" Type="http://schemas.openxmlformats.org/officeDocument/2006/relationships/image" Target="../media/image24.png"/><Relationship Id="rId10" Type="http://schemas.openxmlformats.org/officeDocument/2006/relationships/image" Target="../media/image15.svg"/><Relationship Id="rId4" Type="http://schemas.openxmlformats.org/officeDocument/2006/relationships/image" Target="../media/image3.svg"/><Relationship Id="rId9" Type="http://schemas.openxmlformats.org/officeDocument/2006/relationships/image" Target="../media/image14.png"/><Relationship Id="rId14" Type="http://schemas.openxmlformats.org/officeDocument/2006/relationships/image" Target="../media/image21.svg"/></Relationships>
</file>

<file path=ppt/slides/_rels/slide7.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0.png"/><Relationship Id="rId18" Type="http://schemas.openxmlformats.org/officeDocument/2006/relationships/image" Target="../media/image29.sv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7.svg"/><Relationship Id="rId17" Type="http://schemas.openxmlformats.org/officeDocument/2006/relationships/image" Target="../media/image28.png"/><Relationship Id="rId2" Type="http://schemas.openxmlformats.org/officeDocument/2006/relationships/image" Target="../media/image1.png"/><Relationship Id="rId16" Type="http://schemas.openxmlformats.org/officeDocument/2006/relationships/image" Target="../media/image25.sv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6.png"/><Relationship Id="rId5" Type="http://schemas.openxmlformats.org/officeDocument/2006/relationships/image" Target="../media/image8.png"/><Relationship Id="rId15" Type="http://schemas.openxmlformats.org/officeDocument/2006/relationships/image" Target="../media/image24.png"/><Relationship Id="rId10" Type="http://schemas.openxmlformats.org/officeDocument/2006/relationships/image" Target="../media/image15.svg"/><Relationship Id="rId19" Type="http://schemas.openxmlformats.org/officeDocument/2006/relationships/image" Target="../media/image35.png"/><Relationship Id="rId4" Type="http://schemas.openxmlformats.org/officeDocument/2006/relationships/image" Target="../media/image3.svg"/><Relationship Id="rId9" Type="http://schemas.openxmlformats.org/officeDocument/2006/relationships/image" Target="../media/image14.png"/><Relationship Id="rId14" Type="http://schemas.openxmlformats.org/officeDocument/2006/relationships/image" Target="../media/image21.sv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27.sv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2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Freeform 5"/>
          <p:cNvSpPr/>
          <p:nvPr/>
        </p:nvSpPr>
        <p:spPr>
          <a:xfrm>
            <a:off x="14236705" y="6409875"/>
            <a:ext cx="724985" cy="920616"/>
          </a:xfrm>
          <a:custGeom>
            <a:avLst/>
            <a:gdLst/>
            <a:ahLst/>
            <a:cxnLst/>
            <a:rect l="l" t="t" r="r" b="b"/>
            <a:pathLst>
              <a:path w="724985" h="920616">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6" name="Freeform 6"/>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
        <p:nvSpPr>
          <p:cNvPr id="8" name="Freeform 8"/>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en-US"/>
          </a:p>
        </p:txBody>
      </p:sp>
      <p:sp>
        <p:nvSpPr>
          <p:cNvPr id="9" name="Freeform 9"/>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en-US"/>
          </a:p>
        </p:txBody>
      </p:sp>
      <p:sp>
        <p:nvSpPr>
          <p:cNvPr id="10" name="Freeform 10"/>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txBody>
          <a:bodyPr/>
          <a:lstStyle/>
          <a:p>
            <a:endParaRPr lang="en-US"/>
          </a:p>
        </p:txBody>
      </p:sp>
      <p:sp>
        <p:nvSpPr>
          <p:cNvPr id="11" name="Freeform 11"/>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txBody>
          <a:bodyPr/>
          <a:lstStyle/>
          <a:p>
            <a:endParaRPr lang="en-US"/>
          </a:p>
        </p:txBody>
      </p:sp>
      <p:sp>
        <p:nvSpPr>
          <p:cNvPr id="12" name="Freeform 12"/>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txBody>
          <a:bodyPr/>
          <a:lstStyle/>
          <a:p>
            <a:endParaRPr lang="en-US"/>
          </a:p>
        </p:txBody>
      </p:sp>
      <p:sp>
        <p:nvSpPr>
          <p:cNvPr id="13" name="Freeform 13"/>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txBody>
          <a:bodyPr/>
          <a:lstStyle/>
          <a:p>
            <a:endParaRPr lang="en-US"/>
          </a:p>
        </p:txBody>
      </p:sp>
      <p:sp>
        <p:nvSpPr>
          <p:cNvPr id="14" name="Freeform 14"/>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txBody>
          <a:bodyPr/>
          <a:lstStyle/>
          <a:p>
            <a:endParaRPr lang="en-US"/>
          </a:p>
        </p:txBody>
      </p:sp>
      <p:sp>
        <p:nvSpPr>
          <p:cNvPr id="15" name="Freeform 15"/>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txBody>
          <a:bodyPr/>
          <a:lstStyle/>
          <a:p>
            <a:endParaRPr lang="en-US"/>
          </a:p>
        </p:txBody>
      </p:sp>
      <p:sp>
        <p:nvSpPr>
          <p:cNvPr id="16" name="Freeform 16"/>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a:stretch>
          </a:blipFill>
          <a:ln cap="sq">
            <a:noFill/>
            <a:prstDash val="solid"/>
            <a:miter/>
          </a:ln>
        </p:spPr>
        <p:txBody>
          <a:bodyPr/>
          <a:lstStyle/>
          <a:p>
            <a:endParaRPr lang="en-US"/>
          </a:p>
        </p:txBody>
      </p:sp>
      <p:sp>
        <p:nvSpPr>
          <p:cNvPr id="17" name="TextBox 17"/>
          <p:cNvSpPr txBox="1"/>
          <p:nvPr/>
        </p:nvSpPr>
        <p:spPr>
          <a:xfrm>
            <a:off x="3688802" y="3908068"/>
            <a:ext cx="10910396" cy="1657920"/>
          </a:xfrm>
          <a:prstGeom prst="rect">
            <a:avLst/>
          </a:prstGeom>
        </p:spPr>
        <p:txBody>
          <a:bodyPr lIns="0" tIns="0" rIns="0" bIns="0" rtlCol="0" anchor="t">
            <a:spAutoFit/>
          </a:bodyPr>
          <a:lstStyle/>
          <a:p>
            <a:pPr algn="ctr">
              <a:lnSpc>
                <a:spcPts val="12218"/>
              </a:lnSpc>
            </a:pPr>
            <a:r>
              <a:rPr lang="en-US" sz="12998" b="1">
                <a:solidFill>
                  <a:srgbClr val="000000"/>
                </a:solidFill>
                <a:latin typeface="DM Sans Bold"/>
                <a:ea typeface="DM Sans Bold"/>
                <a:cs typeface="DM Sans Bold"/>
                <a:sym typeface="DM Sans Bold"/>
              </a:rPr>
              <a:t>PROG212 POE</a:t>
            </a:r>
          </a:p>
        </p:txBody>
      </p:sp>
      <p:sp>
        <p:nvSpPr>
          <p:cNvPr id="18" name="TextBox 18"/>
          <p:cNvSpPr txBox="1"/>
          <p:nvPr/>
        </p:nvSpPr>
        <p:spPr>
          <a:xfrm>
            <a:off x="4914102" y="6624033"/>
            <a:ext cx="8459795" cy="578026"/>
          </a:xfrm>
          <a:prstGeom prst="rect">
            <a:avLst/>
          </a:prstGeom>
        </p:spPr>
        <p:txBody>
          <a:bodyPr lIns="0" tIns="0" rIns="0" bIns="0" rtlCol="0" anchor="t">
            <a:spAutoFit/>
          </a:bodyPr>
          <a:lstStyle/>
          <a:p>
            <a:pPr algn="ctr">
              <a:lnSpc>
                <a:spcPts val="4381"/>
              </a:lnSpc>
            </a:pPr>
            <a:r>
              <a:rPr lang="en-US" sz="4381" b="1" spc="-87">
                <a:solidFill>
                  <a:srgbClr val="000000"/>
                </a:solidFill>
                <a:latin typeface="DM Sans Bold"/>
                <a:ea typeface="DM Sans Bold"/>
                <a:cs typeface="DM Sans Bold"/>
                <a:sym typeface="DM Sans Bold"/>
              </a:rPr>
              <a:t>Presented by Aaliyah Allie</a:t>
            </a:r>
          </a:p>
        </p:txBody>
      </p:sp>
      <p:sp>
        <p:nvSpPr>
          <p:cNvPr id="19" name="Freeform 19"/>
          <p:cNvSpPr/>
          <p:nvPr/>
        </p:nvSpPr>
        <p:spPr>
          <a:xfrm>
            <a:off x="4737926" y="2576219"/>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499976" y="-1023756"/>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3" name="Freeform 3"/>
          <p:cNvSpPr/>
          <p:nvPr/>
        </p:nvSpPr>
        <p:spPr>
          <a:xfrm>
            <a:off x="1450502" y="3839816"/>
            <a:ext cx="14580294" cy="5560597"/>
          </a:xfrm>
          <a:custGeom>
            <a:avLst/>
            <a:gdLst/>
            <a:ahLst/>
            <a:cxnLst/>
            <a:rect l="l" t="t" r="r" b="b"/>
            <a:pathLst>
              <a:path w="14580294" h="5560597">
                <a:moveTo>
                  <a:pt x="0" y="0"/>
                </a:moveTo>
                <a:lnTo>
                  <a:pt x="14580293" y="0"/>
                </a:lnTo>
                <a:lnTo>
                  <a:pt x="14580293" y="5560596"/>
                </a:lnTo>
                <a:lnTo>
                  <a:pt x="0" y="5560596"/>
                </a:lnTo>
                <a:lnTo>
                  <a:pt x="0" y="0"/>
                </a:lnTo>
                <a:close/>
              </a:path>
            </a:pathLst>
          </a:custGeom>
          <a:blipFill>
            <a:blip r:embed="rId4"/>
            <a:stretch>
              <a:fillRect/>
            </a:stretch>
          </a:blipFill>
        </p:spPr>
        <p:txBody>
          <a:bodyPr/>
          <a:lstStyle/>
          <a:p>
            <a:endParaRPr lang="en-US"/>
          </a:p>
        </p:txBody>
      </p:sp>
      <p:sp>
        <p:nvSpPr>
          <p:cNvPr id="4" name="TextBox 4"/>
          <p:cNvSpPr txBox="1"/>
          <p:nvPr/>
        </p:nvSpPr>
        <p:spPr>
          <a:xfrm>
            <a:off x="7045161" y="535305"/>
            <a:ext cx="7848753"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LOGIN</a:t>
            </a:r>
          </a:p>
        </p:txBody>
      </p:sp>
      <p:sp>
        <p:nvSpPr>
          <p:cNvPr id="5" name="TextBox 5"/>
          <p:cNvSpPr txBox="1"/>
          <p:nvPr/>
        </p:nvSpPr>
        <p:spPr>
          <a:xfrm>
            <a:off x="355593" y="2006736"/>
            <a:ext cx="17932407" cy="1165860"/>
          </a:xfrm>
          <a:prstGeom prst="rect">
            <a:avLst/>
          </a:prstGeom>
        </p:spPr>
        <p:txBody>
          <a:bodyPr lIns="0" tIns="0" rIns="0" bIns="0" rtlCol="0" anchor="t">
            <a:spAutoFit/>
          </a:bodyPr>
          <a:lstStyle/>
          <a:p>
            <a:pPr algn="l">
              <a:lnSpc>
                <a:spcPts val="3104"/>
              </a:lnSpc>
              <a:spcBef>
                <a:spcPct val="0"/>
              </a:spcBef>
            </a:pPr>
            <a:r>
              <a:rPr lang="en-US" sz="2299" spc="137">
                <a:solidFill>
                  <a:srgbClr val="000000"/>
                </a:solidFill>
                <a:latin typeface="DM Sans"/>
                <a:ea typeface="DM Sans"/>
                <a:cs typeface="DM Sans"/>
                <a:sym typeface="DM Sans"/>
              </a:rPr>
              <a:t>ONCE USERS HAVE CREATED THEIR ACCOUNT THEY MAY LOG IN TO THEIR RESPECTIVE ROLE. THIS LOGIN WILL TAKE THEM TO THEIR DASHBAORD. THE LOGIN SIMPLY PROMPTS USERS FOR THEIR EMAIL AND PASSWORD AND CHECKS THIS AGAINST THEIR ROLE WITHIN THE DATABASE</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499976" y="-1023756"/>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3" name="Freeform 3"/>
          <p:cNvSpPr/>
          <p:nvPr/>
        </p:nvSpPr>
        <p:spPr>
          <a:xfrm>
            <a:off x="4256154" y="2413454"/>
            <a:ext cx="10837498" cy="7364941"/>
          </a:xfrm>
          <a:custGeom>
            <a:avLst/>
            <a:gdLst/>
            <a:ahLst/>
            <a:cxnLst/>
            <a:rect l="l" t="t" r="r" b="b"/>
            <a:pathLst>
              <a:path w="10837498" h="7364941">
                <a:moveTo>
                  <a:pt x="0" y="0"/>
                </a:moveTo>
                <a:lnTo>
                  <a:pt x="10837498" y="0"/>
                </a:lnTo>
                <a:lnTo>
                  <a:pt x="10837498" y="7364940"/>
                </a:lnTo>
                <a:lnTo>
                  <a:pt x="0" y="7364940"/>
                </a:lnTo>
                <a:lnTo>
                  <a:pt x="0" y="0"/>
                </a:lnTo>
                <a:close/>
              </a:path>
            </a:pathLst>
          </a:custGeom>
          <a:blipFill>
            <a:blip r:embed="rId4"/>
            <a:stretch>
              <a:fillRect l="-1150" r="-2334" b="-2116"/>
            </a:stretch>
          </a:blipFill>
        </p:spPr>
        <p:txBody>
          <a:bodyPr/>
          <a:lstStyle/>
          <a:p>
            <a:endParaRPr lang="en-US"/>
          </a:p>
        </p:txBody>
      </p:sp>
      <p:sp>
        <p:nvSpPr>
          <p:cNvPr id="4" name="TextBox 4"/>
          <p:cNvSpPr txBox="1"/>
          <p:nvPr/>
        </p:nvSpPr>
        <p:spPr>
          <a:xfrm>
            <a:off x="3194317" y="582166"/>
            <a:ext cx="12836478" cy="1083568"/>
          </a:xfrm>
          <a:prstGeom prst="rect">
            <a:avLst/>
          </a:prstGeom>
        </p:spPr>
        <p:txBody>
          <a:bodyPr lIns="0" tIns="0" rIns="0" bIns="0" rtlCol="0" anchor="t">
            <a:spAutoFit/>
          </a:bodyPr>
          <a:lstStyle/>
          <a:p>
            <a:pPr algn="ctr">
              <a:lnSpc>
                <a:spcPts val="8148"/>
              </a:lnSpc>
            </a:pPr>
            <a:r>
              <a:rPr lang="en-US" sz="8400" b="1">
                <a:solidFill>
                  <a:srgbClr val="000000"/>
                </a:solidFill>
                <a:latin typeface="DM Sans Bold"/>
                <a:ea typeface="DM Sans Bold"/>
                <a:cs typeface="DM Sans Bold"/>
                <a:sym typeface="DM Sans Bold"/>
              </a:rPr>
              <a:t>LECTURER DASHBOARD</a:t>
            </a:r>
          </a:p>
        </p:txBody>
      </p:sp>
      <p:sp>
        <p:nvSpPr>
          <p:cNvPr id="5" name="TextBox 5"/>
          <p:cNvSpPr txBox="1"/>
          <p:nvPr/>
        </p:nvSpPr>
        <p:spPr>
          <a:xfrm>
            <a:off x="177796" y="1638118"/>
            <a:ext cx="17932407" cy="775335"/>
          </a:xfrm>
          <a:prstGeom prst="rect">
            <a:avLst/>
          </a:prstGeom>
        </p:spPr>
        <p:txBody>
          <a:bodyPr lIns="0" tIns="0" rIns="0" bIns="0" rtlCol="0" anchor="t">
            <a:spAutoFit/>
          </a:bodyPr>
          <a:lstStyle/>
          <a:p>
            <a:pPr algn="l">
              <a:lnSpc>
                <a:spcPts val="3104"/>
              </a:lnSpc>
              <a:spcBef>
                <a:spcPct val="0"/>
              </a:spcBef>
            </a:pPr>
            <a:r>
              <a:rPr lang="en-US" sz="2299" spc="137">
                <a:solidFill>
                  <a:srgbClr val="000000"/>
                </a:solidFill>
                <a:latin typeface="DM Sans"/>
                <a:ea typeface="DM Sans"/>
                <a:cs typeface="DM Sans"/>
                <a:sym typeface="DM Sans"/>
              </a:rPr>
              <a:t>WHEN A LECTURER LOGS IN THEY ARE TAKEN TO THE LECTUER DASHBOARD WHERE THEY CAN MAKE SUBMISSIONS, VIEW CLAIMS(EDIT OR DELETE) AND UPLOAD SUPPORTING DOCS</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499976" y="-1023756"/>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3" name="Freeform 3"/>
          <p:cNvSpPr/>
          <p:nvPr/>
        </p:nvSpPr>
        <p:spPr>
          <a:xfrm>
            <a:off x="4812527" y="2913944"/>
            <a:ext cx="8274846" cy="7585947"/>
          </a:xfrm>
          <a:custGeom>
            <a:avLst/>
            <a:gdLst/>
            <a:ahLst/>
            <a:cxnLst/>
            <a:rect l="l" t="t" r="r" b="b"/>
            <a:pathLst>
              <a:path w="8274846" h="7585947">
                <a:moveTo>
                  <a:pt x="0" y="0"/>
                </a:moveTo>
                <a:lnTo>
                  <a:pt x="8274846" y="0"/>
                </a:lnTo>
                <a:lnTo>
                  <a:pt x="8274846" y="7585947"/>
                </a:lnTo>
                <a:lnTo>
                  <a:pt x="0" y="7585947"/>
                </a:lnTo>
                <a:lnTo>
                  <a:pt x="0" y="0"/>
                </a:lnTo>
                <a:close/>
              </a:path>
            </a:pathLst>
          </a:custGeom>
          <a:blipFill>
            <a:blip r:embed="rId4"/>
            <a:stretch>
              <a:fillRect l="-2637" t="-3343" r="-376"/>
            </a:stretch>
          </a:blipFill>
        </p:spPr>
        <p:txBody>
          <a:bodyPr/>
          <a:lstStyle/>
          <a:p>
            <a:endParaRPr lang="en-US"/>
          </a:p>
        </p:txBody>
      </p:sp>
      <p:sp>
        <p:nvSpPr>
          <p:cNvPr id="4" name="TextBox 4"/>
          <p:cNvSpPr txBox="1"/>
          <p:nvPr/>
        </p:nvSpPr>
        <p:spPr>
          <a:xfrm>
            <a:off x="3194317" y="562038"/>
            <a:ext cx="12836478" cy="1133349"/>
          </a:xfrm>
          <a:prstGeom prst="rect">
            <a:avLst/>
          </a:prstGeom>
        </p:spPr>
        <p:txBody>
          <a:bodyPr lIns="0" tIns="0" rIns="0" bIns="0" rtlCol="0" anchor="t">
            <a:spAutoFit/>
          </a:bodyPr>
          <a:lstStyle/>
          <a:p>
            <a:pPr algn="ctr">
              <a:lnSpc>
                <a:spcPts val="8536"/>
              </a:lnSpc>
            </a:pPr>
            <a:r>
              <a:rPr lang="en-US" sz="8800" b="1">
                <a:solidFill>
                  <a:srgbClr val="000000"/>
                </a:solidFill>
                <a:latin typeface="DM Sans Bold"/>
                <a:ea typeface="DM Sans Bold"/>
                <a:cs typeface="DM Sans Bold"/>
                <a:sym typeface="DM Sans Bold"/>
              </a:rPr>
              <a:t>SUBMIT CLAIMS</a:t>
            </a:r>
          </a:p>
        </p:txBody>
      </p:sp>
      <p:sp>
        <p:nvSpPr>
          <p:cNvPr id="5" name="TextBox 5"/>
          <p:cNvSpPr txBox="1"/>
          <p:nvPr/>
        </p:nvSpPr>
        <p:spPr>
          <a:xfrm>
            <a:off x="177796" y="1638118"/>
            <a:ext cx="17932407" cy="1556385"/>
          </a:xfrm>
          <a:prstGeom prst="rect">
            <a:avLst/>
          </a:prstGeom>
        </p:spPr>
        <p:txBody>
          <a:bodyPr lIns="0" tIns="0" rIns="0" bIns="0" rtlCol="0" anchor="t">
            <a:spAutoFit/>
          </a:bodyPr>
          <a:lstStyle/>
          <a:p>
            <a:pPr algn="l">
              <a:lnSpc>
                <a:spcPts val="3104"/>
              </a:lnSpc>
              <a:spcBef>
                <a:spcPct val="0"/>
              </a:spcBef>
            </a:pPr>
            <a:r>
              <a:rPr lang="en-US" sz="2299" spc="137">
                <a:solidFill>
                  <a:srgbClr val="000000"/>
                </a:solidFill>
                <a:latin typeface="DM Sans"/>
                <a:ea typeface="DM Sans"/>
                <a:cs typeface="DM Sans"/>
                <a:sym typeface="DM Sans"/>
              </a:rPr>
              <a:t>WHEN LECTURERS SUBMIT CLAIMS THEY NEED TO FILL IN THE MODULE CODE, NO. OF SESSIONS, HOURLY RATE AND A SUPPORTING DOCUMENT, AS PART OF PART 3 A REQUIREMENT IS THAT THEIR IS AN AUTOMATION FEATURE. THE AUTOMATION FEATURE WITHIN THIS AUTOMATICALLY CALLCULATED THE FINAL AMOUNT THAT THE LECTURER SHOULD RECEIVE.</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499976" y="-1023756"/>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3" name="Freeform 3"/>
          <p:cNvSpPr/>
          <p:nvPr/>
        </p:nvSpPr>
        <p:spPr>
          <a:xfrm>
            <a:off x="4011920" y="2523596"/>
            <a:ext cx="9876059" cy="6734704"/>
          </a:xfrm>
          <a:custGeom>
            <a:avLst/>
            <a:gdLst/>
            <a:ahLst/>
            <a:cxnLst/>
            <a:rect l="l" t="t" r="r" b="b"/>
            <a:pathLst>
              <a:path w="9876059" h="6734704">
                <a:moveTo>
                  <a:pt x="0" y="0"/>
                </a:moveTo>
                <a:lnTo>
                  <a:pt x="9876060" y="0"/>
                </a:lnTo>
                <a:lnTo>
                  <a:pt x="9876060" y="6734704"/>
                </a:lnTo>
                <a:lnTo>
                  <a:pt x="0" y="6734704"/>
                </a:lnTo>
                <a:lnTo>
                  <a:pt x="0" y="0"/>
                </a:lnTo>
                <a:close/>
              </a:path>
            </a:pathLst>
          </a:custGeom>
          <a:blipFill>
            <a:blip r:embed="rId4"/>
            <a:stretch>
              <a:fillRect/>
            </a:stretch>
          </a:blipFill>
        </p:spPr>
        <p:txBody>
          <a:bodyPr/>
          <a:lstStyle/>
          <a:p>
            <a:endParaRPr lang="en-US"/>
          </a:p>
        </p:txBody>
      </p:sp>
      <p:sp>
        <p:nvSpPr>
          <p:cNvPr id="4" name="TextBox 4"/>
          <p:cNvSpPr txBox="1"/>
          <p:nvPr/>
        </p:nvSpPr>
        <p:spPr>
          <a:xfrm>
            <a:off x="3194317" y="535305"/>
            <a:ext cx="12836478" cy="1177290"/>
          </a:xfrm>
          <a:prstGeom prst="rect">
            <a:avLst/>
          </a:prstGeom>
        </p:spPr>
        <p:txBody>
          <a:bodyPr lIns="0" tIns="0" rIns="0" bIns="0" rtlCol="0" anchor="t">
            <a:spAutoFit/>
          </a:bodyPr>
          <a:lstStyle/>
          <a:p>
            <a:pPr algn="ctr">
              <a:lnSpc>
                <a:spcPts val="8730"/>
              </a:lnSpc>
            </a:pPr>
            <a:r>
              <a:rPr lang="en-US" sz="9000" b="1">
                <a:solidFill>
                  <a:srgbClr val="000000"/>
                </a:solidFill>
                <a:latin typeface="DM Sans Bold"/>
                <a:ea typeface="DM Sans Bold"/>
                <a:cs typeface="DM Sans Bold"/>
                <a:sym typeface="DM Sans Bold"/>
              </a:rPr>
              <a:t>UPLOAD DOCUMENTS </a:t>
            </a:r>
          </a:p>
        </p:txBody>
      </p:sp>
      <p:sp>
        <p:nvSpPr>
          <p:cNvPr id="5" name="TextBox 5"/>
          <p:cNvSpPr txBox="1"/>
          <p:nvPr/>
        </p:nvSpPr>
        <p:spPr>
          <a:xfrm>
            <a:off x="177796" y="1638118"/>
            <a:ext cx="17932407" cy="384810"/>
          </a:xfrm>
          <a:prstGeom prst="rect">
            <a:avLst/>
          </a:prstGeom>
        </p:spPr>
        <p:txBody>
          <a:bodyPr lIns="0" tIns="0" rIns="0" bIns="0" rtlCol="0" anchor="t">
            <a:spAutoFit/>
          </a:bodyPr>
          <a:lstStyle/>
          <a:p>
            <a:pPr algn="l">
              <a:lnSpc>
                <a:spcPts val="3104"/>
              </a:lnSpc>
              <a:spcBef>
                <a:spcPct val="0"/>
              </a:spcBef>
            </a:pPr>
            <a:r>
              <a:rPr lang="en-US" sz="2299" spc="137">
                <a:solidFill>
                  <a:srgbClr val="000000"/>
                </a:solidFill>
                <a:latin typeface="DM Sans"/>
                <a:ea typeface="DM Sans"/>
                <a:cs typeface="DM Sans"/>
                <a:sym typeface="DM Sans"/>
              </a:rPr>
              <a:t>THIS ALLOWS USER TO UPLOAD AN ALTERNATIVE DOCUMENT UNDER THE MODULE THEY TAUGHT</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499976" y="-1023756"/>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3" name="Freeform 3"/>
          <p:cNvSpPr/>
          <p:nvPr/>
        </p:nvSpPr>
        <p:spPr>
          <a:xfrm>
            <a:off x="3791239" y="2044836"/>
            <a:ext cx="11642634" cy="7899655"/>
          </a:xfrm>
          <a:custGeom>
            <a:avLst/>
            <a:gdLst/>
            <a:ahLst/>
            <a:cxnLst/>
            <a:rect l="l" t="t" r="r" b="b"/>
            <a:pathLst>
              <a:path w="11642634" h="7899655">
                <a:moveTo>
                  <a:pt x="0" y="0"/>
                </a:moveTo>
                <a:lnTo>
                  <a:pt x="11642634" y="0"/>
                </a:lnTo>
                <a:lnTo>
                  <a:pt x="11642634" y="7899655"/>
                </a:lnTo>
                <a:lnTo>
                  <a:pt x="0" y="7899655"/>
                </a:lnTo>
                <a:lnTo>
                  <a:pt x="0" y="0"/>
                </a:lnTo>
                <a:close/>
              </a:path>
            </a:pathLst>
          </a:custGeom>
          <a:blipFill>
            <a:blip r:embed="rId4"/>
            <a:stretch>
              <a:fillRect/>
            </a:stretch>
          </a:blipFill>
        </p:spPr>
        <p:txBody>
          <a:bodyPr/>
          <a:lstStyle/>
          <a:p>
            <a:endParaRPr lang="en-US"/>
          </a:p>
        </p:txBody>
      </p:sp>
      <p:sp>
        <p:nvSpPr>
          <p:cNvPr id="4" name="TextBox 4"/>
          <p:cNvSpPr txBox="1"/>
          <p:nvPr/>
        </p:nvSpPr>
        <p:spPr>
          <a:xfrm>
            <a:off x="3194317" y="535305"/>
            <a:ext cx="12836478" cy="1177290"/>
          </a:xfrm>
          <a:prstGeom prst="rect">
            <a:avLst/>
          </a:prstGeom>
        </p:spPr>
        <p:txBody>
          <a:bodyPr lIns="0" tIns="0" rIns="0" bIns="0" rtlCol="0" anchor="t">
            <a:spAutoFit/>
          </a:bodyPr>
          <a:lstStyle/>
          <a:p>
            <a:pPr algn="ctr">
              <a:lnSpc>
                <a:spcPts val="8730"/>
              </a:lnSpc>
            </a:pPr>
            <a:r>
              <a:rPr lang="en-US" sz="9000" b="1">
                <a:solidFill>
                  <a:srgbClr val="000000"/>
                </a:solidFill>
                <a:latin typeface="DM Sans Bold"/>
                <a:ea typeface="DM Sans Bold"/>
                <a:cs typeface="DM Sans Bold"/>
                <a:sym typeface="DM Sans Bold"/>
              </a:rPr>
              <a:t>VIEW CLAIMS</a:t>
            </a:r>
          </a:p>
        </p:txBody>
      </p:sp>
      <p:sp>
        <p:nvSpPr>
          <p:cNvPr id="5" name="TextBox 5"/>
          <p:cNvSpPr txBox="1"/>
          <p:nvPr/>
        </p:nvSpPr>
        <p:spPr>
          <a:xfrm>
            <a:off x="177796" y="1638118"/>
            <a:ext cx="17932407" cy="775335"/>
          </a:xfrm>
          <a:prstGeom prst="rect">
            <a:avLst/>
          </a:prstGeom>
        </p:spPr>
        <p:txBody>
          <a:bodyPr lIns="0" tIns="0" rIns="0" bIns="0" rtlCol="0" anchor="t">
            <a:spAutoFit/>
          </a:bodyPr>
          <a:lstStyle/>
          <a:p>
            <a:pPr algn="l">
              <a:lnSpc>
                <a:spcPts val="3104"/>
              </a:lnSpc>
              <a:spcBef>
                <a:spcPct val="0"/>
              </a:spcBef>
            </a:pPr>
            <a:r>
              <a:rPr lang="en-US" sz="2299" spc="137">
                <a:solidFill>
                  <a:srgbClr val="000000"/>
                </a:solidFill>
                <a:latin typeface="DM Sans"/>
                <a:ea typeface="DM Sans"/>
                <a:cs typeface="DM Sans"/>
                <a:sym typeface="DM Sans"/>
              </a:rPr>
              <a:t>THIS ALLOWS USER TO SEE THEIR CLAIM SUBMISSION, THE STATUS THERE OF AND ALLOWS THEM TO EDIT OR DELETE THEIR SUBMISSION.</a:t>
            </a:r>
          </a:p>
        </p:txBody>
      </p:sp>
    </p:spTree>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499976" y="-1023756"/>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3" name="Freeform 3"/>
          <p:cNvSpPr/>
          <p:nvPr/>
        </p:nvSpPr>
        <p:spPr>
          <a:xfrm>
            <a:off x="3194317" y="5803504"/>
            <a:ext cx="4010060" cy="4114800"/>
          </a:xfrm>
          <a:custGeom>
            <a:avLst/>
            <a:gdLst/>
            <a:ahLst/>
            <a:cxnLst/>
            <a:rect l="l" t="t" r="r" b="b"/>
            <a:pathLst>
              <a:path w="4010060" h="4114800">
                <a:moveTo>
                  <a:pt x="0" y="0"/>
                </a:moveTo>
                <a:lnTo>
                  <a:pt x="4010060" y="0"/>
                </a:lnTo>
                <a:lnTo>
                  <a:pt x="401006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10068970" y="5538128"/>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TextBox 5"/>
          <p:cNvSpPr txBox="1"/>
          <p:nvPr/>
        </p:nvSpPr>
        <p:spPr>
          <a:xfrm>
            <a:off x="3194317" y="642551"/>
            <a:ext cx="12836478" cy="934223"/>
          </a:xfrm>
          <a:prstGeom prst="rect">
            <a:avLst/>
          </a:prstGeom>
        </p:spPr>
        <p:txBody>
          <a:bodyPr lIns="0" tIns="0" rIns="0" bIns="0" rtlCol="0" anchor="t">
            <a:spAutoFit/>
          </a:bodyPr>
          <a:lstStyle/>
          <a:p>
            <a:pPr algn="ctr">
              <a:lnSpc>
                <a:spcPts val="6984"/>
              </a:lnSpc>
            </a:pPr>
            <a:r>
              <a:rPr lang="en-US" sz="7200" b="1">
                <a:solidFill>
                  <a:srgbClr val="000000"/>
                </a:solidFill>
                <a:latin typeface="DM Sans Bold"/>
                <a:ea typeface="DM Sans Bold"/>
                <a:cs typeface="DM Sans Bold"/>
                <a:sym typeface="DM Sans Bold"/>
              </a:rPr>
              <a:t>PROGRAMME COORD DASH</a:t>
            </a:r>
          </a:p>
        </p:txBody>
      </p:sp>
      <p:sp>
        <p:nvSpPr>
          <p:cNvPr id="6" name="TextBox 6"/>
          <p:cNvSpPr txBox="1"/>
          <p:nvPr/>
        </p:nvSpPr>
        <p:spPr>
          <a:xfrm>
            <a:off x="2173843" y="2542144"/>
            <a:ext cx="14877426" cy="2727960"/>
          </a:xfrm>
          <a:prstGeom prst="rect">
            <a:avLst/>
          </a:prstGeom>
        </p:spPr>
        <p:txBody>
          <a:bodyPr lIns="0" tIns="0" rIns="0" bIns="0" rtlCol="0" anchor="t">
            <a:spAutoFit/>
          </a:bodyPr>
          <a:lstStyle/>
          <a:p>
            <a:pPr algn="l">
              <a:lnSpc>
                <a:spcPts val="3104"/>
              </a:lnSpc>
            </a:pPr>
            <a:r>
              <a:rPr lang="en-US" sz="2299" spc="137">
                <a:solidFill>
                  <a:srgbClr val="000000"/>
                </a:solidFill>
                <a:latin typeface="DM Sans"/>
                <a:ea typeface="DM Sans"/>
                <a:cs typeface="DM Sans"/>
                <a:sym typeface="DM Sans"/>
              </a:rPr>
              <a:t>THE PROGRAMME COORDINATOR DASHBOARD ALLOWS COORDINATORS TO CHANGE THE STATUSE OF THE CLAIMS THAT WERE SUBMIT.</a:t>
            </a:r>
          </a:p>
          <a:p>
            <a:pPr algn="l">
              <a:lnSpc>
                <a:spcPts val="3104"/>
              </a:lnSpc>
            </a:pPr>
            <a:endParaRPr lang="en-US" sz="2299" spc="137">
              <a:solidFill>
                <a:srgbClr val="000000"/>
              </a:solidFill>
              <a:latin typeface="DM Sans"/>
              <a:ea typeface="DM Sans"/>
              <a:cs typeface="DM Sans"/>
              <a:sym typeface="DM Sans"/>
            </a:endParaRPr>
          </a:p>
          <a:p>
            <a:pPr algn="l">
              <a:lnSpc>
                <a:spcPts val="3104"/>
              </a:lnSpc>
            </a:pPr>
            <a:r>
              <a:rPr lang="en-US" sz="2299" spc="137">
                <a:solidFill>
                  <a:srgbClr val="000000"/>
                </a:solidFill>
                <a:latin typeface="DM Sans"/>
                <a:ea typeface="DM Sans"/>
                <a:cs typeface="DM Sans"/>
                <a:sym typeface="DM Sans"/>
              </a:rPr>
              <a:t>AS PART OF THE FINAL POE WE ARE TASKED WITH ADDING AUTOMATION TO IT.</a:t>
            </a:r>
          </a:p>
          <a:p>
            <a:pPr algn="l">
              <a:lnSpc>
                <a:spcPts val="3104"/>
              </a:lnSpc>
              <a:spcBef>
                <a:spcPct val="0"/>
              </a:spcBef>
            </a:pPr>
            <a:r>
              <a:rPr lang="en-US" sz="2299" spc="137">
                <a:solidFill>
                  <a:srgbClr val="000000"/>
                </a:solidFill>
                <a:latin typeface="DM Sans"/>
                <a:ea typeface="DM Sans"/>
                <a:cs typeface="DM Sans"/>
                <a:sym typeface="DM Sans"/>
              </a:rPr>
              <a:t>FOR THIS I HAVE ADDED AUTOMATION THAT WILL CHANGE THE STATUS OF CLAIMS SUBMITTED TO APPROVED AUTOMATICALLY IF THEY HAVE 5 OR MORE SESSIONS IN A CLASS AND IF IT IS LESS TO CHANGE THE STATUS TO PENDING.</a:t>
            </a: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499976" y="-1023756"/>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3" name="Freeform 3"/>
          <p:cNvSpPr/>
          <p:nvPr/>
        </p:nvSpPr>
        <p:spPr>
          <a:xfrm>
            <a:off x="2776649" y="1576774"/>
            <a:ext cx="13671814" cy="8117639"/>
          </a:xfrm>
          <a:custGeom>
            <a:avLst/>
            <a:gdLst/>
            <a:ahLst/>
            <a:cxnLst/>
            <a:rect l="l" t="t" r="r" b="b"/>
            <a:pathLst>
              <a:path w="13671814" h="8117639">
                <a:moveTo>
                  <a:pt x="0" y="0"/>
                </a:moveTo>
                <a:lnTo>
                  <a:pt x="13671814" y="0"/>
                </a:lnTo>
                <a:lnTo>
                  <a:pt x="13671814" y="8117640"/>
                </a:lnTo>
                <a:lnTo>
                  <a:pt x="0" y="8117640"/>
                </a:lnTo>
                <a:lnTo>
                  <a:pt x="0" y="0"/>
                </a:lnTo>
                <a:close/>
              </a:path>
            </a:pathLst>
          </a:custGeom>
          <a:blipFill>
            <a:blip r:embed="rId4"/>
            <a:stretch>
              <a:fillRect/>
            </a:stretch>
          </a:blipFill>
        </p:spPr>
        <p:txBody>
          <a:bodyPr/>
          <a:lstStyle/>
          <a:p>
            <a:endParaRPr lang="en-US"/>
          </a:p>
        </p:txBody>
      </p:sp>
      <p:sp>
        <p:nvSpPr>
          <p:cNvPr id="4" name="TextBox 4"/>
          <p:cNvSpPr txBox="1"/>
          <p:nvPr/>
        </p:nvSpPr>
        <p:spPr>
          <a:xfrm>
            <a:off x="3194317" y="642551"/>
            <a:ext cx="12836478" cy="934223"/>
          </a:xfrm>
          <a:prstGeom prst="rect">
            <a:avLst/>
          </a:prstGeom>
        </p:spPr>
        <p:txBody>
          <a:bodyPr lIns="0" tIns="0" rIns="0" bIns="0" rtlCol="0" anchor="t">
            <a:spAutoFit/>
          </a:bodyPr>
          <a:lstStyle/>
          <a:p>
            <a:pPr algn="ctr">
              <a:lnSpc>
                <a:spcPts val="6984"/>
              </a:lnSpc>
            </a:pPr>
            <a:r>
              <a:rPr lang="en-US" sz="7200" b="1">
                <a:solidFill>
                  <a:srgbClr val="000000"/>
                </a:solidFill>
                <a:latin typeface="DM Sans Bold"/>
                <a:ea typeface="DM Sans Bold"/>
                <a:cs typeface="DM Sans Bold"/>
                <a:sym typeface="DM Sans Bold"/>
              </a:rPr>
              <a:t>PROGRAMME COORD DASH</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a:off x="10819907" y="1950456"/>
            <a:ext cx="4208573" cy="4247184"/>
          </a:xfrm>
          <a:custGeom>
            <a:avLst/>
            <a:gdLst/>
            <a:ahLst/>
            <a:cxnLst/>
            <a:rect l="l" t="t" r="r" b="b"/>
            <a:pathLst>
              <a:path w="4208573" h="4247184">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4" name="Freeform 4"/>
          <p:cNvSpPr/>
          <p:nvPr/>
        </p:nvSpPr>
        <p:spPr>
          <a:xfrm>
            <a:off x="11762750" y="3352800"/>
            <a:ext cx="5211402" cy="4748890"/>
          </a:xfrm>
          <a:custGeom>
            <a:avLst/>
            <a:gdLst/>
            <a:ahLst/>
            <a:cxnLst/>
            <a:rect l="l" t="t" r="r" b="b"/>
            <a:pathLst>
              <a:path w="5211402" h="4748890">
                <a:moveTo>
                  <a:pt x="0" y="0"/>
                </a:moveTo>
                <a:lnTo>
                  <a:pt x="5211402" y="0"/>
                </a:lnTo>
                <a:lnTo>
                  <a:pt x="5211402" y="4748890"/>
                </a:lnTo>
                <a:lnTo>
                  <a:pt x="0" y="474889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TextBox 5"/>
          <p:cNvSpPr txBox="1"/>
          <p:nvPr/>
        </p:nvSpPr>
        <p:spPr>
          <a:xfrm>
            <a:off x="1504950" y="2859405"/>
            <a:ext cx="8751165"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NEW FEATURE</a:t>
            </a:r>
          </a:p>
        </p:txBody>
      </p:sp>
      <p:sp>
        <p:nvSpPr>
          <p:cNvPr id="6" name="TextBox 6"/>
          <p:cNvSpPr txBox="1"/>
          <p:nvPr/>
        </p:nvSpPr>
        <p:spPr>
          <a:xfrm>
            <a:off x="1504950" y="5398770"/>
            <a:ext cx="7707571" cy="3990975"/>
          </a:xfrm>
          <a:prstGeom prst="rect">
            <a:avLst/>
          </a:prstGeom>
        </p:spPr>
        <p:txBody>
          <a:bodyPr lIns="0" tIns="0" rIns="0" bIns="0" rtlCol="0" anchor="t">
            <a:spAutoFit/>
          </a:bodyPr>
          <a:lstStyle/>
          <a:p>
            <a:pPr algn="l">
              <a:lnSpc>
                <a:spcPts val="2699"/>
              </a:lnSpc>
            </a:pPr>
            <a:r>
              <a:rPr lang="en-US" sz="1999" spc="119">
                <a:solidFill>
                  <a:srgbClr val="000000"/>
                </a:solidFill>
                <a:latin typeface="DM Sans"/>
                <a:ea typeface="DM Sans"/>
                <a:cs typeface="DM Sans"/>
                <a:sym typeface="DM Sans"/>
              </a:rPr>
              <a:t>HR VIEW IS A NEW FEATURE ADDED TO MY PROGRAM. </a:t>
            </a:r>
          </a:p>
          <a:p>
            <a:pPr algn="l">
              <a:lnSpc>
                <a:spcPts val="2699"/>
              </a:lnSpc>
            </a:pPr>
            <a:endParaRPr lang="en-US" sz="1999" spc="119">
              <a:solidFill>
                <a:srgbClr val="000000"/>
              </a:solidFill>
              <a:latin typeface="DM Sans"/>
              <a:ea typeface="DM Sans"/>
              <a:cs typeface="DM Sans"/>
              <a:sym typeface="DM Sans"/>
            </a:endParaRPr>
          </a:p>
          <a:p>
            <a:pPr algn="l">
              <a:lnSpc>
                <a:spcPts val="2699"/>
              </a:lnSpc>
            </a:pPr>
            <a:r>
              <a:rPr lang="en-US" sz="1999" spc="119">
                <a:solidFill>
                  <a:srgbClr val="000000"/>
                </a:solidFill>
                <a:latin typeface="DM Sans"/>
                <a:ea typeface="DM Sans"/>
                <a:cs typeface="DM Sans"/>
                <a:sym typeface="DM Sans"/>
              </a:rPr>
              <a:t>HR VIEW WILL AUTOMATICALLY APPROVE OR CHANGE TO PROCESSING OF CLAIMS THAT ARE IN THE “PENDING PHASE”</a:t>
            </a:r>
          </a:p>
          <a:p>
            <a:pPr algn="l">
              <a:lnSpc>
                <a:spcPts val="2699"/>
              </a:lnSpc>
            </a:pPr>
            <a:r>
              <a:rPr lang="en-US" sz="1999" spc="119">
                <a:solidFill>
                  <a:srgbClr val="000000"/>
                </a:solidFill>
                <a:latin typeface="DM Sans"/>
                <a:ea typeface="DM Sans"/>
                <a:cs typeface="DM Sans"/>
                <a:sym typeface="DM Sans"/>
              </a:rPr>
              <a:t>HR VIEW ALSO WILL GENERATE AN ON SCREEN REPORT OF WHICH CLAIMS ARE APPROVED.</a:t>
            </a:r>
          </a:p>
          <a:p>
            <a:pPr algn="l">
              <a:lnSpc>
                <a:spcPts val="2699"/>
              </a:lnSpc>
            </a:pPr>
            <a:endParaRPr lang="en-US" sz="1999" spc="119">
              <a:solidFill>
                <a:srgbClr val="000000"/>
              </a:solidFill>
              <a:latin typeface="DM Sans"/>
              <a:ea typeface="DM Sans"/>
              <a:cs typeface="DM Sans"/>
              <a:sym typeface="DM Sans"/>
            </a:endParaRPr>
          </a:p>
          <a:p>
            <a:pPr algn="l">
              <a:lnSpc>
                <a:spcPts val="2699"/>
              </a:lnSpc>
            </a:pPr>
            <a:r>
              <a:rPr lang="en-US" sz="1999" spc="119">
                <a:solidFill>
                  <a:srgbClr val="000000"/>
                </a:solidFill>
                <a:latin typeface="DM Sans"/>
                <a:ea typeface="DM Sans"/>
                <a:cs typeface="DM Sans"/>
                <a:sym typeface="DM Sans"/>
              </a:rPr>
              <a:t>HR VIEW ALSO HAS THE ABILITY TO DELETE CLAIMS.</a:t>
            </a:r>
          </a:p>
          <a:p>
            <a:pPr algn="l">
              <a:lnSpc>
                <a:spcPts val="2699"/>
              </a:lnSpc>
            </a:pPr>
            <a:endParaRPr lang="en-US" sz="1999" spc="119">
              <a:solidFill>
                <a:srgbClr val="000000"/>
              </a:solidFill>
              <a:latin typeface="DM Sans"/>
              <a:ea typeface="DM Sans"/>
              <a:cs typeface="DM Sans"/>
              <a:sym typeface="DM Sans"/>
            </a:endParaRPr>
          </a:p>
          <a:p>
            <a:pPr marL="0" lvl="0" indent="0" algn="l">
              <a:lnSpc>
                <a:spcPts val="2699"/>
              </a:lnSpc>
              <a:spcBef>
                <a:spcPct val="0"/>
              </a:spcBef>
            </a:pPr>
            <a:r>
              <a:rPr lang="en-US" sz="1999" spc="119">
                <a:solidFill>
                  <a:srgbClr val="000000"/>
                </a:solidFill>
                <a:latin typeface="DM Sans"/>
                <a:ea typeface="DM Sans"/>
                <a:cs typeface="DM Sans"/>
                <a:sym typeface="DM Sans"/>
              </a:rPr>
              <a:t>AND TO UPDATE LECTURER INFORMATION BY SEARCHING FOR THEM.</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a:off x="1961126" y="1408683"/>
            <a:ext cx="14365747" cy="8691277"/>
          </a:xfrm>
          <a:custGeom>
            <a:avLst/>
            <a:gdLst/>
            <a:ahLst/>
            <a:cxnLst/>
            <a:rect l="l" t="t" r="r" b="b"/>
            <a:pathLst>
              <a:path w="14365747" h="8691277">
                <a:moveTo>
                  <a:pt x="0" y="0"/>
                </a:moveTo>
                <a:lnTo>
                  <a:pt x="14365748" y="0"/>
                </a:lnTo>
                <a:lnTo>
                  <a:pt x="14365748" y="8691277"/>
                </a:lnTo>
                <a:lnTo>
                  <a:pt x="0" y="8691277"/>
                </a:lnTo>
                <a:lnTo>
                  <a:pt x="0" y="0"/>
                </a:lnTo>
                <a:close/>
              </a:path>
            </a:pathLst>
          </a:custGeom>
          <a:blipFill>
            <a:blip r:embed="rId3"/>
            <a:stretch>
              <a:fillRect/>
            </a:stretch>
          </a:blipFill>
        </p:spPr>
        <p:txBody>
          <a:bodyPr/>
          <a:lstStyle/>
          <a:p>
            <a:endParaRPr lang="en-US"/>
          </a:p>
        </p:txBody>
      </p:sp>
      <p:sp>
        <p:nvSpPr>
          <p:cNvPr id="4" name="TextBox 4"/>
          <p:cNvSpPr txBox="1"/>
          <p:nvPr/>
        </p:nvSpPr>
        <p:spPr>
          <a:xfrm>
            <a:off x="1504950" y="535305"/>
            <a:ext cx="16388618"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NEW FEATURE ( HR VIEW)</a:t>
            </a:r>
          </a:p>
        </p:txBody>
      </p:sp>
    </p:spTree>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TextBox 3"/>
          <p:cNvSpPr txBox="1"/>
          <p:nvPr/>
        </p:nvSpPr>
        <p:spPr>
          <a:xfrm>
            <a:off x="4136549" y="4375283"/>
            <a:ext cx="10014901" cy="909320"/>
          </a:xfrm>
          <a:prstGeom prst="rect">
            <a:avLst/>
          </a:prstGeom>
        </p:spPr>
        <p:txBody>
          <a:bodyPr lIns="0" tIns="0" rIns="0" bIns="0" rtlCol="0" anchor="t">
            <a:spAutoFit/>
          </a:bodyPr>
          <a:lstStyle/>
          <a:p>
            <a:pPr algn="ctr">
              <a:lnSpc>
                <a:spcPts val="6789"/>
              </a:lnSpc>
            </a:pPr>
            <a:r>
              <a:rPr lang="en-US" sz="6999" b="1">
                <a:solidFill>
                  <a:srgbClr val="000000"/>
                </a:solidFill>
                <a:latin typeface="DM Sans Bold"/>
                <a:ea typeface="DM Sans Bold"/>
                <a:cs typeface="DM Sans Bold"/>
                <a:sym typeface="DM Sans Bold"/>
              </a:rPr>
              <a:t>SUBMISSION</a:t>
            </a:r>
          </a:p>
        </p:txBody>
      </p:sp>
      <p:sp>
        <p:nvSpPr>
          <p:cNvPr id="4" name="TextBox 4"/>
          <p:cNvSpPr txBox="1"/>
          <p:nvPr/>
        </p:nvSpPr>
        <p:spPr>
          <a:xfrm>
            <a:off x="4221977" y="5570042"/>
            <a:ext cx="9844046" cy="1657350"/>
          </a:xfrm>
          <a:prstGeom prst="rect">
            <a:avLst/>
          </a:prstGeom>
        </p:spPr>
        <p:txBody>
          <a:bodyPr lIns="0" tIns="0" rIns="0" bIns="0" rtlCol="0" anchor="t">
            <a:spAutoFit/>
          </a:bodyPr>
          <a:lstStyle/>
          <a:p>
            <a:pPr algn="ctr">
              <a:lnSpc>
                <a:spcPts val="2699"/>
              </a:lnSpc>
            </a:pPr>
            <a:r>
              <a:rPr lang="en-US" sz="1999" spc="119">
                <a:solidFill>
                  <a:srgbClr val="000000"/>
                </a:solidFill>
                <a:latin typeface="DM Sans"/>
                <a:ea typeface="DM Sans"/>
                <a:cs typeface="DM Sans"/>
                <a:sym typeface="DM Sans"/>
              </a:rPr>
              <a:t>THESE ARE ALL THE FEATURES I HAVE IMPLEMENTED INTO MY PROGRAM.</a:t>
            </a:r>
          </a:p>
          <a:p>
            <a:pPr marL="0" lvl="0" indent="0" algn="ctr">
              <a:lnSpc>
                <a:spcPts val="2699"/>
              </a:lnSpc>
              <a:spcBef>
                <a:spcPct val="0"/>
              </a:spcBef>
            </a:pPr>
            <a:r>
              <a:rPr lang="en-US" sz="1999" spc="119">
                <a:solidFill>
                  <a:srgbClr val="000000"/>
                </a:solidFill>
                <a:latin typeface="DM Sans"/>
                <a:ea typeface="DM Sans"/>
                <a:cs typeface="DM Sans"/>
                <a:sym typeface="DM Sans"/>
              </a:rPr>
              <a:t>I HAVE ENSURED THAT ALL FEATURES ARE EASY TO UNDERSTAND AND THAT IT IS EASILY NAVIGATIONAL FOR ALL USERS. IT ALSO ALLOWS FOR USER ERROR HANDLING MESSAGES TO ENSURE THAT THEY DO NO EXECUTE A FUNCTION INCORRECTLY.</a:t>
            </a:r>
          </a:p>
        </p:txBody>
      </p:sp>
      <p:sp>
        <p:nvSpPr>
          <p:cNvPr id="5" name="TextBox 5"/>
          <p:cNvSpPr txBox="1"/>
          <p:nvPr/>
        </p:nvSpPr>
        <p:spPr>
          <a:xfrm>
            <a:off x="5486467" y="1897558"/>
            <a:ext cx="7315066" cy="2534875"/>
          </a:xfrm>
          <a:prstGeom prst="rect">
            <a:avLst/>
          </a:prstGeom>
        </p:spPr>
        <p:txBody>
          <a:bodyPr lIns="0" tIns="0" rIns="0" bIns="0" rtlCol="0" anchor="t">
            <a:spAutoFit/>
          </a:bodyPr>
          <a:lstStyle/>
          <a:p>
            <a:pPr algn="ctr">
              <a:lnSpc>
                <a:spcPts val="18952"/>
              </a:lnSpc>
            </a:pPr>
            <a:r>
              <a:rPr lang="en-US" sz="19538" b="1">
                <a:solidFill>
                  <a:srgbClr val="000000"/>
                </a:solidFill>
                <a:latin typeface="DM Sans Bold"/>
                <a:ea typeface="DM Sans Bold"/>
                <a:cs typeface="DM Sans Bold"/>
                <a:sym typeface="DM Sans Bold"/>
              </a:rPr>
              <a:t>FINAL</a:t>
            </a:r>
          </a:p>
        </p:txBody>
      </p:sp>
      <p:sp>
        <p:nvSpPr>
          <p:cNvPr id="6" name="Freeform 6"/>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8" name="Freeform 8"/>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9" name="Freeform 9"/>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10" name="Freeform 10"/>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
        <p:nvSpPr>
          <p:cNvPr id="11" name="Freeform 11"/>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en-US"/>
          </a:p>
        </p:txBody>
      </p:sp>
      <p:sp>
        <p:nvSpPr>
          <p:cNvPr id="12" name="Freeform 12"/>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en-US"/>
          </a:p>
        </p:txBody>
      </p:sp>
      <p:sp>
        <p:nvSpPr>
          <p:cNvPr id="13" name="Freeform 13"/>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txBody>
          <a:bodyPr/>
          <a:lstStyle/>
          <a:p>
            <a:endParaRPr lang="en-US"/>
          </a:p>
        </p:txBody>
      </p:sp>
      <p:sp>
        <p:nvSpPr>
          <p:cNvPr id="14" name="Freeform 14"/>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txBody>
          <a:bodyPr/>
          <a:lstStyle/>
          <a:p>
            <a:endParaRPr lang="en-US"/>
          </a:p>
        </p:txBody>
      </p:sp>
      <p:sp>
        <p:nvSpPr>
          <p:cNvPr id="15" name="Freeform 15"/>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txBody>
          <a:bodyPr/>
          <a:lstStyle/>
          <a:p>
            <a:endParaRPr lang="en-US"/>
          </a:p>
        </p:txBody>
      </p:sp>
      <p:sp>
        <p:nvSpPr>
          <p:cNvPr id="16" name="Freeform 16"/>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txBody>
          <a:bodyPr/>
          <a:lstStyle/>
          <a:p>
            <a:endParaRPr lang="en-US"/>
          </a:p>
        </p:txBody>
      </p:sp>
      <p:sp>
        <p:nvSpPr>
          <p:cNvPr id="17" name="Freeform 17"/>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txBody>
          <a:bodyPr/>
          <a:lstStyle/>
          <a:p>
            <a:endParaRPr lang="en-US"/>
          </a:p>
        </p:txBody>
      </p:sp>
      <p:sp>
        <p:nvSpPr>
          <p:cNvPr id="18" name="Freeform 18"/>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txBody>
          <a:bodyPr/>
          <a:lstStyle/>
          <a:p>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4" name="Freeform 4"/>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5" name="Freeform 5"/>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6" name="Freeform 6"/>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7" name="Freeform 7"/>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
        <p:nvSpPr>
          <p:cNvPr id="8" name="Freeform 8"/>
          <p:cNvSpPr/>
          <p:nvPr/>
        </p:nvSpPr>
        <p:spPr>
          <a:xfrm>
            <a:off x="13155124" y="1610295"/>
            <a:ext cx="3942727" cy="4114800"/>
          </a:xfrm>
          <a:custGeom>
            <a:avLst/>
            <a:gdLst/>
            <a:ahLst/>
            <a:cxnLst/>
            <a:rect l="l" t="t" r="r" b="b"/>
            <a:pathLst>
              <a:path w="3942727" h="4114800">
                <a:moveTo>
                  <a:pt x="0" y="0"/>
                </a:moveTo>
                <a:lnTo>
                  <a:pt x="3942727" y="0"/>
                </a:lnTo>
                <a:lnTo>
                  <a:pt x="3942727" y="4114800"/>
                </a:lnTo>
                <a:lnTo>
                  <a:pt x="0" y="4114800"/>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en-US"/>
          </a:p>
        </p:txBody>
      </p:sp>
      <p:sp>
        <p:nvSpPr>
          <p:cNvPr id="9" name="Freeform 9"/>
          <p:cNvSpPr/>
          <p:nvPr/>
        </p:nvSpPr>
        <p:spPr>
          <a:xfrm>
            <a:off x="15274908" y="4020866"/>
            <a:ext cx="2416510" cy="4114800"/>
          </a:xfrm>
          <a:custGeom>
            <a:avLst/>
            <a:gdLst/>
            <a:ahLst/>
            <a:cxnLst/>
            <a:rect l="l" t="t" r="r" b="b"/>
            <a:pathLst>
              <a:path w="2416510" h="4114800">
                <a:moveTo>
                  <a:pt x="0" y="0"/>
                </a:moveTo>
                <a:lnTo>
                  <a:pt x="2416509" y="0"/>
                </a:lnTo>
                <a:lnTo>
                  <a:pt x="2416509"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txBody>
          <a:bodyPr/>
          <a:lstStyle/>
          <a:p>
            <a:endParaRPr lang="en-US"/>
          </a:p>
        </p:txBody>
      </p:sp>
      <p:sp>
        <p:nvSpPr>
          <p:cNvPr id="10" name="TextBox 10"/>
          <p:cNvSpPr txBox="1"/>
          <p:nvPr/>
        </p:nvSpPr>
        <p:spPr>
          <a:xfrm>
            <a:off x="1504950" y="2898168"/>
            <a:ext cx="7848753"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INTRO</a:t>
            </a:r>
          </a:p>
        </p:txBody>
      </p:sp>
      <p:sp>
        <p:nvSpPr>
          <p:cNvPr id="11" name="TextBox 11"/>
          <p:cNvSpPr txBox="1"/>
          <p:nvPr/>
        </p:nvSpPr>
        <p:spPr>
          <a:xfrm>
            <a:off x="1504950" y="4798032"/>
            <a:ext cx="7707571" cy="4600575"/>
          </a:xfrm>
          <a:prstGeom prst="rect">
            <a:avLst/>
          </a:prstGeom>
        </p:spPr>
        <p:txBody>
          <a:bodyPr lIns="0" tIns="0" rIns="0" bIns="0" rtlCol="0" anchor="t">
            <a:spAutoFit/>
          </a:bodyPr>
          <a:lstStyle/>
          <a:p>
            <a:pPr algn="l">
              <a:lnSpc>
                <a:spcPts val="3374"/>
              </a:lnSpc>
            </a:pPr>
            <a:r>
              <a:rPr lang="en-US" sz="2499" spc="149">
                <a:solidFill>
                  <a:srgbClr val="000000"/>
                </a:solidFill>
                <a:latin typeface="DM Sans"/>
                <a:ea typeface="DM Sans"/>
                <a:cs typeface="DM Sans"/>
                <a:sym typeface="DM Sans"/>
              </a:rPr>
              <a:t>Welcome to my presentation where i will be demonstrating and explaining my final prog submissions for the semester.</a:t>
            </a:r>
          </a:p>
          <a:p>
            <a:pPr algn="l">
              <a:lnSpc>
                <a:spcPts val="3374"/>
              </a:lnSpc>
            </a:pPr>
            <a:endParaRPr lang="en-US" sz="2499" spc="149">
              <a:solidFill>
                <a:srgbClr val="000000"/>
              </a:solidFill>
              <a:latin typeface="DM Sans"/>
              <a:ea typeface="DM Sans"/>
              <a:cs typeface="DM Sans"/>
              <a:sym typeface="DM Sans"/>
            </a:endParaRPr>
          </a:p>
          <a:p>
            <a:pPr algn="l">
              <a:lnSpc>
                <a:spcPts val="3374"/>
              </a:lnSpc>
            </a:pPr>
            <a:r>
              <a:rPr lang="en-US" sz="2499" spc="149">
                <a:solidFill>
                  <a:srgbClr val="000000"/>
                </a:solidFill>
                <a:latin typeface="DM Sans"/>
                <a:ea typeface="DM Sans"/>
                <a:cs typeface="DM Sans"/>
                <a:sym typeface="DM Sans"/>
              </a:rPr>
              <a:t>The power point will go over my design choses, and overall functionality of my application.</a:t>
            </a:r>
          </a:p>
          <a:p>
            <a:pPr algn="l">
              <a:lnSpc>
                <a:spcPts val="3374"/>
              </a:lnSpc>
            </a:pPr>
            <a:endParaRPr lang="en-US" sz="2499" spc="149">
              <a:solidFill>
                <a:srgbClr val="000000"/>
              </a:solidFill>
              <a:latin typeface="DM Sans"/>
              <a:ea typeface="DM Sans"/>
              <a:cs typeface="DM Sans"/>
              <a:sym typeface="DM Sans"/>
            </a:endParaRPr>
          </a:p>
          <a:p>
            <a:pPr marL="0" lvl="0" indent="0" algn="l">
              <a:lnSpc>
                <a:spcPts val="3374"/>
              </a:lnSpc>
              <a:spcBef>
                <a:spcPct val="0"/>
              </a:spcBef>
            </a:pPr>
            <a:r>
              <a:rPr lang="en-US" sz="2499" spc="149">
                <a:solidFill>
                  <a:srgbClr val="000000"/>
                </a:solidFill>
                <a:latin typeface="DM Sans"/>
                <a:ea typeface="DM Sans"/>
                <a:cs typeface="DM Sans"/>
                <a:sym typeface="DM Sans"/>
              </a:rPr>
              <a:t>There is also a video submission within my upload which will go more in depth on the features.</a:t>
            </a: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grpSp>
        <p:nvGrpSpPr>
          <p:cNvPr id="3" name="Group 3"/>
          <p:cNvGrpSpPr/>
          <p:nvPr/>
        </p:nvGrpSpPr>
        <p:grpSpPr>
          <a:xfrm>
            <a:off x="1028700" y="1261827"/>
            <a:ext cx="10426360" cy="7365952"/>
            <a:chOff x="0" y="0"/>
            <a:chExt cx="1048738" cy="740906"/>
          </a:xfrm>
        </p:grpSpPr>
        <p:sp>
          <p:nvSpPr>
            <p:cNvPr id="4" name="Freeform 4"/>
            <p:cNvSpPr/>
            <p:nvPr/>
          </p:nvSpPr>
          <p:spPr>
            <a:xfrm>
              <a:off x="0" y="0"/>
              <a:ext cx="1048738" cy="740906"/>
            </a:xfrm>
            <a:custGeom>
              <a:avLst/>
              <a:gdLst/>
              <a:ahLst/>
              <a:cxnLst/>
              <a:rect l="l" t="t" r="r" b="b"/>
              <a:pathLst>
                <a:path w="1048738" h="740906">
                  <a:moveTo>
                    <a:pt x="25246" y="0"/>
                  </a:moveTo>
                  <a:lnTo>
                    <a:pt x="1023491" y="0"/>
                  </a:lnTo>
                  <a:cubicBezTo>
                    <a:pt x="1030187" y="0"/>
                    <a:pt x="1036609" y="2660"/>
                    <a:pt x="1041343" y="7394"/>
                  </a:cubicBezTo>
                  <a:cubicBezTo>
                    <a:pt x="1046078" y="12129"/>
                    <a:pt x="1048738" y="18550"/>
                    <a:pt x="1048738" y="25246"/>
                  </a:cubicBezTo>
                  <a:lnTo>
                    <a:pt x="1048738" y="715660"/>
                  </a:lnTo>
                  <a:cubicBezTo>
                    <a:pt x="1048738" y="722355"/>
                    <a:pt x="1046078" y="728777"/>
                    <a:pt x="1041343" y="733511"/>
                  </a:cubicBezTo>
                  <a:cubicBezTo>
                    <a:pt x="1036609" y="738246"/>
                    <a:pt x="1030187" y="740906"/>
                    <a:pt x="1023491" y="740906"/>
                  </a:cubicBezTo>
                  <a:lnTo>
                    <a:pt x="25246" y="740906"/>
                  </a:lnTo>
                  <a:cubicBezTo>
                    <a:pt x="18550" y="740906"/>
                    <a:pt x="12129" y="738246"/>
                    <a:pt x="7394" y="733511"/>
                  </a:cubicBezTo>
                  <a:cubicBezTo>
                    <a:pt x="2660" y="728777"/>
                    <a:pt x="0" y="722355"/>
                    <a:pt x="0" y="715660"/>
                  </a:cubicBezTo>
                  <a:lnTo>
                    <a:pt x="0" y="25246"/>
                  </a:lnTo>
                  <a:cubicBezTo>
                    <a:pt x="0" y="18550"/>
                    <a:pt x="2660" y="12129"/>
                    <a:pt x="7394" y="7394"/>
                  </a:cubicBezTo>
                  <a:cubicBezTo>
                    <a:pt x="12129" y="2660"/>
                    <a:pt x="18550" y="0"/>
                    <a:pt x="25246" y="0"/>
                  </a:cubicBezTo>
                  <a:close/>
                </a:path>
              </a:pathLst>
            </a:custGeom>
            <a:solidFill>
              <a:srgbClr val="8AB7E2"/>
            </a:solidFill>
            <a:ln w="19050" cap="rnd">
              <a:solidFill>
                <a:srgbClr val="000000"/>
              </a:solidFill>
              <a:prstDash val="solid"/>
              <a:round/>
            </a:ln>
          </p:spPr>
          <p:txBody>
            <a:bodyPr/>
            <a:lstStyle/>
            <a:p>
              <a:endParaRPr lang="en-US"/>
            </a:p>
          </p:txBody>
        </p:sp>
        <p:sp>
          <p:nvSpPr>
            <p:cNvPr id="5" name="TextBox 5"/>
            <p:cNvSpPr txBox="1"/>
            <p:nvPr/>
          </p:nvSpPr>
          <p:spPr>
            <a:xfrm>
              <a:off x="0" y="-38100"/>
              <a:ext cx="1048738" cy="779006"/>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028700" y="1261827"/>
            <a:ext cx="5038071" cy="668736"/>
            <a:chOff x="0" y="0"/>
            <a:chExt cx="1048738" cy="139206"/>
          </a:xfrm>
        </p:grpSpPr>
        <p:sp>
          <p:nvSpPr>
            <p:cNvPr id="7" name="Freeform 7"/>
            <p:cNvSpPr/>
            <p:nvPr/>
          </p:nvSpPr>
          <p:spPr>
            <a:xfrm>
              <a:off x="0" y="0"/>
              <a:ext cx="1048738" cy="139206"/>
            </a:xfrm>
            <a:custGeom>
              <a:avLst/>
              <a:gdLst/>
              <a:ahLst/>
              <a:cxnLst/>
              <a:rect l="l" t="t" r="r" b="b"/>
              <a:pathLst>
                <a:path w="1048738" h="139206">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txBody>
            <a:bodyPr/>
            <a:lstStyle/>
            <a:p>
              <a:endParaRPr lang="en-US"/>
            </a:p>
          </p:txBody>
        </p:sp>
        <p:sp>
          <p:nvSpPr>
            <p:cNvPr id="8" name="TextBox 8"/>
            <p:cNvSpPr txBox="1"/>
            <p:nvPr/>
          </p:nvSpPr>
          <p:spPr>
            <a:xfrm>
              <a:off x="0" y="-38100"/>
              <a:ext cx="1048738" cy="177306"/>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13311752" y="1820230"/>
            <a:ext cx="3032484" cy="6646539"/>
          </a:xfrm>
          <a:custGeom>
            <a:avLst/>
            <a:gdLst/>
            <a:ahLst/>
            <a:cxnLst/>
            <a:rect l="l" t="t" r="r" b="b"/>
            <a:pathLst>
              <a:path w="3032484" h="6646539">
                <a:moveTo>
                  <a:pt x="0" y="0"/>
                </a:moveTo>
                <a:lnTo>
                  <a:pt x="3032483" y="0"/>
                </a:lnTo>
                <a:lnTo>
                  <a:pt x="3032483" y="6646540"/>
                </a:lnTo>
                <a:lnTo>
                  <a:pt x="0" y="664654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0" name="TextBox 10"/>
          <p:cNvSpPr txBox="1"/>
          <p:nvPr/>
        </p:nvSpPr>
        <p:spPr>
          <a:xfrm>
            <a:off x="1345712" y="1452532"/>
            <a:ext cx="3739422" cy="313501"/>
          </a:xfrm>
          <a:prstGeom prst="rect">
            <a:avLst/>
          </a:prstGeom>
        </p:spPr>
        <p:txBody>
          <a:bodyPr lIns="0" tIns="0" rIns="0" bIns="0" rtlCol="0" anchor="t">
            <a:spAutoFit/>
          </a:bodyPr>
          <a:lstStyle/>
          <a:p>
            <a:pPr algn="l">
              <a:lnSpc>
                <a:spcPts val="2495"/>
              </a:lnSpc>
            </a:pPr>
            <a:r>
              <a:rPr lang="en-US" sz="2132">
                <a:solidFill>
                  <a:srgbClr val="000000"/>
                </a:solidFill>
                <a:latin typeface="DM Sans"/>
                <a:ea typeface="DM Sans"/>
                <a:cs typeface="DM Sans"/>
                <a:sym typeface="DM Sans"/>
              </a:rPr>
              <a:t>OVERVIEW</a:t>
            </a:r>
          </a:p>
        </p:txBody>
      </p:sp>
      <p:sp>
        <p:nvSpPr>
          <p:cNvPr id="11" name="TextBox 11"/>
          <p:cNvSpPr txBox="1"/>
          <p:nvPr/>
        </p:nvSpPr>
        <p:spPr>
          <a:xfrm>
            <a:off x="1306872" y="2367717"/>
            <a:ext cx="8563548" cy="5503940"/>
          </a:xfrm>
          <a:prstGeom prst="rect">
            <a:avLst/>
          </a:prstGeom>
        </p:spPr>
        <p:txBody>
          <a:bodyPr lIns="0" tIns="0" rIns="0" bIns="0" rtlCol="0" anchor="t">
            <a:spAutoFit/>
          </a:bodyPr>
          <a:lstStyle/>
          <a:p>
            <a:pPr algn="l">
              <a:lnSpc>
                <a:spcPts val="4470"/>
              </a:lnSpc>
            </a:pPr>
            <a:r>
              <a:rPr lang="en-US" sz="3311" spc="198">
                <a:solidFill>
                  <a:srgbClr val="000000"/>
                </a:solidFill>
                <a:latin typeface="DM Sans"/>
                <a:ea typeface="DM Sans"/>
                <a:cs typeface="DM Sans"/>
                <a:sym typeface="DM Sans"/>
              </a:rPr>
              <a:t>IN CONCLUSION MY PROGRAM HAS MEET THE REQUIREMENTS TO ENSURE THAT THE CLAIMS SYSTEM IS EASILY OPERATIONAL FOR USERS AND HAS AUTOMATION FOR THE FINAL SUBMISSION.</a:t>
            </a:r>
          </a:p>
          <a:p>
            <a:pPr algn="l">
              <a:lnSpc>
                <a:spcPts val="4470"/>
              </a:lnSpc>
            </a:pPr>
            <a:endParaRPr lang="en-US" sz="3311" spc="198">
              <a:solidFill>
                <a:srgbClr val="000000"/>
              </a:solidFill>
              <a:latin typeface="DM Sans"/>
              <a:ea typeface="DM Sans"/>
              <a:cs typeface="DM Sans"/>
              <a:sym typeface="DM Sans"/>
            </a:endParaRPr>
          </a:p>
          <a:p>
            <a:pPr marL="0" lvl="0" indent="0" algn="l">
              <a:lnSpc>
                <a:spcPts val="4470"/>
              </a:lnSpc>
              <a:spcBef>
                <a:spcPct val="0"/>
              </a:spcBef>
            </a:pPr>
            <a:r>
              <a:rPr lang="en-US" sz="3311" spc="198">
                <a:solidFill>
                  <a:srgbClr val="000000"/>
                </a:solidFill>
                <a:latin typeface="DM Sans"/>
                <a:ea typeface="DM Sans"/>
                <a:cs typeface="DM Sans"/>
                <a:sym typeface="DM Sans"/>
              </a:rPr>
              <a:t>FOR A MORE DETAILED SCOPE OF THE OVERALL FUNCTIONS PLEASE CHECK SUBMITTED VIDEO.</a:t>
            </a:r>
          </a:p>
        </p:txBody>
      </p:sp>
      <p:sp>
        <p:nvSpPr>
          <p:cNvPr id="12" name="Freeform 12"/>
          <p:cNvSpPr/>
          <p:nvPr/>
        </p:nvSpPr>
        <p:spPr>
          <a:xfrm rot="-10800000">
            <a:off x="14827993" y="-1392447"/>
            <a:ext cx="4017146" cy="3158481"/>
          </a:xfrm>
          <a:custGeom>
            <a:avLst/>
            <a:gdLst/>
            <a:ahLst/>
            <a:cxnLst/>
            <a:rect l="l" t="t" r="r" b="b"/>
            <a:pathLst>
              <a:path w="4017146" h="3158481">
                <a:moveTo>
                  <a:pt x="0" y="0"/>
                </a:moveTo>
                <a:lnTo>
                  <a:pt x="4017147" y="0"/>
                </a:lnTo>
                <a:lnTo>
                  <a:pt x="4017147" y="3158481"/>
                </a:lnTo>
                <a:lnTo>
                  <a:pt x="0" y="3158481"/>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13" name="Freeform 13"/>
          <p:cNvSpPr/>
          <p:nvPr/>
        </p:nvSpPr>
        <p:spPr>
          <a:xfrm>
            <a:off x="4580296" y="-1616873"/>
            <a:ext cx="4224468" cy="2645573"/>
          </a:xfrm>
          <a:custGeom>
            <a:avLst/>
            <a:gdLst/>
            <a:ahLst/>
            <a:cxnLst/>
            <a:rect l="l" t="t" r="r" b="b"/>
            <a:pathLst>
              <a:path w="4224468" h="2645573">
                <a:moveTo>
                  <a:pt x="0" y="0"/>
                </a:moveTo>
                <a:lnTo>
                  <a:pt x="4224469" y="0"/>
                </a:lnTo>
                <a:lnTo>
                  <a:pt x="4224469" y="2645573"/>
                </a:lnTo>
                <a:lnTo>
                  <a:pt x="0" y="2645573"/>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14" name="Freeform 14"/>
          <p:cNvSpPr/>
          <p:nvPr/>
        </p:nvSpPr>
        <p:spPr>
          <a:xfrm>
            <a:off x="8285780"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15" name="Freeform 15"/>
          <p:cNvSpPr/>
          <p:nvPr/>
        </p:nvSpPr>
        <p:spPr>
          <a:xfrm rot="-5400000">
            <a:off x="12134412" y="9245030"/>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
        <p:nvSpPr>
          <p:cNvPr id="16" name="Freeform 16"/>
          <p:cNvSpPr/>
          <p:nvPr/>
        </p:nvSpPr>
        <p:spPr>
          <a:xfrm>
            <a:off x="-1558320"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en-US"/>
          </a:p>
        </p:txBody>
      </p:sp>
      <p:sp>
        <p:nvSpPr>
          <p:cNvPr id="17" name="Freeform 17"/>
          <p:cNvSpPr/>
          <p:nvPr/>
        </p:nvSpPr>
        <p:spPr>
          <a:xfrm>
            <a:off x="17259300" y="7433853"/>
            <a:ext cx="1794966" cy="1932669"/>
          </a:xfrm>
          <a:custGeom>
            <a:avLst/>
            <a:gdLst/>
            <a:ahLst/>
            <a:cxnLst/>
            <a:rect l="l" t="t" r="r" b="b"/>
            <a:pathLst>
              <a:path w="1794966" h="1932669">
                <a:moveTo>
                  <a:pt x="0" y="0"/>
                </a:moveTo>
                <a:lnTo>
                  <a:pt x="1794966" y="0"/>
                </a:lnTo>
                <a:lnTo>
                  <a:pt x="1794966" y="1932669"/>
                </a:lnTo>
                <a:lnTo>
                  <a:pt x="0" y="1932669"/>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en-US"/>
          </a:p>
        </p:txBody>
      </p:sp>
      <p:sp>
        <p:nvSpPr>
          <p:cNvPr id="18" name="Freeform 18"/>
          <p:cNvSpPr/>
          <p:nvPr/>
        </p:nvSpPr>
        <p:spPr>
          <a:xfrm>
            <a:off x="-744232" y="460501"/>
            <a:ext cx="1488463" cy="1602652"/>
          </a:xfrm>
          <a:custGeom>
            <a:avLst/>
            <a:gdLst/>
            <a:ahLst/>
            <a:cxnLst/>
            <a:rect l="l" t="t" r="r" b="b"/>
            <a:pathLst>
              <a:path w="1488463" h="1602652">
                <a:moveTo>
                  <a:pt x="0" y="0"/>
                </a:moveTo>
                <a:lnTo>
                  <a:pt x="1488464" y="0"/>
                </a:lnTo>
                <a:lnTo>
                  <a:pt x="1488464" y="1602652"/>
                </a:lnTo>
                <a:lnTo>
                  <a:pt x="0" y="1602652"/>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en-US"/>
          </a:p>
        </p:txBody>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en-US"/>
          </a:p>
        </p:txBody>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txBody>
          <a:bodyPr/>
          <a:lstStyle/>
          <a:p>
            <a:endParaRPr lang="en-US"/>
          </a:p>
        </p:txBody>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txBody>
          <a:bodyPr/>
          <a:lstStyle/>
          <a:p>
            <a:endParaRPr lang="en-US"/>
          </a:p>
        </p:txBody>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txBody>
          <a:bodyPr/>
          <a:lstStyle/>
          <a:p>
            <a:endParaRPr lang="en-US"/>
          </a:p>
        </p:txBody>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txBody>
          <a:bodyPr/>
          <a:lstStyle/>
          <a:p>
            <a:endParaRPr lang="en-US"/>
          </a:p>
        </p:txBody>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txBody>
          <a:bodyPr/>
          <a:lstStyle/>
          <a:p>
            <a:endParaRPr lang="en-US"/>
          </a:p>
        </p:txBody>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txBody>
          <a:bodyPr/>
          <a:lstStyle/>
          <a:p>
            <a:endParaRPr lang="en-US"/>
          </a:p>
        </p:txBody>
      </p:sp>
      <p:sp>
        <p:nvSpPr>
          <p:cNvPr id="16" name="TextBox 16"/>
          <p:cNvSpPr txBox="1"/>
          <p:nvPr/>
        </p:nvSpPr>
        <p:spPr>
          <a:xfrm>
            <a:off x="3688802" y="3019867"/>
            <a:ext cx="10910396" cy="3364511"/>
          </a:xfrm>
          <a:prstGeom prst="rect">
            <a:avLst/>
          </a:prstGeom>
        </p:spPr>
        <p:txBody>
          <a:bodyPr lIns="0" tIns="0" rIns="0" bIns="0" rtlCol="0" anchor="t">
            <a:spAutoFit/>
          </a:bodyPr>
          <a:lstStyle/>
          <a:p>
            <a:pPr algn="ctr">
              <a:lnSpc>
                <a:spcPts val="12699"/>
              </a:lnSpc>
            </a:pPr>
            <a:r>
              <a:rPr lang="en-US" sz="14597" b="1">
                <a:solidFill>
                  <a:srgbClr val="000000"/>
                </a:solidFill>
                <a:latin typeface="DM Sans Bold"/>
                <a:ea typeface="DM Sans Bold"/>
                <a:cs typeface="DM Sans Bold"/>
                <a:sym typeface="DM Sans Bold"/>
              </a:rPr>
              <a:t>Thank you very much!</a:t>
            </a:r>
          </a:p>
        </p:txBody>
      </p:sp>
      <p:sp>
        <p:nvSpPr>
          <p:cNvPr id="17" name="TextBox 17"/>
          <p:cNvSpPr txBox="1"/>
          <p:nvPr/>
        </p:nvSpPr>
        <p:spPr>
          <a:xfrm>
            <a:off x="4860641" y="6811335"/>
            <a:ext cx="8459795" cy="578026"/>
          </a:xfrm>
          <a:prstGeom prst="rect">
            <a:avLst/>
          </a:prstGeom>
        </p:spPr>
        <p:txBody>
          <a:bodyPr lIns="0" tIns="0" rIns="0" bIns="0" rtlCol="0" anchor="t">
            <a:spAutoFit/>
          </a:bodyPr>
          <a:lstStyle/>
          <a:p>
            <a:pPr algn="ctr">
              <a:lnSpc>
                <a:spcPts val="4381"/>
              </a:lnSpc>
            </a:pPr>
            <a:r>
              <a:rPr lang="en-US" sz="4381" b="1" spc="-87">
                <a:solidFill>
                  <a:srgbClr val="000000"/>
                </a:solidFill>
                <a:latin typeface="DM Sans Bold"/>
                <a:ea typeface="DM Sans Bold"/>
                <a:cs typeface="DM Sans Bold"/>
                <a:sym typeface="DM Sans Bold"/>
              </a:rPr>
              <a:t>ST10212542 - AALIYAH ALLIE</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TextBox 3"/>
          <p:cNvSpPr txBox="1"/>
          <p:nvPr/>
        </p:nvSpPr>
        <p:spPr>
          <a:xfrm>
            <a:off x="1504950" y="3192947"/>
            <a:ext cx="7025086" cy="2134239"/>
          </a:xfrm>
          <a:prstGeom prst="rect">
            <a:avLst/>
          </a:prstGeom>
        </p:spPr>
        <p:txBody>
          <a:bodyPr lIns="0" tIns="0" rIns="0" bIns="0" rtlCol="0" anchor="t">
            <a:spAutoFit/>
          </a:bodyPr>
          <a:lstStyle/>
          <a:p>
            <a:pPr algn="l">
              <a:lnSpc>
                <a:spcPts val="8245"/>
              </a:lnSpc>
            </a:pPr>
            <a:r>
              <a:rPr lang="en-US" sz="8500" b="1">
                <a:solidFill>
                  <a:srgbClr val="000000"/>
                </a:solidFill>
                <a:latin typeface="DM Sans Bold"/>
                <a:ea typeface="DM Sans Bold"/>
                <a:cs typeface="DM Sans Bold"/>
                <a:sym typeface="DM Sans Bold"/>
              </a:rPr>
              <a:t>PROJECT DESCRIPTION</a:t>
            </a:r>
          </a:p>
        </p:txBody>
      </p:sp>
      <p:sp>
        <p:nvSpPr>
          <p:cNvPr id="4" name="TextBox 4"/>
          <p:cNvSpPr txBox="1"/>
          <p:nvPr/>
        </p:nvSpPr>
        <p:spPr>
          <a:xfrm>
            <a:off x="1504950" y="5469883"/>
            <a:ext cx="7025086" cy="3268980"/>
          </a:xfrm>
          <a:prstGeom prst="rect">
            <a:avLst/>
          </a:prstGeom>
        </p:spPr>
        <p:txBody>
          <a:bodyPr lIns="0" tIns="0" rIns="0" bIns="0" rtlCol="0" anchor="t">
            <a:spAutoFit/>
          </a:bodyPr>
          <a:lstStyle/>
          <a:p>
            <a:pPr algn="l">
              <a:lnSpc>
                <a:spcPts val="3239"/>
              </a:lnSpc>
            </a:pPr>
            <a:r>
              <a:rPr lang="en-US" sz="2399" spc="143">
                <a:solidFill>
                  <a:srgbClr val="000000"/>
                </a:solidFill>
                <a:latin typeface="DM Sans"/>
                <a:ea typeface="DM Sans"/>
                <a:cs typeface="DM Sans"/>
                <a:sym typeface="DM Sans"/>
              </a:rPr>
              <a:t>for this POE we were tasked with creating a claims submission system for Lecturers of an institution.</a:t>
            </a:r>
          </a:p>
          <a:p>
            <a:pPr marL="0" lvl="0" indent="0" algn="l">
              <a:lnSpc>
                <a:spcPts val="3239"/>
              </a:lnSpc>
              <a:spcBef>
                <a:spcPct val="0"/>
              </a:spcBef>
            </a:pPr>
            <a:r>
              <a:rPr lang="en-US" sz="2399" spc="143">
                <a:solidFill>
                  <a:srgbClr val="000000"/>
                </a:solidFill>
                <a:latin typeface="DM Sans"/>
                <a:ea typeface="DM Sans"/>
                <a:cs typeface="DM Sans"/>
                <a:sym typeface="DM Sans"/>
              </a:rPr>
              <a:t>It is powered by lecturers submitting their claims and it being approved by coordinators. It also includes HR representatives who also have final say over submitted claims</a:t>
            </a:r>
          </a:p>
        </p:txBody>
      </p:sp>
      <p:grpSp>
        <p:nvGrpSpPr>
          <p:cNvPr id="5" name="Group 5"/>
          <p:cNvGrpSpPr/>
          <p:nvPr/>
        </p:nvGrpSpPr>
        <p:grpSpPr>
          <a:xfrm>
            <a:off x="9975489" y="1170261"/>
            <a:ext cx="6998061" cy="2561528"/>
            <a:chOff x="0" y="0"/>
            <a:chExt cx="2342659" cy="857492"/>
          </a:xfrm>
        </p:grpSpPr>
        <p:sp>
          <p:nvSpPr>
            <p:cNvPr id="6" name="Freeform 6"/>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txBody>
            <a:bodyPr/>
            <a:lstStyle/>
            <a:p>
              <a:endParaRPr lang="en-US"/>
            </a:p>
          </p:txBody>
        </p:sp>
        <p:sp>
          <p:nvSpPr>
            <p:cNvPr id="7" name="TextBox 7"/>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sp>
        <p:nvSpPr>
          <p:cNvPr id="8" name="TextBox 8"/>
          <p:cNvSpPr txBox="1"/>
          <p:nvPr/>
        </p:nvSpPr>
        <p:spPr>
          <a:xfrm>
            <a:off x="10491672" y="2024301"/>
            <a:ext cx="1578952" cy="1034423"/>
          </a:xfrm>
          <a:prstGeom prst="rect">
            <a:avLst/>
          </a:prstGeom>
        </p:spPr>
        <p:txBody>
          <a:bodyPr lIns="0" tIns="0" rIns="0" bIns="0" rtlCol="0" anchor="t">
            <a:spAutoFit/>
          </a:bodyPr>
          <a:lstStyle/>
          <a:p>
            <a:pPr algn="l">
              <a:lnSpc>
                <a:spcPts val="7680"/>
              </a:lnSpc>
            </a:pPr>
            <a:r>
              <a:rPr lang="en-US" sz="8000" spc="-656">
                <a:solidFill>
                  <a:srgbClr val="000000"/>
                </a:solidFill>
                <a:latin typeface="DM Sans"/>
                <a:ea typeface="DM Sans"/>
                <a:cs typeface="DM Sans"/>
                <a:sym typeface="DM Sans"/>
              </a:rPr>
              <a:t>01.</a:t>
            </a:r>
          </a:p>
        </p:txBody>
      </p:sp>
      <p:grpSp>
        <p:nvGrpSpPr>
          <p:cNvPr id="9" name="Group 9"/>
          <p:cNvGrpSpPr/>
          <p:nvPr/>
        </p:nvGrpSpPr>
        <p:grpSpPr>
          <a:xfrm>
            <a:off x="9975489" y="3862348"/>
            <a:ext cx="6998061" cy="2561528"/>
            <a:chOff x="0" y="0"/>
            <a:chExt cx="2342659" cy="857492"/>
          </a:xfrm>
        </p:grpSpPr>
        <p:sp>
          <p:nvSpPr>
            <p:cNvPr id="10" name="Freeform 10"/>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txBody>
            <a:bodyPr/>
            <a:lstStyle/>
            <a:p>
              <a:endParaRPr lang="en-US"/>
            </a:p>
          </p:txBody>
        </p:sp>
        <p:sp>
          <p:nvSpPr>
            <p:cNvPr id="11" name="TextBox 11"/>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grpSp>
        <p:nvGrpSpPr>
          <p:cNvPr id="12" name="Group 12"/>
          <p:cNvGrpSpPr/>
          <p:nvPr/>
        </p:nvGrpSpPr>
        <p:grpSpPr>
          <a:xfrm>
            <a:off x="9975489" y="6557226"/>
            <a:ext cx="6998061" cy="2561528"/>
            <a:chOff x="0" y="0"/>
            <a:chExt cx="2342659" cy="857492"/>
          </a:xfrm>
        </p:grpSpPr>
        <p:sp>
          <p:nvSpPr>
            <p:cNvPr id="13" name="Freeform 13"/>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txBody>
            <a:bodyPr/>
            <a:lstStyle/>
            <a:p>
              <a:endParaRPr lang="en-US"/>
            </a:p>
          </p:txBody>
        </p:sp>
        <p:sp>
          <p:nvSpPr>
            <p:cNvPr id="14" name="TextBox 14"/>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sp>
        <p:nvSpPr>
          <p:cNvPr id="15" name="TextBox 15"/>
          <p:cNvSpPr txBox="1"/>
          <p:nvPr/>
        </p:nvSpPr>
        <p:spPr>
          <a:xfrm>
            <a:off x="10491672" y="4717783"/>
            <a:ext cx="1578952" cy="1034423"/>
          </a:xfrm>
          <a:prstGeom prst="rect">
            <a:avLst/>
          </a:prstGeom>
        </p:spPr>
        <p:txBody>
          <a:bodyPr lIns="0" tIns="0" rIns="0" bIns="0" rtlCol="0" anchor="t">
            <a:spAutoFit/>
          </a:bodyPr>
          <a:lstStyle/>
          <a:p>
            <a:pPr algn="l">
              <a:lnSpc>
                <a:spcPts val="7680"/>
              </a:lnSpc>
            </a:pPr>
            <a:r>
              <a:rPr lang="en-US" sz="8000" spc="-656">
                <a:solidFill>
                  <a:srgbClr val="000000"/>
                </a:solidFill>
                <a:latin typeface="DM Sans"/>
                <a:ea typeface="DM Sans"/>
                <a:cs typeface="DM Sans"/>
                <a:sym typeface="DM Sans"/>
              </a:rPr>
              <a:t>02.</a:t>
            </a:r>
          </a:p>
        </p:txBody>
      </p:sp>
      <p:sp>
        <p:nvSpPr>
          <p:cNvPr id="16" name="TextBox 16"/>
          <p:cNvSpPr txBox="1"/>
          <p:nvPr/>
        </p:nvSpPr>
        <p:spPr>
          <a:xfrm>
            <a:off x="10491672" y="7411266"/>
            <a:ext cx="1578952" cy="1034423"/>
          </a:xfrm>
          <a:prstGeom prst="rect">
            <a:avLst/>
          </a:prstGeom>
        </p:spPr>
        <p:txBody>
          <a:bodyPr lIns="0" tIns="0" rIns="0" bIns="0" rtlCol="0" anchor="t">
            <a:spAutoFit/>
          </a:bodyPr>
          <a:lstStyle/>
          <a:p>
            <a:pPr algn="l">
              <a:lnSpc>
                <a:spcPts val="7680"/>
              </a:lnSpc>
            </a:pPr>
            <a:r>
              <a:rPr lang="en-US" sz="8000" spc="-656">
                <a:solidFill>
                  <a:srgbClr val="000000"/>
                </a:solidFill>
                <a:latin typeface="DM Sans"/>
                <a:ea typeface="DM Sans"/>
                <a:cs typeface="DM Sans"/>
                <a:sym typeface="DM Sans"/>
              </a:rPr>
              <a:t>03.</a:t>
            </a:r>
          </a:p>
        </p:txBody>
      </p:sp>
      <p:sp>
        <p:nvSpPr>
          <p:cNvPr id="17" name="TextBox 17"/>
          <p:cNvSpPr txBox="1"/>
          <p:nvPr/>
        </p:nvSpPr>
        <p:spPr>
          <a:xfrm>
            <a:off x="12218908" y="1721410"/>
            <a:ext cx="4132127" cy="1213485"/>
          </a:xfrm>
          <a:prstGeom prst="rect">
            <a:avLst/>
          </a:prstGeom>
        </p:spPr>
        <p:txBody>
          <a:bodyPr lIns="0" tIns="0" rIns="0" bIns="0" rtlCol="0" anchor="t">
            <a:spAutoFit/>
          </a:bodyPr>
          <a:lstStyle/>
          <a:p>
            <a:pPr marL="0" lvl="0" indent="0" algn="just">
              <a:lnSpc>
                <a:spcPts val="2430"/>
              </a:lnSpc>
              <a:spcBef>
                <a:spcPct val="0"/>
              </a:spcBef>
            </a:pPr>
            <a:r>
              <a:rPr lang="en-US" sz="1800" spc="28">
                <a:solidFill>
                  <a:srgbClr val="000000"/>
                </a:solidFill>
                <a:latin typeface="DM Sans"/>
                <a:ea typeface="DM Sans"/>
                <a:cs typeface="DM Sans"/>
                <a:sym typeface="DM Sans"/>
              </a:rPr>
              <a:t>FOR THIS POE I USE WPF . NET FRAMEWORK TO OBTAIN APPLICATION DESIGN AND FUNCTIONALITY</a:t>
            </a:r>
          </a:p>
        </p:txBody>
      </p:sp>
      <p:sp>
        <p:nvSpPr>
          <p:cNvPr id="18" name="TextBox 18"/>
          <p:cNvSpPr txBox="1"/>
          <p:nvPr/>
        </p:nvSpPr>
        <p:spPr>
          <a:xfrm>
            <a:off x="12218908" y="4414892"/>
            <a:ext cx="4132127" cy="1323975"/>
          </a:xfrm>
          <a:prstGeom prst="rect">
            <a:avLst/>
          </a:prstGeom>
        </p:spPr>
        <p:txBody>
          <a:bodyPr lIns="0" tIns="0" rIns="0" bIns="0" rtlCol="0" anchor="t">
            <a:spAutoFit/>
          </a:bodyPr>
          <a:lstStyle/>
          <a:p>
            <a:pPr marL="0" lvl="0" indent="0" algn="just">
              <a:lnSpc>
                <a:spcPts val="2699"/>
              </a:lnSpc>
              <a:spcBef>
                <a:spcPct val="0"/>
              </a:spcBef>
            </a:pPr>
            <a:r>
              <a:rPr lang="en-US" sz="1999" spc="31">
                <a:solidFill>
                  <a:srgbClr val="000000"/>
                </a:solidFill>
                <a:latin typeface="DM Sans"/>
                <a:ea typeface="DM Sans"/>
                <a:cs typeface="DM Sans"/>
                <a:sym typeface="DM Sans"/>
              </a:rPr>
              <a:t>FOR THIS FINAL SUBMISSION WE ARE TASKED WITH ADDING IN AUTOMATION TO THE DIFFERENT USER VIEWS</a:t>
            </a:r>
          </a:p>
        </p:txBody>
      </p:sp>
      <p:sp>
        <p:nvSpPr>
          <p:cNvPr id="19" name="TextBox 19"/>
          <p:cNvSpPr txBox="1"/>
          <p:nvPr/>
        </p:nvSpPr>
        <p:spPr>
          <a:xfrm>
            <a:off x="12218908" y="7108374"/>
            <a:ext cx="4132127" cy="963930"/>
          </a:xfrm>
          <a:prstGeom prst="rect">
            <a:avLst/>
          </a:prstGeom>
        </p:spPr>
        <p:txBody>
          <a:bodyPr lIns="0" tIns="0" rIns="0" bIns="0" rtlCol="0" anchor="t">
            <a:spAutoFit/>
          </a:bodyPr>
          <a:lstStyle/>
          <a:p>
            <a:pPr marL="0" lvl="0" indent="0" algn="just">
              <a:lnSpc>
                <a:spcPts val="2564"/>
              </a:lnSpc>
              <a:spcBef>
                <a:spcPct val="0"/>
              </a:spcBef>
            </a:pPr>
            <a:r>
              <a:rPr lang="en-US" sz="1899" spc="30">
                <a:solidFill>
                  <a:srgbClr val="000000"/>
                </a:solidFill>
                <a:latin typeface="DM Sans"/>
                <a:ea typeface="DM Sans"/>
                <a:cs typeface="DM Sans"/>
                <a:sym typeface="DM Sans"/>
              </a:rPr>
              <a:t>AND FINALLY OUR PROGRAM MUST WORK IN RELATION TO A DATABASE</a:t>
            </a:r>
          </a:p>
        </p:txBody>
      </p:sp>
      <p:sp>
        <p:nvSpPr>
          <p:cNvPr id="20" name="Freeform 20"/>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21" name="Freeform 21"/>
          <p:cNvSpPr/>
          <p:nvPr/>
        </p:nvSpPr>
        <p:spPr>
          <a:xfrm>
            <a:off x="4472906" y="-2364815"/>
            <a:ext cx="4980952" cy="3731186"/>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22" name="Freeform 22"/>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23" name="Freeform 23"/>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a:off x="-599337" y="-440834"/>
            <a:ext cx="4208573" cy="4247184"/>
          </a:xfrm>
          <a:custGeom>
            <a:avLst/>
            <a:gdLst/>
            <a:ahLst/>
            <a:cxnLst/>
            <a:rect l="l" t="t" r="r" b="b"/>
            <a:pathLst>
              <a:path w="4208573" h="4247184">
                <a:moveTo>
                  <a:pt x="0" y="0"/>
                </a:moveTo>
                <a:lnTo>
                  <a:pt x="4208574" y="0"/>
                </a:lnTo>
                <a:lnTo>
                  <a:pt x="4208574" y="4247185"/>
                </a:lnTo>
                <a:lnTo>
                  <a:pt x="0" y="4247185"/>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4" name="TextBox 4"/>
          <p:cNvSpPr txBox="1"/>
          <p:nvPr/>
        </p:nvSpPr>
        <p:spPr>
          <a:xfrm>
            <a:off x="1504950" y="2898168"/>
            <a:ext cx="8092094"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DATABASE</a:t>
            </a:r>
          </a:p>
        </p:txBody>
      </p:sp>
      <p:sp>
        <p:nvSpPr>
          <p:cNvPr id="5" name="TextBox 5"/>
          <p:cNvSpPr txBox="1"/>
          <p:nvPr/>
        </p:nvSpPr>
        <p:spPr>
          <a:xfrm>
            <a:off x="1504950" y="4798032"/>
            <a:ext cx="7707571" cy="3509010"/>
          </a:xfrm>
          <a:prstGeom prst="rect">
            <a:avLst/>
          </a:prstGeom>
        </p:spPr>
        <p:txBody>
          <a:bodyPr lIns="0" tIns="0" rIns="0" bIns="0" rtlCol="0" anchor="t">
            <a:spAutoFit/>
          </a:bodyPr>
          <a:lstStyle/>
          <a:p>
            <a:pPr algn="l">
              <a:lnSpc>
                <a:spcPts val="3104"/>
              </a:lnSpc>
            </a:pPr>
            <a:r>
              <a:rPr lang="en-US" sz="2299" spc="137">
                <a:solidFill>
                  <a:srgbClr val="000000"/>
                </a:solidFill>
                <a:latin typeface="DM Sans"/>
                <a:ea typeface="DM Sans"/>
                <a:cs typeface="DM Sans"/>
                <a:sym typeface="DM Sans"/>
              </a:rPr>
              <a:t>FOR THIS POE THE DATABSE OF CHOICE WHICH I HAVE DECIDED TO MAKE USE OF IS SQL SERVER MANAGEMENT.</a:t>
            </a:r>
          </a:p>
          <a:p>
            <a:pPr algn="l">
              <a:lnSpc>
                <a:spcPts val="3104"/>
              </a:lnSpc>
            </a:pPr>
            <a:endParaRPr lang="en-US" sz="2299" spc="137">
              <a:solidFill>
                <a:srgbClr val="000000"/>
              </a:solidFill>
              <a:latin typeface="DM Sans"/>
              <a:ea typeface="DM Sans"/>
              <a:cs typeface="DM Sans"/>
              <a:sym typeface="DM Sans"/>
            </a:endParaRPr>
          </a:p>
          <a:p>
            <a:pPr algn="l">
              <a:lnSpc>
                <a:spcPts val="3104"/>
              </a:lnSpc>
            </a:pPr>
            <a:r>
              <a:rPr lang="en-US" sz="2299" spc="137">
                <a:solidFill>
                  <a:srgbClr val="000000"/>
                </a:solidFill>
                <a:latin typeface="DM Sans"/>
                <a:ea typeface="DM Sans"/>
                <a:cs typeface="DM Sans"/>
                <a:sym typeface="DM Sans"/>
              </a:rPr>
              <a:t>MY DATABASE HAS 3 TABLES (Account User Table, Claims Table and Supporting Documents Table).</a:t>
            </a:r>
          </a:p>
          <a:p>
            <a:pPr algn="l">
              <a:lnSpc>
                <a:spcPts val="3104"/>
              </a:lnSpc>
            </a:pPr>
            <a:endParaRPr lang="en-US" sz="2299" spc="137">
              <a:solidFill>
                <a:srgbClr val="000000"/>
              </a:solidFill>
              <a:latin typeface="DM Sans"/>
              <a:ea typeface="DM Sans"/>
              <a:cs typeface="DM Sans"/>
              <a:sym typeface="DM Sans"/>
            </a:endParaRPr>
          </a:p>
          <a:p>
            <a:pPr marL="0" lvl="0" indent="0" algn="l">
              <a:lnSpc>
                <a:spcPts val="3104"/>
              </a:lnSpc>
              <a:spcBef>
                <a:spcPct val="0"/>
              </a:spcBef>
            </a:pPr>
            <a:r>
              <a:rPr lang="en-US" sz="2299" spc="137">
                <a:solidFill>
                  <a:srgbClr val="000000"/>
                </a:solidFill>
                <a:latin typeface="DM Sans"/>
                <a:ea typeface="DM Sans"/>
                <a:cs typeface="DM Sans"/>
                <a:sym typeface="DM Sans"/>
              </a:rPr>
              <a:t>All these work in relation to my application to allow it to fuction</a:t>
            </a:r>
          </a:p>
        </p:txBody>
      </p:sp>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a:off x="-599337" y="-440834"/>
            <a:ext cx="4208573" cy="4247184"/>
          </a:xfrm>
          <a:custGeom>
            <a:avLst/>
            <a:gdLst/>
            <a:ahLst/>
            <a:cxnLst/>
            <a:rect l="l" t="t" r="r" b="b"/>
            <a:pathLst>
              <a:path w="4208573" h="4247184">
                <a:moveTo>
                  <a:pt x="0" y="0"/>
                </a:moveTo>
                <a:lnTo>
                  <a:pt x="4208574" y="0"/>
                </a:lnTo>
                <a:lnTo>
                  <a:pt x="4208574" y="4247185"/>
                </a:lnTo>
                <a:lnTo>
                  <a:pt x="0" y="4247185"/>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4" name="TextBox 4"/>
          <p:cNvSpPr txBox="1"/>
          <p:nvPr/>
        </p:nvSpPr>
        <p:spPr>
          <a:xfrm>
            <a:off x="5588650" y="535305"/>
            <a:ext cx="8092094"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DATABASE</a:t>
            </a:r>
          </a:p>
        </p:txBody>
      </p:sp>
      <p:sp>
        <p:nvSpPr>
          <p:cNvPr id="5" name="Freeform 5"/>
          <p:cNvSpPr/>
          <p:nvPr/>
        </p:nvSpPr>
        <p:spPr>
          <a:xfrm>
            <a:off x="753275" y="3188392"/>
            <a:ext cx="16556521" cy="7098608"/>
          </a:xfrm>
          <a:custGeom>
            <a:avLst/>
            <a:gdLst/>
            <a:ahLst/>
            <a:cxnLst/>
            <a:rect l="l" t="t" r="r" b="b"/>
            <a:pathLst>
              <a:path w="16556521" h="7098608">
                <a:moveTo>
                  <a:pt x="0" y="0"/>
                </a:moveTo>
                <a:lnTo>
                  <a:pt x="16556521" y="0"/>
                </a:lnTo>
                <a:lnTo>
                  <a:pt x="16556521" y="7098608"/>
                </a:lnTo>
                <a:lnTo>
                  <a:pt x="0" y="7098608"/>
                </a:lnTo>
                <a:lnTo>
                  <a:pt x="0" y="0"/>
                </a:lnTo>
                <a:close/>
              </a:path>
            </a:pathLst>
          </a:custGeom>
          <a:blipFill>
            <a:blip r:embed="rId5"/>
            <a:stretch>
              <a:fillRect/>
            </a:stretch>
          </a:blip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AutoShape 3"/>
          <p:cNvSpPr/>
          <p:nvPr/>
        </p:nvSpPr>
        <p:spPr>
          <a:xfrm>
            <a:off x="-886757" y="5074942"/>
            <a:ext cx="20061513" cy="0"/>
          </a:xfrm>
          <a:prstGeom prst="line">
            <a:avLst/>
          </a:prstGeom>
          <a:ln w="28575" cap="flat">
            <a:solidFill>
              <a:srgbClr val="000000"/>
            </a:solidFill>
            <a:prstDash val="solid"/>
            <a:headEnd type="none" w="sm" len="sm"/>
            <a:tailEnd type="none" w="sm" len="sm"/>
          </a:ln>
        </p:spPr>
        <p:txBody>
          <a:bodyPr/>
          <a:lstStyle/>
          <a:p>
            <a:endParaRPr lang="en-US"/>
          </a:p>
        </p:txBody>
      </p:sp>
      <p:grpSp>
        <p:nvGrpSpPr>
          <p:cNvPr id="4" name="Group 4"/>
          <p:cNvGrpSpPr/>
          <p:nvPr/>
        </p:nvGrpSpPr>
        <p:grpSpPr>
          <a:xfrm>
            <a:off x="5930165" y="4823914"/>
            <a:ext cx="502056" cy="502056"/>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txBody>
            <a:bodyPr/>
            <a:lstStyle/>
            <a:p>
              <a:endParaRPr lang="en-US"/>
            </a:p>
          </p:txBody>
        </p:sp>
        <p:sp>
          <p:nvSpPr>
            <p:cNvPr id="6" name="TextBox 6"/>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7" name="Group 7"/>
          <p:cNvGrpSpPr/>
          <p:nvPr/>
        </p:nvGrpSpPr>
        <p:grpSpPr>
          <a:xfrm>
            <a:off x="2227066" y="4823914"/>
            <a:ext cx="502056" cy="502056"/>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txBody>
            <a:bodyPr/>
            <a:lstStyle/>
            <a:p>
              <a:endParaRPr lang="en-US"/>
            </a:p>
          </p:txBody>
        </p:sp>
        <p:sp>
          <p:nvSpPr>
            <p:cNvPr id="9" name="TextBox 9"/>
            <p:cNvSpPr txBox="1"/>
            <p:nvPr/>
          </p:nvSpPr>
          <p:spPr>
            <a:xfrm>
              <a:off x="190500" y="219075"/>
              <a:ext cx="431800" cy="403225"/>
            </a:xfrm>
            <a:prstGeom prst="rect">
              <a:avLst/>
            </a:prstGeom>
          </p:spPr>
          <p:txBody>
            <a:bodyPr lIns="50800" tIns="50800" rIns="50800" bIns="50800" rtlCol="0" anchor="ctr"/>
            <a:lstStyle/>
            <a:p>
              <a:pPr algn="ctr">
                <a:lnSpc>
                  <a:spcPts val="2266"/>
                </a:lnSpc>
              </a:pPr>
              <a:endParaRPr/>
            </a:p>
          </p:txBody>
        </p:sp>
      </p:grpSp>
      <p:grpSp>
        <p:nvGrpSpPr>
          <p:cNvPr id="10" name="Group 10"/>
          <p:cNvGrpSpPr/>
          <p:nvPr/>
        </p:nvGrpSpPr>
        <p:grpSpPr>
          <a:xfrm>
            <a:off x="9653627" y="4823914"/>
            <a:ext cx="502056" cy="502056"/>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txBody>
            <a:bodyPr/>
            <a:lstStyle/>
            <a:p>
              <a:endParaRPr lang="en-US"/>
            </a:p>
          </p:txBody>
        </p:sp>
        <p:sp>
          <p:nvSpPr>
            <p:cNvPr id="12" name="TextBox 12"/>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13" name="Group 13"/>
          <p:cNvGrpSpPr/>
          <p:nvPr/>
        </p:nvGrpSpPr>
        <p:grpSpPr>
          <a:xfrm>
            <a:off x="13396139" y="4823914"/>
            <a:ext cx="502056" cy="502056"/>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txBody>
            <a:bodyPr/>
            <a:lstStyle/>
            <a:p>
              <a:endParaRPr lang="en-US"/>
            </a:p>
          </p:txBody>
        </p:sp>
        <p:sp>
          <p:nvSpPr>
            <p:cNvPr id="15" name="TextBox 15"/>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sp>
        <p:nvSpPr>
          <p:cNvPr id="16" name="TextBox 16"/>
          <p:cNvSpPr txBox="1"/>
          <p:nvPr/>
        </p:nvSpPr>
        <p:spPr>
          <a:xfrm>
            <a:off x="4732501" y="2459889"/>
            <a:ext cx="8822997" cy="1177290"/>
          </a:xfrm>
          <a:prstGeom prst="rect">
            <a:avLst/>
          </a:prstGeom>
        </p:spPr>
        <p:txBody>
          <a:bodyPr lIns="0" tIns="0" rIns="0" bIns="0" rtlCol="0" anchor="t">
            <a:spAutoFit/>
          </a:bodyPr>
          <a:lstStyle/>
          <a:p>
            <a:pPr marL="0" lvl="1" indent="0" algn="ctr">
              <a:lnSpc>
                <a:spcPts val="8730"/>
              </a:lnSpc>
              <a:spcBef>
                <a:spcPct val="0"/>
              </a:spcBef>
            </a:pPr>
            <a:r>
              <a:rPr lang="en-US" sz="9000" b="1">
                <a:solidFill>
                  <a:srgbClr val="000000"/>
                </a:solidFill>
                <a:latin typeface="DM Sans Bold"/>
                <a:ea typeface="DM Sans Bold"/>
                <a:cs typeface="DM Sans Bold"/>
                <a:sym typeface="DM Sans Bold"/>
              </a:rPr>
              <a:t>over all flow</a:t>
            </a:r>
          </a:p>
        </p:txBody>
      </p:sp>
      <p:sp>
        <p:nvSpPr>
          <p:cNvPr id="17" name="Freeform 17"/>
          <p:cNvSpPr/>
          <p:nvPr/>
        </p:nvSpPr>
        <p:spPr>
          <a:xfrm>
            <a:off x="-1573240" y="8893298"/>
            <a:ext cx="4051334" cy="2765036"/>
          </a:xfrm>
          <a:custGeom>
            <a:avLst/>
            <a:gdLst/>
            <a:ahLst/>
            <a:cxnLst/>
            <a:rect l="l" t="t" r="r" b="b"/>
            <a:pathLst>
              <a:path w="4051334" h="2765036">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8" name="Freeform 18"/>
          <p:cNvSpPr/>
          <p:nvPr/>
        </p:nvSpPr>
        <p:spPr>
          <a:xfrm>
            <a:off x="15262955" y="8864586"/>
            <a:ext cx="4602314" cy="3618569"/>
          </a:xfrm>
          <a:custGeom>
            <a:avLst/>
            <a:gdLst/>
            <a:ahLst/>
            <a:cxnLst/>
            <a:rect l="l" t="t" r="r" b="b"/>
            <a:pathLst>
              <a:path w="4602314" h="3618569">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19" name="Freeform 19"/>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20" name="Freeform 20"/>
          <p:cNvSpPr/>
          <p:nvPr/>
        </p:nvSpPr>
        <p:spPr>
          <a:xfrm>
            <a:off x="11101574"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21" name="Freeform 21"/>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
        <p:nvSpPr>
          <p:cNvPr id="22" name="Freeform 22"/>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en-US"/>
          </a:p>
        </p:txBody>
      </p:sp>
      <p:sp>
        <p:nvSpPr>
          <p:cNvPr id="23" name="Freeform 23"/>
          <p:cNvSpPr/>
          <p:nvPr/>
        </p:nvSpPr>
        <p:spPr>
          <a:xfrm>
            <a:off x="2932282" y="9271808"/>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en-US"/>
          </a:p>
        </p:txBody>
      </p:sp>
      <p:sp>
        <p:nvSpPr>
          <p:cNvPr id="24" name="Freeform 24"/>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txBody>
          <a:bodyPr/>
          <a:lstStyle/>
          <a:p>
            <a:endParaRPr lang="en-US"/>
          </a:p>
        </p:txBody>
      </p:sp>
      <p:sp>
        <p:nvSpPr>
          <p:cNvPr id="25" name="TextBox 25"/>
          <p:cNvSpPr txBox="1"/>
          <p:nvPr/>
        </p:nvSpPr>
        <p:spPr>
          <a:xfrm>
            <a:off x="5290214" y="5525334"/>
            <a:ext cx="7707571" cy="3118485"/>
          </a:xfrm>
          <a:prstGeom prst="rect">
            <a:avLst/>
          </a:prstGeom>
        </p:spPr>
        <p:txBody>
          <a:bodyPr lIns="0" tIns="0" rIns="0" bIns="0" rtlCol="0" anchor="t">
            <a:spAutoFit/>
          </a:bodyPr>
          <a:lstStyle/>
          <a:p>
            <a:pPr algn="l">
              <a:lnSpc>
                <a:spcPts val="3104"/>
              </a:lnSpc>
            </a:pPr>
            <a:r>
              <a:rPr lang="en-US" sz="2299" spc="137">
                <a:solidFill>
                  <a:srgbClr val="000000"/>
                </a:solidFill>
                <a:latin typeface="DM Sans"/>
                <a:ea typeface="DM Sans"/>
                <a:cs typeface="DM Sans"/>
                <a:sym typeface="DM Sans"/>
              </a:rPr>
              <a:t>My application contains an overall flow of the following:</a:t>
            </a:r>
          </a:p>
          <a:p>
            <a:pPr marL="496567" lvl="1" indent="-248284" algn="l">
              <a:lnSpc>
                <a:spcPts val="3104"/>
              </a:lnSpc>
              <a:buAutoNum type="arabicPeriod"/>
            </a:pPr>
            <a:r>
              <a:rPr lang="en-US" sz="2299" spc="137">
                <a:solidFill>
                  <a:srgbClr val="000000"/>
                </a:solidFill>
                <a:latin typeface="DM Sans"/>
                <a:ea typeface="DM Sans"/>
                <a:cs typeface="DM Sans"/>
                <a:sym typeface="DM Sans"/>
              </a:rPr>
              <a:t>CREATE ACCOUNT</a:t>
            </a:r>
          </a:p>
          <a:p>
            <a:pPr marL="496567" lvl="1" indent="-248284" algn="l">
              <a:lnSpc>
                <a:spcPts val="3104"/>
              </a:lnSpc>
              <a:buAutoNum type="arabicPeriod"/>
            </a:pPr>
            <a:r>
              <a:rPr lang="en-US" sz="2299" spc="137">
                <a:solidFill>
                  <a:srgbClr val="000000"/>
                </a:solidFill>
                <a:latin typeface="DM Sans"/>
                <a:ea typeface="DM Sans"/>
                <a:cs typeface="DM Sans"/>
                <a:sym typeface="DM Sans"/>
              </a:rPr>
              <a:t>LOGIN (LECTURER/PROGRAMME COORDINATOR)</a:t>
            </a:r>
          </a:p>
          <a:p>
            <a:pPr marL="496567" lvl="1" indent="-248284" algn="l">
              <a:lnSpc>
                <a:spcPts val="3104"/>
              </a:lnSpc>
              <a:buAutoNum type="arabicPeriod"/>
            </a:pPr>
            <a:r>
              <a:rPr lang="en-US" sz="2299" spc="137">
                <a:solidFill>
                  <a:srgbClr val="000000"/>
                </a:solidFill>
                <a:latin typeface="DM Sans"/>
                <a:ea typeface="DM Sans"/>
                <a:cs typeface="DM Sans"/>
                <a:sym typeface="DM Sans"/>
              </a:rPr>
              <a:t>LECTURER DASH</a:t>
            </a:r>
          </a:p>
          <a:p>
            <a:pPr marL="496567" lvl="1" indent="-248284" algn="l">
              <a:lnSpc>
                <a:spcPts val="3104"/>
              </a:lnSpc>
              <a:buAutoNum type="arabicPeriod"/>
            </a:pPr>
            <a:r>
              <a:rPr lang="en-US" sz="2299" spc="137">
                <a:solidFill>
                  <a:srgbClr val="000000"/>
                </a:solidFill>
                <a:latin typeface="DM Sans"/>
                <a:ea typeface="DM Sans"/>
                <a:cs typeface="DM Sans"/>
                <a:sym typeface="DM Sans"/>
              </a:rPr>
              <a:t>PROGRAM DASH</a:t>
            </a:r>
          </a:p>
          <a:p>
            <a:pPr marL="496567" lvl="1" indent="-248284" algn="l">
              <a:lnSpc>
                <a:spcPts val="3104"/>
              </a:lnSpc>
              <a:spcBef>
                <a:spcPct val="0"/>
              </a:spcBef>
              <a:buAutoNum type="arabicPeriod"/>
            </a:pPr>
            <a:r>
              <a:rPr lang="en-US" sz="2299" spc="137">
                <a:solidFill>
                  <a:srgbClr val="000000"/>
                </a:solidFill>
                <a:latin typeface="DM Sans"/>
                <a:ea typeface="DM Sans"/>
                <a:cs typeface="DM Sans"/>
                <a:sym typeface="DM Sans"/>
              </a:rPr>
              <a:t>HR VIEW</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grpSp>
        <p:nvGrpSpPr>
          <p:cNvPr id="3" name="Group 3"/>
          <p:cNvGrpSpPr/>
          <p:nvPr/>
        </p:nvGrpSpPr>
        <p:grpSpPr>
          <a:xfrm>
            <a:off x="5941124" y="3637179"/>
            <a:ext cx="502056" cy="502056"/>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txBody>
            <a:bodyPr/>
            <a:lstStyle/>
            <a:p>
              <a:endParaRPr lang="en-US"/>
            </a:p>
          </p:txBody>
        </p:sp>
        <p:sp>
          <p:nvSpPr>
            <p:cNvPr id="5" name="TextBox 5"/>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6" name="Group 6"/>
          <p:cNvGrpSpPr/>
          <p:nvPr/>
        </p:nvGrpSpPr>
        <p:grpSpPr>
          <a:xfrm>
            <a:off x="4400889" y="825838"/>
            <a:ext cx="502056" cy="502056"/>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txBody>
            <a:bodyPr/>
            <a:lstStyle/>
            <a:p>
              <a:endParaRPr lang="en-US"/>
            </a:p>
          </p:txBody>
        </p:sp>
        <p:sp>
          <p:nvSpPr>
            <p:cNvPr id="8" name="TextBox 8"/>
            <p:cNvSpPr txBox="1"/>
            <p:nvPr/>
          </p:nvSpPr>
          <p:spPr>
            <a:xfrm>
              <a:off x="190500" y="219075"/>
              <a:ext cx="431800" cy="403225"/>
            </a:xfrm>
            <a:prstGeom prst="rect">
              <a:avLst/>
            </a:prstGeom>
          </p:spPr>
          <p:txBody>
            <a:bodyPr lIns="50800" tIns="50800" rIns="50800" bIns="50800" rtlCol="0" anchor="ctr"/>
            <a:lstStyle/>
            <a:p>
              <a:pPr algn="ctr">
                <a:lnSpc>
                  <a:spcPts val="2266"/>
                </a:lnSpc>
              </a:pPr>
              <a:endParaRPr/>
            </a:p>
          </p:txBody>
        </p:sp>
      </p:grpSp>
      <p:grpSp>
        <p:nvGrpSpPr>
          <p:cNvPr id="9" name="Group 9"/>
          <p:cNvGrpSpPr/>
          <p:nvPr/>
        </p:nvGrpSpPr>
        <p:grpSpPr>
          <a:xfrm>
            <a:off x="5017245" y="392972"/>
            <a:ext cx="502056" cy="502056"/>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txBody>
            <a:bodyPr/>
            <a:lstStyle/>
            <a:p>
              <a:endParaRPr lang="en-US"/>
            </a:p>
          </p:txBody>
        </p:sp>
        <p:sp>
          <p:nvSpPr>
            <p:cNvPr id="11" name="TextBox 11"/>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12" name="Group 12"/>
          <p:cNvGrpSpPr/>
          <p:nvPr/>
        </p:nvGrpSpPr>
        <p:grpSpPr>
          <a:xfrm>
            <a:off x="12363897" y="825838"/>
            <a:ext cx="502056" cy="502056"/>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txBody>
            <a:bodyPr/>
            <a:lstStyle/>
            <a:p>
              <a:endParaRPr lang="en-US"/>
            </a:p>
          </p:txBody>
        </p:sp>
        <p:sp>
          <p:nvSpPr>
            <p:cNvPr id="14" name="TextBox 14"/>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sp>
        <p:nvSpPr>
          <p:cNvPr id="15" name="Freeform 15"/>
          <p:cNvSpPr/>
          <p:nvPr/>
        </p:nvSpPr>
        <p:spPr>
          <a:xfrm>
            <a:off x="-1573240" y="8893298"/>
            <a:ext cx="4051334" cy="2765036"/>
          </a:xfrm>
          <a:custGeom>
            <a:avLst/>
            <a:gdLst/>
            <a:ahLst/>
            <a:cxnLst/>
            <a:rect l="l" t="t" r="r" b="b"/>
            <a:pathLst>
              <a:path w="4051334" h="2765036">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6" name="Freeform 16"/>
          <p:cNvSpPr/>
          <p:nvPr/>
        </p:nvSpPr>
        <p:spPr>
          <a:xfrm>
            <a:off x="15262955" y="8864586"/>
            <a:ext cx="4602314" cy="3618569"/>
          </a:xfrm>
          <a:custGeom>
            <a:avLst/>
            <a:gdLst/>
            <a:ahLst/>
            <a:cxnLst/>
            <a:rect l="l" t="t" r="r" b="b"/>
            <a:pathLst>
              <a:path w="4602314" h="3618569">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17" name="Freeform 17"/>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18" name="Freeform 18"/>
          <p:cNvSpPr/>
          <p:nvPr/>
        </p:nvSpPr>
        <p:spPr>
          <a:xfrm>
            <a:off x="11101574"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19" name="Freeform 19"/>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
        <p:nvSpPr>
          <p:cNvPr id="20" name="Freeform 20"/>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en-US"/>
          </a:p>
        </p:txBody>
      </p:sp>
      <p:sp>
        <p:nvSpPr>
          <p:cNvPr id="21" name="Freeform 21"/>
          <p:cNvSpPr/>
          <p:nvPr/>
        </p:nvSpPr>
        <p:spPr>
          <a:xfrm>
            <a:off x="2932282" y="9271808"/>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en-US"/>
          </a:p>
        </p:txBody>
      </p:sp>
      <p:sp>
        <p:nvSpPr>
          <p:cNvPr id="22" name="Freeform 22"/>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txBody>
          <a:bodyPr/>
          <a:lstStyle/>
          <a:p>
            <a:endParaRPr lang="en-US"/>
          </a:p>
        </p:txBody>
      </p:sp>
      <p:sp>
        <p:nvSpPr>
          <p:cNvPr id="23" name="Freeform 23"/>
          <p:cNvSpPr/>
          <p:nvPr/>
        </p:nvSpPr>
        <p:spPr>
          <a:xfrm>
            <a:off x="4177164" y="1533334"/>
            <a:ext cx="9933671" cy="7533034"/>
          </a:xfrm>
          <a:custGeom>
            <a:avLst/>
            <a:gdLst/>
            <a:ahLst/>
            <a:cxnLst/>
            <a:rect l="l" t="t" r="r" b="b"/>
            <a:pathLst>
              <a:path w="9933671" h="7533034">
                <a:moveTo>
                  <a:pt x="0" y="0"/>
                </a:moveTo>
                <a:lnTo>
                  <a:pt x="9933672" y="0"/>
                </a:lnTo>
                <a:lnTo>
                  <a:pt x="9933672" y="7533034"/>
                </a:lnTo>
                <a:lnTo>
                  <a:pt x="0" y="7533034"/>
                </a:lnTo>
                <a:lnTo>
                  <a:pt x="0" y="0"/>
                </a:lnTo>
                <a:close/>
              </a:path>
            </a:pathLst>
          </a:custGeom>
          <a:blipFill>
            <a:blip r:embed="rId19"/>
            <a:stretch>
              <a:fillRect/>
            </a:stretch>
          </a:blipFill>
        </p:spPr>
        <p:txBody>
          <a:bodyPr/>
          <a:lstStyle/>
          <a:p>
            <a:endParaRPr lang="en-US"/>
          </a:p>
        </p:txBody>
      </p:sp>
      <p:sp>
        <p:nvSpPr>
          <p:cNvPr id="24" name="TextBox 24"/>
          <p:cNvSpPr txBox="1"/>
          <p:nvPr/>
        </p:nvSpPr>
        <p:spPr>
          <a:xfrm>
            <a:off x="4732501" y="150605"/>
            <a:ext cx="8822997" cy="1177290"/>
          </a:xfrm>
          <a:prstGeom prst="rect">
            <a:avLst/>
          </a:prstGeom>
        </p:spPr>
        <p:txBody>
          <a:bodyPr lIns="0" tIns="0" rIns="0" bIns="0" rtlCol="0" anchor="t">
            <a:spAutoFit/>
          </a:bodyPr>
          <a:lstStyle/>
          <a:p>
            <a:pPr marL="0" lvl="1" indent="0" algn="ctr">
              <a:lnSpc>
                <a:spcPts val="8730"/>
              </a:lnSpc>
              <a:spcBef>
                <a:spcPct val="0"/>
              </a:spcBef>
            </a:pPr>
            <a:r>
              <a:rPr lang="en-US" sz="9000" b="1">
                <a:solidFill>
                  <a:srgbClr val="000000"/>
                </a:solidFill>
                <a:latin typeface="DM Sans Bold"/>
                <a:ea typeface="DM Sans Bold"/>
                <a:cs typeface="DM Sans Bold"/>
                <a:sym typeface="DM Sans Bold"/>
              </a:rPr>
              <a:t>HOME PAGE</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rot="-5282649">
            <a:off x="753178" y="3852356"/>
            <a:ext cx="7567145" cy="2582288"/>
          </a:xfrm>
          <a:custGeom>
            <a:avLst/>
            <a:gdLst/>
            <a:ahLst/>
            <a:cxnLst/>
            <a:rect l="l" t="t" r="r" b="b"/>
            <a:pathLst>
              <a:path w="7567145" h="2582288">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4" name="Freeform 4"/>
          <p:cNvSpPr/>
          <p:nvPr/>
        </p:nvSpPr>
        <p:spPr>
          <a:xfrm>
            <a:off x="1780231" y="2037564"/>
            <a:ext cx="5513037" cy="6211873"/>
          </a:xfrm>
          <a:custGeom>
            <a:avLst/>
            <a:gdLst/>
            <a:ahLst/>
            <a:cxnLst/>
            <a:rect l="l" t="t" r="r" b="b"/>
            <a:pathLst>
              <a:path w="5513037" h="6211873">
                <a:moveTo>
                  <a:pt x="0" y="0"/>
                </a:moveTo>
                <a:lnTo>
                  <a:pt x="5513038" y="0"/>
                </a:lnTo>
                <a:lnTo>
                  <a:pt x="5513038" y="6211872"/>
                </a:lnTo>
                <a:lnTo>
                  <a:pt x="0" y="621187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TextBox 5"/>
          <p:cNvSpPr txBox="1"/>
          <p:nvPr/>
        </p:nvSpPr>
        <p:spPr>
          <a:xfrm>
            <a:off x="8659015" y="2345718"/>
            <a:ext cx="7848753" cy="22821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CREATING AN ACCOUNT</a:t>
            </a:r>
          </a:p>
        </p:txBody>
      </p:sp>
      <p:sp>
        <p:nvSpPr>
          <p:cNvPr id="6" name="TextBox 6"/>
          <p:cNvSpPr txBox="1"/>
          <p:nvPr/>
        </p:nvSpPr>
        <p:spPr>
          <a:xfrm>
            <a:off x="8659015" y="4807557"/>
            <a:ext cx="7707571" cy="990600"/>
          </a:xfrm>
          <a:prstGeom prst="rect">
            <a:avLst/>
          </a:prstGeom>
        </p:spPr>
        <p:txBody>
          <a:bodyPr lIns="0" tIns="0" rIns="0" bIns="0" rtlCol="0" anchor="t">
            <a:spAutoFit/>
          </a:bodyPr>
          <a:lstStyle/>
          <a:p>
            <a:pPr marL="0" lvl="0" indent="0" algn="l">
              <a:lnSpc>
                <a:spcPts val="2699"/>
              </a:lnSpc>
              <a:spcBef>
                <a:spcPct val="0"/>
              </a:spcBef>
            </a:pPr>
            <a:r>
              <a:rPr lang="en-US" sz="1999" spc="119">
                <a:solidFill>
                  <a:srgbClr val="000000"/>
                </a:solidFill>
                <a:latin typeface="DM Sans"/>
                <a:ea typeface="DM Sans"/>
                <a:cs typeface="DM Sans"/>
                <a:sym typeface="DM Sans"/>
              </a:rPr>
              <a:t>THE FIRST STEP TO MY APPLICATION IS THAT USERS NEED TO CREATE AN ACCOUNT FOR THEM TO ACCESS THE VARIOUS DASHBOARDS (UNLESS THEY ARE HR).</a:t>
            </a:r>
          </a:p>
        </p:txBody>
      </p:sp>
      <p:sp>
        <p:nvSpPr>
          <p:cNvPr id="7" name="TextBox 7"/>
          <p:cNvSpPr txBox="1"/>
          <p:nvPr/>
        </p:nvSpPr>
        <p:spPr>
          <a:xfrm>
            <a:off x="8659015" y="6139815"/>
            <a:ext cx="7707571" cy="1165860"/>
          </a:xfrm>
          <a:prstGeom prst="rect">
            <a:avLst/>
          </a:prstGeom>
        </p:spPr>
        <p:txBody>
          <a:bodyPr lIns="0" tIns="0" rIns="0" bIns="0" rtlCol="0" anchor="t">
            <a:spAutoFit/>
          </a:bodyPr>
          <a:lstStyle/>
          <a:p>
            <a:pPr algn="l">
              <a:lnSpc>
                <a:spcPts val="3104"/>
              </a:lnSpc>
              <a:spcBef>
                <a:spcPct val="0"/>
              </a:spcBef>
            </a:pPr>
            <a:r>
              <a:rPr lang="en-US" sz="2299" spc="137">
                <a:solidFill>
                  <a:srgbClr val="000000"/>
                </a:solidFill>
                <a:latin typeface="DM Sans"/>
                <a:ea typeface="DM Sans"/>
                <a:cs typeface="DM Sans"/>
                <a:sym typeface="DM Sans"/>
              </a:rPr>
              <a:t>users are required to fill in their ROLE (LECTURER OR COORDINATOR), FIRST NAME, LAST NAME, EMAIL,PHONE NUMBER, AND PASSWORD.</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rot="-5282649">
            <a:off x="-2364050" y="4725208"/>
            <a:ext cx="7567145" cy="2582288"/>
          </a:xfrm>
          <a:custGeom>
            <a:avLst/>
            <a:gdLst/>
            <a:ahLst/>
            <a:cxnLst/>
            <a:rect l="l" t="t" r="r" b="b"/>
            <a:pathLst>
              <a:path w="7567145" h="2582288">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4" name="Freeform 4"/>
          <p:cNvSpPr/>
          <p:nvPr/>
        </p:nvSpPr>
        <p:spPr>
          <a:xfrm>
            <a:off x="-775978" y="4293315"/>
            <a:ext cx="5513037" cy="6211873"/>
          </a:xfrm>
          <a:custGeom>
            <a:avLst/>
            <a:gdLst/>
            <a:ahLst/>
            <a:cxnLst/>
            <a:rect l="l" t="t" r="r" b="b"/>
            <a:pathLst>
              <a:path w="5513037" h="6211873">
                <a:moveTo>
                  <a:pt x="0" y="0"/>
                </a:moveTo>
                <a:lnTo>
                  <a:pt x="5513038" y="0"/>
                </a:lnTo>
                <a:lnTo>
                  <a:pt x="5513038" y="6211872"/>
                </a:lnTo>
                <a:lnTo>
                  <a:pt x="0" y="621187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Freeform 5"/>
          <p:cNvSpPr/>
          <p:nvPr/>
        </p:nvSpPr>
        <p:spPr>
          <a:xfrm>
            <a:off x="10041592" y="0"/>
            <a:ext cx="7903501" cy="10505187"/>
          </a:xfrm>
          <a:custGeom>
            <a:avLst/>
            <a:gdLst/>
            <a:ahLst/>
            <a:cxnLst/>
            <a:rect l="l" t="t" r="r" b="b"/>
            <a:pathLst>
              <a:path w="7903501" h="10505187">
                <a:moveTo>
                  <a:pt x="0" y="0"/>
                </a:moveTo>
                <a:lnTo>
                  <a:pt x="7903502" y="0"/>
                </a:lnTo>
                <a:lnTo>
                  <a:pt x="7903502" y="10505187"/>
                </a:lnTo>
                <a:lnTo>
                  <a:pt x="0" y="10505187"/>
                </a:lnTo>
                <a:lnTo>
                  <a:pt x="0" y="0"/>
                </a:lnTo>
                <a:close/>
              </a:path>
            </a:pathLst>
          </a:custGeom>
          <a:blipFill>
            <a:blip r:embed="rId7"/>
            <a:stretch>
              <a:fillRect l="-2366" r="-4338"/>
            </a:stretch>
          </a:blipFill>
        </p:spPr>
        <p:txBody>
          <a:bodyPr/>
          <a:lstStyle/>
          <a:p>
            <a:endParaRPr lang="en-US"/>
          </a:p>
        </p:txBody>
      </p:sp>
      <p:sp>
        <p:nvSpPr>
          <p:cNvPr id="6" name="TextBox 6"/>
          <p:cNvSpPr txBox="1"/>
          <p:nvPr/>
        </p:nvSpPr>
        <p:spPr>
          <a:xfrm>
            <a:off x="0" y="190500"/>
            <a:ext cx="7848753" cy="22821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CREATING AN ACCOUNT</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727</Words>
  <Application>Microsoft Office PowerPoint</Application>
  <PresentationFormat>Custom</PresentationFormat>
  <Paragraphs>72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DM Sans Bold</vt:lpstr>
      <vt:lpstr>DM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Doodle Project Presentation</dc:title>
  <cp:lastModifiedBy>Aaliyah  Allie</cp:lastModifiedBy>
  <cp:revision>2</cp:revision>
  <dcterms:created xsi:type="dcterms:W3CDTF">2006-08-16T00:00:00Z</dcterms:created>
  <dcterms:modified xsi:type="dcterms:W3CDTF">2024-11-20T12:24:22Z</dcterms:modified>
  <dc:identifier>DAGXA6wt7KY</dc:identifier>
</cp:coreProperties>
</file>