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65" r:id="rId2"/>
    <p:sldId id="263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06355D-415C-4B5B-8709-F41D0D8190D9}" type="doc">
      <dgm:prSet loTypeId="urn:microsoft.com/office/officeart/2005/8/layout/venn3" loCatId="relationship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0C87144-5777-4677-BFDF-97243B17FAB6}">
      <dgm:prSet/>
      <dgm:spPr/>
      <dgm:t>
        <a:bodyPr/>
        <a:lstStyle/>
        <a:p>
          <a:pPr algn="ctr"/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Animation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Animated videos simplify complex ideas, often used in education. </a:t>
          </a:r>
        </a:p>
      </dgm:t>
    </dgm:pt>
    <dgm:pt modelId="{5E26B334-9D33-4CF3-A8B3-C6F8F2BE8284}" type="parTrans" cxnId="{C8426910-2267-4504-9890-122D2A8438F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50E9D9-F8DF-4688-8538-A05218644124}" type="sibTrans" cxnId="{C8426910-2267-4504-9890-122D2A8438F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75BA03-6CA4-44CA-8FA9-AB24FA071B71}">
      <dgm:prSet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Live-Action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: Live-action videos engage viewers by showcasing real events.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4988F6-893F-4F97-A7A5-996A2929E490}" type="parTrans" cxnId="{3121E97A-8F0E-48F9-9B05-0252A4FA81F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5296A3-22FC-4F17-9F33-40F8B5FFF887}" type="sibTrans" cxnId="{3121E97A-8F0E-48F9-9B05-0252A4FA81F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DD6968-959B-46C5-BFEA-243EA5D34007}">
      <dgm:prSet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Info graphics with Video 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Combining info graphics and video enhances data visualization.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A62DBE-9282-40E1-A630-A2F537481DCD}" type="parTrans" cxnId="{B1A815D0-EB49-4C4D-94ED-8D22CBFBC60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91CC5A-AE49-43E2-BDA4-4CC0082E8F78}" type="sibTrans" cxnId="{B1A815D0-EB49-4C4D-94ED-8D22CBFBC60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8AAD51-2706-4F0E-BA0A-9ED593B8D892}">
      <dgm:prSet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Interactive Video 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Interactive videos allow viewer choices, enhancing engagement.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0E036B-9E62-40A4-B2AE-564B95CAE12A}" type="parTrans" cxnId="{F8FA7AAE-C0C3-4F96-9164-5DBB205C197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B201A0-9309-43AF-9B28-4194BF1AB4C0}" type="sibTrans" cxnId="{F8FA7AAE-C0C3-4F96-9164-5DBB205C197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422453-FF0A-4A55-8382-884B7E53496C}">
      <dgm:prSet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Screen Recording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Captures digital screen activities for tutorials and demonstrations.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C71C1BE-122A-44FC-B169-893DA27C0533}" type="parTrans" cxnId="{986EE41B-6E8D-455F-987B-17C5F7EF655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D4A1213-63E9-40B1-AB41-2BFD0269F142}" type="sibTrans" cxnId="{986EE41B-6E8D-455F-987B-17C5F7EF655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AD9CC0-3441-4279-AB2F-ACF0099FC603}" type="pres">
      <dgm:prSet presAssocID="{1B06355D-415C-4B5B-8709-F41D0D8190D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08D285-BCA7-4F1A-8A73-9346DE34E33C}" type="pres">
      <dgm:prSet presAssocID="{00C87144-5777-4677-BFDF-97243B17FAB6}" presName="Name5" presStyleLbl="vennNode1" presStyleIdx="0" presStyleCnt="5" custScaleX="101755" custLinFactNeighborX="-17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CE1EBA-F0CD-4E18-9C3D-23A876520706}" type="pres">
      <dgm:prSet presAssocID="{6C50E9D9-F8DF-4688-8538-A05218644124}" presName="space" presStyleCnt="0"/>
      <dgm:spPr/>
      <dgm:t>
        <a:bodyPr/>
        <a:lstStyle/>
        <a:p>
          <a:endParaRPr lang="en-US"/>
        </a:p>
      </dgm:t>
    </dgm:pt>
    <dgm:pt modelId="{D12B3C78-62EC-45E4-AC8D-0CD41E0E848A}" type="pres">
      <dgm:prSet presAssocID="{5675BA03-6CA4-44CA-8FA9-AB24FA071B71}" presName="Name5" presStyleLbl="vennNode1" presStyleIdx="1" presStyleCnt="5" custLinFactNeighborX="33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98EE78-674D-4D9B-B354-87579B73CD94}" type="pres">
      <dgm:prSet presAssocID="{685296A3-22FC-4F17-9F33-40F8B5FFF887}" presName="space" presStyleCnt="0"/>
      <dgm:spPr/>
      <dgm:t>
        <a:bodyPr/>
        <a:lstStyle/>
        <a:p>
          <a:endParaRPr lang="en-US"/>
        </a:p>
      </dgm:t>
    </dgm:pt>
    <dgm:pt modelId="{90F57D9D-96F5-48B0-898D-2DDAFE0E25D9}" type="pres">
      <dgm:prSet presAssocID="{6FDD6968-959B-46C5-BFEA-243EA5D34007}" presName="Name5" presStyleLbl="vennNode1" presStyleIdx="2" presStyleCnt="5" custLinFactNeighborX="-75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683DAE-C848-4F25-BFFF-D518E9465C21}" type="pres">
      <dgm:prSet presAssocID="{BB91CC5A-AE49-43E2-BDA4-4CC0082E8F78}" presName="space" presStyleCnt="0"/>
      <dgm:spPr/>
      <dgm:t>
        <a:bodyPr/>
        <a:lstStyle/>
        <a:p>
          <a:endParaRPr lang="en-US"/>
        </a:p>
      </dgm:t>
    </dgm:pt>
    <dgm:pt modelId="{003F30C8-0A37-4DE9-91EA-31DEF2FEE833}" type="pres">
      <dgm:prSet presAssocID="{298AAD51-2706-4F0E-BA0A-9ED593B8D892}" presName="Name5" presStyleLbl="vennNode1" presStyleIdx="3" presStyleCnt="5" custLinFactNeighborX="-15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AB172C-4DCB-4EB9-B90F-83819726CE49}" type="pres">
      <dgm:prSet presAssocID="{79B201A0-9309-43AF-9B28-4194BF1AB4C0}" presName="space" presStyleCnt="0"/>
      <dgm:spPr/>
      <dgm:t>
        <a:bodyPr/>
        <a:lstStyle/>
        <a:p>
          <a:endParaRPr lang="en-US"/>
        </a:p>
      </dgm:t>
    </dgm:pt>
    <dgm:pt modelId="{D8CBA935-F0DE-42CE-B1ED-2B68383F6867}" type="pres">
      <dgm:prSet presAssocID="{6A422453-FF0A-4A55-8382-884B7E53496C}" presName="Name5" presStyleLbl="vennNode1" presStyleIdx="4" presStyleCnt="5" custLinFactNeighborX="17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4306CE-5930-4EA6-AEBF-E5FDC50E503A}" type="presOf" srcId="{6A422453-FF0A-4A55-8382-884B7E53496C}" destId="{D8CBA935-F0DE-42CE-B1ED-2B68383F6867}" srcOrd="0" destOrd="0" presId="urn:microsoft.com/office/officeart/2005/8/layout/venn3"/>
    <dgm:cxn modelId="{C8426910-2267-4504-9890-122D2A8438F3}" srcId="{1B06355D-415C-4B5B-8709-F41D0D8190D9}" destId="{00C87144-5777-4677-BFDF-97243B17FAB6}" srcOrd="0" destOrd="0" parTransId="{5E26B334-9D33-4CF3-A8B3-C6F8F2BE8284}" sibTransId="{6C50E9D9-F8DF-4688-8538-A05218644124}"/>
    <dgm:cxn modelId="{94986312-7413-401F-9DE3-8E327680E5D7}" type="presOf" srcId="{298AAD51-2706-4F0E-BA0A-9ED593B8D892}" destId="{003F30C8-0A37-4DE9-91EA-31DEF2FEE833}" srcOrd="0" destOrd="0" presId="urn:microsoft.com/office/officeart/2005/8/layout/venn3"/>
    <dgm:cxn modelId="{344C65CD-2B02-4AA3-804C-46D7BD2F0E63}" type="presOf" srcId="{00C87144-5777-4677-BFDF-97243B17FAB6}" destId="{AD08D285-BCA7-4F1A-8A73-9346DE34E33C}" srcOrd="0" destOrd="0" presId="urn:microsoft.com/office/officeart/2005/8/layout/venn3"/>
    <dgm:cxn modelId="{F8FA7AAE-C0C3-4F96-9164-5DBB205C1973}" srcId="{1B06355D-415C-4B5B-8709-F41D0D8190D9}" destId="{298AAD51-2706-4F0E-BA0A-9ED593B8D892}" srcOrd="3" destOrd="0" parTransId="{3B0E036B-9E62-40A4-B2AE-564B95CAE12A}" sibTransId="{79B201A0-9309-43AF-9B28-4194BF1AB4C0}"/>
    <dgm:cxn modelId="{B1A815D0-EB49-4C4D-94ED-8D22CBFBC604}" srcId="{1B06355D-415C-4B5B-8709-F41D0D8190D9}" destId="{6FDD6968-959B-46C5-BFEA-243EA5D34007}" srcOrd="2" destOrd="0" parTransId="{58A62DBE-9282-40E1-A630-A2F537481DCD}" sibTransId="{BB91CC5A-AE49-43E2-BDA4-4CC0082E8F78}"/>
    <dgm:cxn modelId="{D609B04A-84F8-4E2A-8BC3-6EDEC37A1E68}" type="presOf" srcId="{6FDD6968-959B-46C5-BFEA-243EA5D34007}" destId="{90F57D9D-96F5-48B0-898D-2DDAFE0E25D9}" srcOrd="0" destOrd="0" presId="urn:microsoft.com/office/officeart/2005/8/layout/venn3"/>
    <dgm:cxn modelId="{BB5A1103-5B97-4530-9E40-70B483720732}" type="presOf" srcId="{1B06355D-415C-4B5B-8709-F41D0D8190D9}" destId="{8EAD9CC0-3441-4279-AB2F-ACF0099FC603}" srcOrd="0" destOrd="0" presId="urn:microsoft.com/office/officeart/2005/8/layout/venn3"/>
    <dgm:cxn modelId="{05813085-9D97-4275-844F-D75BA69960FD}" type="presOf" srcId="{5675BA03-6CA4-44CA-8FA9-AB24FA071B71}" destId="{D12B3C78-62EC-45E4-AC8D-0CD41E0E848A}" srcOrd="0" destOrd="0" presId="urn:microsoft.com/office/officeart/2005/8/layout/venn3"/>
    <dgm:cxn modelId="{3121E97A-8F0E-48F9-9B05-0252A4FA81F1}" srcId="{1B06355D-415C-4B5B-8709-F41D0D8190D9}" destId="{5675BA03-6CA4-44CA-8FA9-AB24FA071B71}" srcOrd="1" destOrd="0" parTransId="{7F4988F6-893F-4F97-A7A5-996A2929E490}" sibTransId="{685296A3-22FC-4F17-9F33-40F8B5FFF887}"/>
    <dgm:cxn modelId="{986EE41B-6E8D-455F-987B-17C5F7EF655A}" srcId="{1B06355D-415C-4B5B-8709-F41D0D8190D9}" destId="{6A422453-FF0A-4A55-8382-884B7E53496C}" srcOrd="4" destOrd="0" parTransId="{2C71C1BE-122A-44FC-B169-893DA27C0533}" sibTransId="{BD4A1213-63E9-40B1-AB41-2BFD0269F142}"/>
    <dgm:cxn modelId="{DE9993DD-8C64-417A-BDD4-052B6EE2A577}" type="presParOf" srcId="{8EAD9CC0-3441-4279-AB2F-ACF0099FC603}" destId="{AD08D285-BCA7-4F1A-8A73-9346DE34E33C}" srcOrd="0" destOrd="0" presId="urn:microsoft.com/office/officeart/2005/8/layout/venn3"/>
    <dgm:cxn modelId="{FE195D38-97A3-4CD7-8033-9B27BC7B4638}" type="presParOf" srcId="{8EAD9CC0-3441-4279-AB2F-ACF0099FC603}" destId="{5CCE1EBA-F0CD-4E18-9C3D-23A876520706}" srcOrd="1" destOrd="0" presId="urn:microsoft.com/office/officeart/2005/8/layout/venn3"/>
    <dgm:cxn modelId="{C7550D5F-C85D-44BF-8D35-9E13BDBAD718}" type="presParOf" srcId="{8EAD9CC0-3441-4279-AB2F-ACF0099FC603}" destId="{D12B3C78-62EC-45E4-AC8D-0CD41E0E848A}" srcOrd="2" destOrd="0" presId="urn:microsoft.com/office/officeart/2005/8/layout/venn3"/>
    <dgm:cxn modelId="{282ABB6C-1376-430E-A1D2-82C47CB6F90B}" type="presParOf" srcId="{8EAD9CC0-3441-4279-AB2F-ACF0099FC603}" destId="{AF98EE78-674D-4D9B-B354-87579B73CD94}" srcOrd="3" destOrd="0" presId="urn:microsoft.com/office/officeart/2005/8/layout/venn3"/>
    <dgm:cxn modelId="{197A6FA0-5A9C-4988-B1ED-97CC316E6F2B}" type="presParOf" srcId="{8EAD9CC0-3441-4279-AB2F-ACF0099FC603}" destId="{90F57D9D-96F5-48B0-898D-2DDAFE0E25D9}" srcOrd="4" destOrd="0" presId="urn:microsoft.com/office/officeart/2005/8/layout/venn3"/>
    <dgm:cxn modelId="{16CDB0A6-539A-4F7C-BE57-CC692E499583}" type="presParOf" srcId="{8EAD9CC0-3441-4279-AB2F-ACF0099FC603}" destId="{95683DAE-C848-4F25-BFFF-D518E9465C21}" srcOrd="5" destOrd="0" presId="urn:microsoft.com/office/officeart/2005/8/layout/venn3"/>
    <dgm:cxn modelId="{187141A5-5CE9-444D-8B90-864C08FAF7A1}" type="presParOf" srcId="{8EAD9CC0-3441-4279-AB2F-ACF0099FC603}" destId="{003F30C8-0A37-4DE9-91EA-31DEF2FEE833}" srcOrd="6" destOrd="0" presId="urn:microsoft.com/office/officeart/2005/8/layout/venn3"/>
    <dgm:cxn modelId="{9293C8D5-6C55-489E-92F3-BB01433F1044}" type="presParOf" srcId="{8EAD9CC0-3441-4279-AB2F-ACF0099FC603}" destId="{FEAB172C-4DCB-4EB9-B90F-83819726CE49}" srcOrd="7" destOrd="0" presId="urn:microsoft.com/office/officeart/2005/8/layout/venn3"/>
    <dgm:cxn modelId="{49E42F50-0296-4BDA-B615-CC0873780F41}" type="presParOf" srcId="{8EAD9CC0-3441-4279-AB2F-ACF0099FC603}" destId="{D8CBA935-F0DE-42CE-B1ED-2B68383F6867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8D285-BCA7-4F1A-8A73-9346DE34E33C}">
      <dsp:nvSpPr>
        <dsp:cNvPr id="0" name=""/>
        <dsp:cNvSpPr/>
      </dsp:nvSpPr>
      <dsp:spPr>
        <a:xfrm>
          <a:off x="0" y="665530"/>
          <a:ext cx="2902816" cy="2852750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6996" tIns="26670" rIns="156996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Animation</a:t>
          </a:r>
          <a:r>
            <a:rPr lang="en-US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Animated videos simplify complex ideas, often used in education. </a:t>
          </a:r>
        </a:p>
      </dsp:txBody>
      <dsp:txXfrm>
        <a:off x="425108" y="1083306"/>
        <a:ext cx="2052600" cy="2017198"/>
      </dsp:txXfrm>
    </dsp:sp>
    <dsp:sp modelId="{D12B3C78-62EC-45E4-AC8D-0CD41E0E848A}">
      <dsp:nvSpPr>
        <dsp:cNvPr id="0" name=""/>
        <dsp:cNvSpPr/>
      </dsp:nvSpPr>
      <dsp:spPr>
        <a:xfrm>
          <a:off x="2352528" y="665530"/>
          <a:ext cx="2852750" cy="2852750"/>
        </a:xfrm>
        <a:prstGeom prst="ellipse">
          <a:avLst/>
        </a:prstGeom>
        <a:solidFill>
          <a:schemeClr val="accent4">
            <a:alpha val="50000"/>
            <a:hueOff val="3457139"/>
            <a:satOff val="985"/>
            <a:lumOff val="284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6996" tIns="26670" rIns="156996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Live-Action</a:t>
          </a:r>
          <a:r>
            <a:rPr lang="en-US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: Live-action videos engage viewers by showcasing real events. 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70304" y="1083306"/>
        <a:ext cx="2017198" cy="2017198"/>
      </dsp:txXfrm>
    </dsp:sp>
    <dsp:sp modelId="{90F57D9D-96F5-48B0-898D-2DDAFE0E25D9}">
      <dsp:nvSpPr>
        <dsp:cNvPr id="0" name=""/>
        <dsp:cNvSpPr/>
      </dsp:nvSpPr>
      <dsp:spPr>
        <a:xfrm>
          <a:off x="4572345" y="665530"/>
          <a:ext cx="2852750" cy="2852750"/>
        </a:xfrm>
        <a:prstGeom prst="ellipse">
          <a:avLst/>
        </a:prstGeom>
        <a:solidFill>
          <a:schemeClr val="accent4">
            <a:alpha val="50000"/>
            <a:hueOff val="6914279"/>
            <a:satOff val="1970"/>
            <a:lumOff val="568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6996" tIns="26670" rIns="156996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Info graphics with Video </a:t>
          </a:r>
          <a:r>
            <a:rPr lang="en-US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Combining info graphics and video enhances data visualization. 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90121" y="1083306"/>
        <a:ext cx="2017198" cy="2017198"/>
      </dsp:txXfrm>
    </dsp:sp>
    <dsp:sp modelId="{003F30C8-0A37-4DE9-91EA-31DEF2FEE833}">
      <dsp:nvSpPr>
        <dsp:cNvPr id="0" name=""/>
        <dsp:cNvSpPr/>
      </dsp:nvSpPr>
      <dsp:spPr>
        <a:xfrm>
          <a:off x="6888721" y="665530"/>
          <a:ext cx="2852750" cy="2852750"/>
        </a:xfrm>
        <a:prstGeom prst="ellipse">
          <a:avLst/>
        </a:prstGeom>
        <a:solidFill>
          <a:schemeClr val="accent4">
            <a:alpha val="50000"/>
            <a:hueOff val="10371418"/>
            <a:satOff val="2956"/>
            <a:lumOff val="852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6996" tIns="26670" rIns="156996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Interactive Video </a:t>
          </a:r>
          <a:r>
            <a:rPr lang="en-US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Interactive videos allow viewer choices, enhancing engagement.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06497" y="1083306"/>
        <a:ext cx="2017198" cy="2017198"/>
      </dsp:txXfrm>
    </dsp:sp>
    <dsp:sp modelId="{D8CBA935-F0DE-42CE-B1ED-2B68383F6867}">
      <dsp:nvSpPr>
        <dsp:cNvPr id="0" name=""/>
        <dsp:cNvSpPr/>
      </dsp:nvSpPr>
      <dsp:spPr>
        <a:xfrm>
          <a:off x="9181097" y="665530"/>
          <a:ext cx="2852750" cy="2852750"/>
        </a:xfrm>
        <a:prstGeom prst="ellipse">
          <a:avLst/>
        </a:prstGeom>
        <a:solidFill>
          <a:schemeClr val="accent4">
            <a:alpha val="50000"/>
            <a:hueOff val="13828557"/>
            <a:satOff val="3941"/>
            <a:lumOff val="1137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6996" tIns="26670" rIns="156996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Screen Recording</a:t>
          </a:r>
          <a:r>
            <a:rPr lang="en-US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Captures digital screen activities for tutorials and demonstrations.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598873" y="1083306"/>
        <a:ext cx="2017198" cy="2017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D195B54-630B-4395-BDC9-D4370F702CA0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A4AEDF9-420D-45AF-B628-6B270D7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7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B54-630B-4395-BDC9-D4370F702CA0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EDF9-420D-45AF-B628-6B270D7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98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B54-630B-4395-BDC9-D4370F702CA0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EDF9-420D-45AF-B628-6B270D7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69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B54-630B-4395-BDC9-D4370F702CA0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EDF9-420D-45AF-B628-6B270D7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98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B54-630B-4395-BDC9-D4370F702CA0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EDF9-420D-45AF-B628-6B270D7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28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B54-630B-4395-BDC9-D4370F702CA0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EDF9-420D-45AF-B628-6B270D7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42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B54-630B-4395-BDC9-D4370F702CA0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EDF9-420D-45AF-B628-6B270D7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D195B54-630B-4395-BDC9-D4370F702CA0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EDF9-420D-45AF-B628-6B270D7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45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D195B54-630B-4395-BDC9-D4370F702CA0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EDF9-420D-45AF-B628-6B270D7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2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B54-630B-4395-BDC9-D4370F702CA0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EDF9-420D-45AF-B628-6B270D7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9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B54-630B-4395-BDC9-D4370F702CA0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EDF9-420D-45AF-B628-6B270D7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6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B54-630B-4395-BDC9-D4370F702CA0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EDF9-420D-45AF-B628-6B270D7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31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B54-630B-4395-BDC9-D4370F702CA0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EDF9-420D-45AF-B628-6B270D7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B54-630B-4395-BDC9-D4370F702CA0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EDF9-420D-45AF-B628-6B270D7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7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B54-630B-4395-BDC9-D4370F702CA0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EDF9-420D-45AF-B628-6B270D7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9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B54-630B-4395-BDC9-D4370F702CA0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EDF9-420D-45AF-B628-6B270D7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5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B54-630B-4395-BDC9-D4370F702CA0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EDF9-420D-45AF-B628-6B270D7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8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D195B54-630B-4395-BDC9-D4370F702CA0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A4AEDF9-420D-45AF-B628-6B270D7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6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61" y="1083401"/>
            <a:ext cx="8761413" cy="706964"/>
          </a:xfrm>
        </p:spPr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</a:rPr>
              <a:t>Video </a:t>
            </a:r>
            <a:r>
              <a:rPr lang="en-US" b="1" dirty="0">
                <a:latin typeface="Algerian" panose="04020705040A02060702" pitchFamily="82" charset="0"/>
              </a:rPr>
              <a:t>in Multimedia</a:t>
            </a:r>
          </a:p>
        </p:txBody>
      </p:sp>
      <p:sp>
        <p:nvSpPr>
          <p:cNvPr id="7" name="Rectangle 6"/>
          <p:cNvSpPr/>
          <p:nvPr/>
        </p:nvSpPr>
        <p:spPr>
          <a:xfrm>
            <a:off x="697754" y="2321307"/>
            <a:ext cx="30171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Algerian" panose="04020705040A02060702" pitchFamily="82" charset="0"/>
              </a:rPr>
              <a:t>Introduction </a:t>
            </a:r>
            <a:endParaRPr lang="en-US" sz="3200" dirty="0">
              <a:latin typeface="Algerian" panose="04020705040A02060702" pitchFamily="8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825" y="4097543"/>
            <a:ext cx="4724319" cy="26677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163" y="2226416"/>
            <a:ext cx="3152194" cy="18711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ectangle 7"/>
          <p:cNvSpPr/>
          <p:nvPr/>
        </p:nvSpPr>
        <p:spPr>
          <a:xfrm>
            <a:off x="1051287" y="2906082"/>
            <a:ext cx="74025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Blip>
                <a:blip r:embed="rId4"/>
              </a:buBlip>
            </a:pPr>
            <a:r>
              <a:rPr lang="en-US" sz="2500" dirty="0" smtClean="0">
                <a:latin typeface="Cambria" panose="02040503050406030204" pitchFamily="18" charset="0"/>
                <a:ea typeface="Cambria" panose="02040503050406030204" pitchFamily="18" charset="0"/>
              </a:rPr>
              <a:t>Video is a key component of multimedia that integrates moving images with sound.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51287" y="3767856"/>
            <a:ext cx="483192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Blip>
                <a:blip r:embed="rId4"/>
              </a:buBlip>
            </a:pPr>
            <a:r>
              <a:rPr lang="en-US" sz="2500" dirty="0" smtClean="0">
                <a:latin typeface="Cambria" panose="02040503050406030204" pitchFamily="18" charset="0"/>
                <a:ea typeface="Cambria" panose="02040503050406030204" pitchFamily="18" charset="0"/>
              </a:rPr>
              <a:t>Used in various fields like entertainment, education, marketing, and communication.</a:t>
            </a:r>
            <a:endParaRPr lang="en-US" sz="2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51287" y="5014351"/>
            <a:ext cx="382771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US" sz="25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Formats: MP4, AVI, MOV.</a:t>
            </a:r>
            <a:endParaRPr lang="en-US" sz="2500" dirty="0" smtClean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153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11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0C170043-D535-D6D8-2A48-4BC58845B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836434"/>
              </p:ext>
            </p:extLst>
          </p:nvPr>
        </p:nvGraphicFramePr>
        <p:xfrm>
          <a:off x="86265" y="780041"/>
          <a:ext cx="12033848" cy="4183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/>
          <a:srcRect l="2068" t="2945"/>
          <a:stretch/>
        </p:blipFill>
        <p:spPr>
          <a:xfrm>
            <a:off x="163902" y="4382218"/>
            <a:ext cx="3643045" cy="22514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8052" y="4463230"/>
            <a:ext cx="3679802" cy="21704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02695" y="4463231"/>
            <a:ext cx="3503040" cy="21704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4" name="Group 13"/>
          <p:cNvGrpSpPr/>
          <p:nvPr/>
        </p:nvGrpSpPr>
        <p:grpSpPr>
          <a:xfrm>
            <a:off x="2118174" y="199211"/>
            <a:ext cx="7343950" cy="931636"/>
            <a:chOff x="2118174" y="199211"/>
            <a:chExt cx="7343950" cy="931636"/>
          </a:xfrm>
        </p:grpSpPr>
        <p:sp>
          <p:nvSpPr>
            <p:cNvPr id="2" name="Rectangle 1"/>
            <p:cNvSpPr/>
            <p:nvPr/>
          </p:nvSpPr>
          <p:spPr>
            <a:xfrm>
              <a:off x="2155549" y="199211"/>
              <a:ext cx="610808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/>
                <a:t>Types of Video Content</a:t>
              </a:r>
              <a:endParaRPr lang="en-US" sz="48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121045" y="1064709"/>
              <a:ext cx="73410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118174" y="1130847"/>
              <a:ext cx="73410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8590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01803" y="2027206"/>
            <a:ext cx="4088920" cy="3027871"/>
          </a:xfrm>
          <a:prstGeom prst="roundRect">
            <a:avLst/>
          </a:prstGeom>
          <a:solidFill>
            <a:srgbClr val="66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8577" y="2479313"/>
            <a:ext cx="41061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Advantage of Video in Multimedia</a:t>
            </a:r>
            <a:endParaRPr lang="en-US" sz="44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632391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882551" y="1146142"/>
            <a:ext cx="552091" cy="5348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lgerian" panose="04020705040A02060702" pitchFamily="82" charset="0"/>
              </a:rPr>
              <a:t>1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82551" y="2529403"/>
            <a:ext cx="552091" cy="5348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2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93094" y="3996055"/>
            <a:ext cx="552091" cy="5348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lgerian" panose="04020705040A02060702" pitchFamily="82" charset="0"/>
              </a:rPr>
              <a:t>3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82550" y="5092185"/>
            <a:ext cx="552091" cy="5348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lgerian" panose="04020705040A02060702" pitchFamily="82" charset="0"/>
              </a:rPr>
              <a:t>4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05575" y="1228895"/>
            <a:ext cx="4544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Perpetua Titling MT" panose="02020502060505020804" pitchFamily="18" charset="0"/>
              </a:rPr>
              <a:t>Enhanced Engagement</a:t>
            </a:r>
            <a:endParaRPr lang="en-US" b="1" dirty="0">
              <a:latin typeface="Perpetua Titling MT" panose="020205020605050208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05575" y="2612156"/>
            <a:ext cx="2947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Perpetua Titling MT" panose="02020502060505020804" pitchFamily="18" charset="0"/>
              </a:rPr>
              <a:t>Visual Explanation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05575" y="5257691"/>
            <a:ext cx="2940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Perpetua Titling MT" panose="02020502060505020804" pitchFamily="18" charset="0"/>
              </a:rPr>
              <a:t>Case Study Example</a:t>
            </a:r>
            <a:endParaRPr lang="en-US" b="1" dirty="0">
              <a:latin typeface="Perpetua Titling MT" panose="020205020605050208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05564" y="4033280"/>
            <a:ext cx="4337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Perpetua Titling MT" panose="02020502060505020804" pitchFamily="18" charset="0"/>
              </a:rPr>
              <a:t>Improved Learning Outcomes</a:t>
            </a:r>
            <a:endParaRPr lang="en-US" b="1" dirty="0">
              <a:latin typeface="Perpetua Titling MT" panose="020205020605050208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62439" y="1606073"/>
            <a:ext cx="4977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Blip>
                <a:blip r:embed="rId2"/>
              </a:buBlip>
            </a:pPr>
            <a:r>
              <a:rPr lang="en-US" dirty="0" smtClean="0"/>
              <a:t>People retain more information from videos compared to text or images alone.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654122" y="440130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+mj-lt"/>
              </a:rPr>
              <a:t>Studies show that learners retain information better when it is presented through video.</a:t>
            </a:r>
            <a:endParaRPr lang="en-US" dirty="0"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635923" y="55722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+mj-lt"/>
              </a:rPr>
              <a:t>A non-profit organization used video storytelling to share client success stories.</a:t>
            </a:r>
            <a:endParaRPr lang="en-US" dirty="0"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62439" y="295338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b="0" i="0" dirty="0" smtClean="0">
                <a:effectLst/>
                <a:latin typeface="+mj-lt"/>
              </a:rPr>
              <a:t>Videos can simplify complex topics through visual representation, making them easier to understand.</a:t>
            </a:r>
            <a:endParaRPr lang="en-US" b="0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8550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6" grpId="0"/>
      <p:bldP spid="28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03518" y="385631"/>
            <a:ext cx="8048444" cy="1236136"/>
          </a:xfrm>
          <a:prstGeom prst="round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3710" y="726700"/>
            <a:ext cx="70278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i="0" dirty="0" smtClean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Challenges of Video in Multimedia</a:t>
            </a:r>
            <a:endParaRPr lang="en-US" sz="3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97170" y="2139588"/>
            <a:ext cx="3462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effectLst/>
                <a:latin typeface="Perpetua Titling MT" panose="02020502060505020804" pitchFamily="18" charset="0"/>
              </a:rPr>
              <a:t>High Production Costs</a:t>
            </a:r>
            <a:endParaRPr lang="en-US" b="1" dirty="0">
              <a:latin typeface="Perpetua Titling MT" panose="020205020605050208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14642" y="5428585"/>
            <a:ext cx="5346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Blip>
                <a:blip r:embed="rId2"/>
              </a:buBlip>
            </a:pPr>
            <a:r>
              <a:rPr lang="en-US" dirty="0" smtClean="0">
                <a:latin typeface="+mj-lt"/>
              </a:rPr>
              <a:t>Different formats may not work on all devices or platforms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40326" y="3893545"/>
            <a:ext cx="5126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>
              <a:buBlip>
                <a:blip r:embed="rId2"/>
              </a:buBlip>
            </a:pPr>
            <a:r>
              <a:rPr lang="en-US" b="0" i="0" dirty="0" smtClean="0">
                <a:effectLst/>
                <a:latin typeface="+mj-lt"/>
              </a:rPr>
              <a:t>Focusing on quality rather than volume is crucial for maintaining viewer interest and engagement.</a:t>
            </a:r>
            <a:endParaRPr lang="en-US" b="0" i="0" dirty="0">
              <a:effectLst/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41410" y="3524213"/>
            <a:ext cx="5353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effectLst/>
                <a:latin typeface="Perpetua Titling MT" panose="02020502060505020804" pitchFamily="18" charset="0"/>
              </a:rPr>
              <a:t>Prioritizing Quality Over Quantity</a:t>
            </a:r>
            <a:endParaRPr lang="en-US" dirty="0">
              <a:latin typeface="Perpetua Titling MT" panose="020205020605050208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55961" y="2476591"/>
            <a:ext cx="9486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b="0" i="0" dirty="0" smtClean="0">
                <a:effectLst/>
                <a:latin typeface="+mj-lt"/>
              </a:rPr>
              <a:t>Producing high-quality videos can be expensive, deterring smaller organizations from utilizing this medium.</a:t>
            </a:r>
            <a:endParaRPr lang="en-US" b="0" i="0" dirty="0">
              <a:effectLst/>
              <a:latin typeface="+mj-l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7252" y="1863308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53" y="1791418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062088" y="5059253"/>
            <a:ext cx="4347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Perpetua Titling MT" panose="02020502060505020804" pitchFamily="18" charset="0"/>
              </a:rPr>
              <a:t>Compatibility Issues</a:t>
            </a:r>
            <a:endParaRPr lang="en-US" dirty="0">
              <a:latin typeface="Perpetua Titling MT" panose="02020502060505020804" pitchFamily="18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58" y="2067376"/>
            <a:ext cx="1443172" cy="1443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7213" y="3355804"/>
            <a:ext cx="1598227" cy="146990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11" y="4825707"/>
            <a:ext cx="1524336" cy="10143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55042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11" grpId="0"/>
      <p:bldP spid="12" grpId="0"/>
      <p:bldP spid="13" grpId="0"/>
      <p:bldP spid="14" grpId="0"/>
      <p:bldP spid="15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53920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338</TotalTime>
  <Words>233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Algerian</vt:lpstr>
      <vt:lpstr>Arial</vt:lpstr>
      <vt:lpstr>Cambria</vt:lpstr>
      <vt:lpstr>Century Gothic</vt:lpstr>
      <vt:lpstr>Perpetua Titling MT</vt:lpstr>
      <vt:lpstr>Times New Roman</vt:lpstr>
      <vt:lpstr>Wingdings 3</vt:lpstr>
      <vt:lpstr>Ion Boardroom</vt:lpstr>
      <vt:lpstr>Video in Multimedia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25</cp:revision>
  <dcterms:created xsi:type="dcterms:W3CDTF">2025-02-11T13:28:47Z</dcterms:created>
  <dcterms:modified xsi:type="dcterms:W3CDTF">2025-02-11T19:07:18Z</dcterms:modified>
</cp:coreProperties>
</file>