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65" r:id="rId2"/>
    <p:sldId id="269" r:id="rId3"/>
    <p:sldId id="263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06355D-415C-4B5B-8709-F41D0D8190D9}" type="doc">
      <dgm:prSet loTypeId="urn:microsoft.com/office/officeart/2005/8/layout/venn3" loCatId="relationship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0C87144-5777-4677-BFDF-97243B17FAB6}">
      <dgm:prSet/>
      <dgm:spPr/>
      <dgm:t>
        <a:bodyPr/>
        <a:lstStyle/>
        <a:p>
          <a:pPr algn="ctr"/>
          <a:r>
            <a:rPr lang="en-US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Promotional Videos : </a:t>
          </a:r>
          <a:r>
            <a:rPr lang="en-US" b="0" i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Advertisements and product showcases designed to promote services or goods effectively.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26B334-9D33-4CF3-A8B3-C6F8F2BE8284}" type="parTrans" cxnId="{C8426910-2267-4504-9890-122D2A8438F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0E9D9-F8DF-4688-8538-A05218644124}" type="sibTrans" cxnId="{C8426910-2267-4504-9890-122D2A8438F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75BA03-6CA4-44CA-8FA9-AB24FA071B71}">
      <dgm:prSet/>
      <dgm:spPr/>
      <dgm:t>
        <a:bodyPr/>
        <a:lstStyle/>
        <a:p>
          <a:r>
            <a:rPr lang="en-US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Live Streaming: </a:t>
          </a:r>
          <a:r>
            <a:rPr lang="en-US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Real-time events, webinars, and Q&amp;A sessions that allow for direct interaction with viewers.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988F6-893F-4F97-A7A5-996A2929E490}" type="parTrans" cxnId="{3121E97A-8F0E-48F9-9B05-0252A4FA81F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5296A3-22FC-4F17-9F33-40F8B5FFF887}" type="sibTrans" cxnId="{3121E97A-8F0E-48F9-9B05-0252A4FA81F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D6968-959B-46C5-BFEA-243EA5D34007}">
      <dgm:prSet/>
      <dgm:spPr/>
      <dgm:t>
        <a:bodyPr/>
        <a:lstStyle/>
        <a:p>
          <a:r>
            <a:rPr lang="es-ES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Entertainment Videos: </a:t>
          </a:r>
          <a:r>
            <a:rPr lang="en-US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Short films, series, and vlogs that aim to entertain and engage the audience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A62DBE-9282-40E1-A630-A2F537481DCD}" type="parTrans" cxnId="{B1A815D0-EB49-4C4D-94ED-8D22CBFBC60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91CC5A-AE49-43E2-BDA4-4CC0082E8F78}" type="sibTrans" cxnId="{B1A815D0-EB49-4C4D-94ED-8D22CBFBC60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8AAD51-2706-4F0E-BA0A-9ED593B8D892}">
      <dgm:prSet/>
      <dgm:spPr/>
      <dgm:t>
        <a:bodyPr/>
        <a:lstStyle/>
        <a:p>
          <a:r>
            <a:rPr lang="es-ES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Informational Videos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s-ES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US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hese include tutorials, how-to, and educational content that help viewers learn new skills.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0E036B-9E62-40A4-B2AE-564B95CAE12A}" type="parTrans" cxnId="{F8FA7AAE-C0C3-4F96-9164-5DBB205C197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B201A0-9309-43AF-9B28-4194BF1AB4C0}" type="sibTrans" cxnId="{F8FA7AAE-C0C3-4F96-9164-5DBB205C197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22453-FF0A-4A55-8382-884B7E53496C}">
      <dgm:prSet/>
      <dgm:spPr/>
      <dgm:t>
        <a:bodyPr/>
        <a:lstStyle/>
        <a:p>
          <a:r>
            <a:rPr lang="es-ES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Social Media Videos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Short clips tailored for platforms like Instagram, TikTok, and YouTube for maximum engagement.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71C1BE-122A-44FC-B169-893DA27C0533}" type="parTrans" cxnId="{986EE41B-6E8D-455F-987B-17C5F7EF655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4A1213-63E9-40B1-AB41-2BFD0269F142}" type="sibTrans" cxnId="{986EE41B-6E8D-455F-987B-17C5F7EF655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AD9CC0-3441-4279-AB2F-ACF0099FC603}" type="pres">
      <dgm:prSet presAssocID="{1B06355D-415C-4B5B-8709-F41D0D8190D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08D285-BCA7-4F1A-8A73-9346DE34E33C}" type="pres">
      <dgm:prSet presAssocID="{00C87144-5777-4677-BFDF-97243B17FAB6}" presName="Name5" presStyleLbl="vennNode1" presStyleIdx="0" presStyleCnt="5" custScaleX="101755" custLinFactNeighborX="-1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E1EBA-F0CD-4E18-9C3D-23A876520706}" type="pres">
      <dgm:prSet presAssocID="{6C50E9D9-F8DF-4688-8538-A05218644124}" presName="space" presStyleCnt="0"/>
      <dgm:spPr/>
      <dgm:t>
        <a:bodyPr/>
        <a:lstStyle/>
        <a:p>
          <a:endParaRPr lang="en-US"/>
        </a:p>
      </dgm:t>
    </dgm:pt>
    <dgm:pt modelId="{D12B3C78-62EC-45E4-AC8D-0CD41E0E848A}" type="pres">
      <dgm:prSet presAssocID="{5675BA03-6CA4-44CA-8FA9-AB24FA071B71}" presName="Name5" presStyleLbl="vennNode1" presStyleIdx="1" presStyleCnt="5" custLinFactNeighborX="33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8EE78-674D-4D9B-B354-87579B73CD94}" type="pres">
      <dgm:prSet presAssocID="{685296A3-22FC-4F17-9F33-40F8B5FFF887}" presName="space" presStyleCnt="0"/>
      <dgm:spPr/>
      <dgm:t>
        <a:bodyPr/>
        <a:lstStyle/>
        <a:p>
          <a:endParaRPr lang="en-US"/>
        </a:p>
      </dgm:t>
    </dgm:pt>
    <dgm:pt modelId="{90F57D9D-96F5-48B0-898D-2DDAFE0E25D9}" type="pres">
      <dgm:prSet presAssocID="{6FDD6968-959B-46C5-BFEA-243EA5D34007}" presName="Name5" presStyleLbl="vennNode1" presStyleIdx="2" presStyleCnt="5" custLinFactNeighborX="151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83DAE-C848-4F25-BFFF-D518E9465C21}" type="pres">
      <dgm:prSet presAssocID="{BB91CC5A-AE49-43E2-BDA4-4CC0082E8F78}" presName="space" presStyleCnt="0"/>
      <dgm:spPr/>
      <dgm:t>
        <a:bodyPr/>
        <a:lstStyle/>
        <a:p>
          <a:endParaRPr lang="en-US"/>
        </a:p>
      </dgm:t>
    </dgm:pt>
    <dgm:pt modelId="{003F30C8-0A37-4DE9-91EA-31DEF2FEE833}" type="pres">
      <dgm:prSet presAssocID="{298AAD51-2706-4F0E-BA0A-9ED593B8D892}" presName="Name5" presStyleLbl="vennNode1" presStyleIdx="3" presStyleCnt="5" custLinFactNeighborX="-31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B172C-4DCB-4EB9-B90F-83819726CE49}" type="pres">
      <dgm:prSet presAssocID="{79B201A0-9309-43AF-9B28-4194BF1AB4C0}" presName="space" presStyleCnt="0"/>
      <dgm:spPr/>
      <dgm:t>
        <a:bodyPr/>
        <a:lstStyle/>
        <a:p>
          <a:endParaRPr lang="en-US"/>
        </a:p>
      </dgm:t>
    </dgm:pt>
    <dgm:pt modelId="{D8CBA935-F0DE-42CE-B1ED-2B68383F6867}" type="pres">
      <dgm:prSet presAssocID="{6A422453-FF0A-4A55-8382-884B7E53496C}" presName="Name5" presStyleLbl="vennNode1" presStyleIdx="4" presStyleCnt="5" custLinFactNeighborX="17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4306CE-5930-4EA6-AEBF-E5FDC50E503A}" type="presOf" srcId="{6A422453-FF0A-4A55-8382-884B7E53496C}" destId="{D8CBA935-F0DE-42CE-B1ED-2B68383F6867}" srcOrd="0" destOrd="0" presId="urn:microsoft.com/office/officeart/2005/8/layout/venn3"/>
    <dgm:cxn modelId="{C8426910-2267-4504-9890-122D2A8438F3}" srcId="{1B06355D-415C-4B5B-8709-F41D0D8190D9}" destId="{00C87144-5777-4677-BFDF-97243B17FAB6}" srcOrd="0" destOrd="0" parTransId="{5E26B334-9D33-4CF3-A8B3-C6F8F2BE8284}" sibTransId="{6C50E9D9-F8DF-4688-8538-A05218644124}"/>
    <dgm:cxn modelId="{94986312-7413-401F-9DE3-8E327680E5D7}" type="presOf" srcId="{298AAD51-2706-4F0E-BA0A-9ED593B8D892}" destId="{003F30C8-0A37-4DE9-91EA-31DEF2FEE833}" srcOrd="0" destOrd="0" presId="urn:microsoft.com/office/officeart/2005/8/layout/venn3"/>
    <dgm:cxn modelId="{344C65CD-2B02-4AA3-804C-46D7BD2F0E63}" type="presOf" srcId="{00C87144-5777-4677-BFDF-97243B17FAB6}" destId="{AD08D285-BCA7-4F1A-8A73-9346DE34E33C}" srcOrd="0" destOrd="0" presId="urn:microsoft.com/office/officeart/2005/8/layout/venn3"/>
    <dgm:cxn modelId="{F8FA7AAE-C0C3-4F96-9164-5DBB205C1973}" srcId="{1B06355D-415C-4B5B-8709-F41D0D8190D9}" destId="{298AAD51-2706-4F0E-BA0A-9ED593B8D892}" srcOrd="3" destOrd="0" parTransId="{3B0E036B-9E62-40A4-B2AE-564B95CAE12A}" sibTransId="{79B201A0-9309-43AF-9B28-4194BF1AB4C0}"/>
    <dgm:cxn modelId="{B1A815D0-EB49-4C4D-94ED-8D22CBFBC604}" srcId="{1B06355D-415C-4B5B-8709-F41D0D8190D9}" destId="{6FDD6968-959B-46C5-BFEA-243EA5D34007}" srcOrd="2" destOrd="0" parTransId="{58A62DBE-9282-40E1-A630-A2F537481DCD}" sibTransId="{BB91CC5A-AE49-43E2-BDA4-4CC0082E8F78}"/>
    <dgm:cxn modelId="{D609B04A-84F8-4E2A-8BC3-6EDEC37A1E68}" type="presOf" srcId="{6FDD6968-959B-46C5-BFEA-243EA5D34007}" destId="{90F57D9D-96F5-48B0-898D-2DDAFE0E25D9}" srcOrd="0" destOrd="0" presId="urn:microsoft.com/office/officeart/2005/8/layout/venn3"/>
    <dgm:cxn modelId="{BB5A1103-5B97-4530-9E40-70B483720732}" type="presOf" srcId="{1B06355D-415C-4B5B-8709-F41D0D8190D9}" destId="{8EAD9CC0-3441-4279-AB2F-ACF0099FC603}" srcOrd="0" destOrd="0" presId="urn:microsoft.com/office/officeart/2005/8/layout/venn3"/>
    <dgm:cxn modelId="{05813085-9D97-4275-844F-D75BA69960FD}" type="presOf" srcId="{5675BA03-6CA4-44CA-8FA9-AB24FA071B71}" destId="{D12B3C78-62EC-45E4-AC8D-0CD41E0E848A}" srcOrd="0" destOrd="0" presId="urn:microsoft.com/office/officeart/2005/8/layout/venn3"/>
    <dgm:cxn modelId="{3121E97A-8F0E-48F9-9B05-0252A4FA81F1}" srcId="{1B06355D-415C-4B5B-8709-F41D0D8190D9}" destId="{5675BA03-6CA4-44CA-8FA9-AB24FA071B71}" srcOrd="1" destOrd="0" parTransId="{7F4988F6-893F-4F97-A7A5-996A2929E490}" sibTransId="{685296A3-22FC-4F17-9F33-40F8B5FFF887}"/>
    <dgm:cxn modelId="{986EE41B-6E8D-455F-987B-17C5F7EF655A}" srcId="{1B06355D-415C-4B5B-8709-F41D0D8190D9}" destId="{6A422453-FF0A-4A55-8382-884B7E53496C}" srcOrd="4" destOrd="0" parTransId="{2C71C1BE-122A-44FC-B169-893DA27C0533}" sibTransId="{BD4A1213-63E9-40B1-AB41-2BFD0269F142}"/>
    <dgm:cxn modelId="{DE9993DD-8C64-417A-BDD4-052B6EE2A577}" type="presParOf" srcId="{8EAD9CC0-3441-4279-AB2F-ACF0099FC603}" destId="{AD08D285-BCA7-4F1A-8A73-9346DE34E33C}" srcOrd="0" destOrd="0" presId="urn:microsoft.com/office/officeart/2005/8/layout/venn3"/>
    <dgm:cxn modelId="{FE195D38-97A3-4CD7-8033-9B27BC7B4638}" type="presParOf" srcId="{8EAD9CC0-3441-4279-AB2F-ACF0099FC603}" destId="{5CCE1EBA-F0CD-4E18-9C3D-23A876520706}" srcOrd="1" destOrd="0" presId="urn:microsoft.com/office/officeart/2005/8/layout/venn3"/>
    <dgm:cxn modelId="{C7550D5F-C85D-44BF-8D35-9E13BDBAD718}" type="presParOf" srcId="{8EAD9CC0-3441-4279-AB2F-ACF0099FC603}" destId="{D12B3C78-62EC-45E4-AC8D-0CD41E0E848A}" srcOrd="2" destOrd="0" presId="urn:microsoft.com/office/officeart/2005/8/layout/venn3"/>
    <dgm:cxn modelId="{282ABB6C-1376-430E-A1D2-82C47CB6F90B}" type="presParOf" srcId="{8EAD9CC0-3441-4279-AB2F-ACF0099FC603}" destId="{AF98EE78-674D-4D9B-B354-87579B73CD94}" srcOrd="3" destOrd="0" presId="urn:microsoft.com/office/officeart/2005/8/layout/venn3"/>
    <dgm:cxn modelId="{197A6FA0-5A9C-4988-B1ED-97CC316E6F2B}" type="presParOf" srcId="{8EAD9CC0-3441-4279-AB2F-ACF0099FC603}" destId="{90F57D9D-96F5-48B0-898D-2DDAFE0E25D9}" srcOrd="4" destOrd="0" presId="urn:microsoft.com/office/officeart/2005/8/layout/venn3"/>
    <dgm:cxn modelId="{16CDB0A6-539A-4F7C-BE57-CC692E499583}" type="presParOf" srcId="{8EAD9CC0-3441-4279-AB2F-ACF0099FC603}" destId="{95683DAE-C848-4F25-BFFF-D518E9465C21}" srcOrd="5" destOrd="0" presId="urn:microsoft.com/office/officeart/2005/8/layout/venn3"/>
    <dgm:cxn modelId="{187141A5-5CE9-444D-8B90-864C08FAF7A1}" type="presParOf" srcId="{8EAD9CC0-3441-4279-AB2F-ACF0099FC603}" destId="{003F30C8-0A37-4DE9-91EA-31DEF2FEE833}" srcOrd="6" destOrd="0" presId="urn:microsoft.com/office/officeart/2005/8/layout/venn3"/>
    <dgm:cxn modelId="{9293C8D5-6C55-489E-92F3-BB01433F1044}" type="presParOf" srcId="{8EAD9CC0-3441-4279-AB2F-ACF0099FC603}" destId="{FEAB172C-4DCB-4EB9-B90F-83819726CE49}" srcOrd="7" destOrd="0" presId="urn:microsoft.com/office/officeart/2005/8/layout/venn3"/>
    <dgm:cxn modelId="{49E42F50-0296-4BDA-B615-CC0873780F41}" type="presParOf" srcId="{8EAD9CC0-3441-4279-AB2F-ACF0099FC603}" destId="{D8CBA935-F0DE-42CE-B1ED-2B68383F6867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8D285-BCA7-4F1A-8A73-9346DE34E33C}">
      <dsp:nvSpPr>
        <dsp:cNvPr id="0" name=""/>
        <dsp:cNvSpPr/>
      </dsp:nvSpPr>
      <dsp:spPr>
        <a:xfrm>
          <a:off x="0" y="734001"/>
          <a:ext cx="2813593" cy="276506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171" tIns="20320" rIns="152171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Promotional Videos : </a:t>
          </a:r>
          <a:r>
            <a:rPr lang="en-US" sz="16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Advertisements and product showcases designed to promote services or goods effectively.</a:t>
          </a:r>
          <a:endParaRPr lang="en-US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041" y="1138936"/>
        <a:ext cx="1989511" cy="1955196"/>
      </dsp:txXfrm>
    </dsp:sp>
    <dsp:sp modelId="{D12B3C78-62EC-45E4-AC8D-0CD41E0E848A}">
      <dsp:nvSpPr>
        <dsp:cNvPr id="0" name=""/>
        <dsp:cNvSpPr/>
      </dsp:nvSpPr>
      <dsp:spPr>
        <a:xfrm>
          <a:off x="2280219" y="734001"/>
          <a:ext cx="2765066" cy="2765066"/>
        </a:xfrm>
        <a:prstGeom prst="ellipse">
          <a:avLst/>
        </a:prstGeom>
        <a:solidFill>
          <a:schemeClr val="accent4">
            <a:alpha val="50000"/>
            <a:hueOff val="3457139"/>
            <a:satOff val="985"/>
            <a:lumOff val="28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171" tIns="20320" rIns="152171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Live Streaming: </a:t>
          </a:r>
          <a:r>
            <a:rPr lang="en-US" sz="1600" b="0" i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Real-time events, webinars, and Q&amp;A sessions that allow for direct interaction with viewers.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5154" y="1138936"/>
        <a:ext cx="1955196" cy="1955196"/>
      </dsp:txXfrm>
    </dsp:sp>
    <dsp:sp modelId="{90F57D9D-96F5-48B0-898D-2DDAFE0E25D9}">
      <dsp:nvSpPr>
        <dsp:cNvPr id="0" name=""/>
        <dsp:cNvSpPr/>
      </dsp:nvSpPr>
      <dsp:spPr>
        <a:xfrm>
          <a:off x="4557230" y="734001"/>
          <a:ext cx="2765066" cy="2765066"/>
        </a:xfrm>
        <a:prstGeom prst="ellipse">
          <a:avLst/>
        </a:prstGeom>
        <a:solidFill>
          <a:schemeClr val="accent4">
            <a:alpha val="50000"/>
            <a:hueOff val="6914279"/>
            <a:satOff val="1970"/>
            <a:lumOff val="5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171" tIns="20320" rIns="152171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Entertainment Videos: </a:t>
          </a:r>
          <a:r>
            <a:rPr lang="en-US" sz="1600" b="0" i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Short films, series, and vlogs that aim to entertain and engage the audience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2165" y="1138936"/>
        <a:ext cx="1955196" cy="1955196"/>
      </dsp:txXfrm>
    </dsp:sp>
    <dsp:sp modelId="{003F30C8-0A37-4DE9-91EA-31DEF2FEE833}">
      <dsp:nvSpPr>
        <dsp:cNvPr id="0" name=""/>
        <dsp:cNvSpPr/>
      </dsp:nvSpPr>
      <dsp:spPr>
        <a:xfrm>
          <a:off x="6668358" y="734001"/>
          <a:ext cx="2765066" cy="2765066"/>
        </a:xfrm>
        <a:prstGeom prst="ellipse">
          <a:avLst/>
        </a:prstGeom>
        <a:solidFill>
          <a:schemeClr val="accent4">
            <a:alpha val="50000"/>
            <a:hueOff val="10371418"/>
            <a:satOff val="2956"/>
            <a:lumOff val="85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171" tIns="20320" rIns="152171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Informational Videos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s-ES" sz="1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US" sz="1600" b="0" i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hese include tutorials, how-to, and educational content that help viewers learn new skills.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3293" y="1138936"/>
        <a:ext cx="1955196" cy="1955196"/>
      </dsp:txXfrm>
    </dsp:sp>
    <dsp:sp modelId="{D8CBA935-F0DE-42CE-B1ED-2B68383F6867}">
      <dsp:nvSpPr>
        <dsp:cNvPr id="0" name=""/>
        <dsp:cNvSpPr/>
      </dsp:nvSpPr>
      <dsp:spPr>
        <a:xfrm>
          <a:off x="8898901" y="734001"/>
          <a:ext cx="2765066" cy="2765066"/>
        </a:xfrm>
        <a:prstGeom prst="ellipse">
          <a:avLst/>
        </a:prstGeom>
        <a:solidFill>
          <a:schemeClr val="accent4">
            <a:alpha val="50000"/>
            <a:hueOff val="13828557"/>
            <a:satOff val="3941"/>
            <a:lumOff val="1137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171" tIns="20320" rIns="152171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Social Media Videos 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600" b="0" i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Short clips tailored for platforms like Instagram, TikTok, and YouTube for maximum engagement.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03836" y="1138936"/>
        <a:ext cx="1955196" cy="1955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6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8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8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2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5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2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9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6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7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9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5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195B54-630B-4395-BDC9-D4370F702C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61" y="1083401"/>
            <a:ext cx="8761413" cy="706964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Video </a:t>
            </a:r>
            <a:r>
              <a:rPr lang="en-US" b="1" dirty="0">
                <a:latin typeface="Algerian" panose="04020705040A02060702" pitchFamily="82" charset="0"/>
              </a:rPr>
              <a:t>in Multimedia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754" y="2321307"/>
            <a:ext cx="3017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lgerian" panose="04020705040A02060702" pitchFamily="82" charset="0"/>
              </a:rPr>
              <a:t>Introduction </a:t>
            </a:r>
            <a:endParaRPr lang="en-US" sz="3200" dirty="0">
              <a:latin typeface="Algerian" panose="04020705040A02060702" pitchFamily="8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25" y="4097543"/>
            <a:ext cx="4724319" cy="2667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163" y="2226416"/>
            <a:ext cx="3152194" cy="1871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1051287" y="2906082"/>
            <a:ext cx="7402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4"/>
              </a:buBlip>
            </a:pP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</a:rPr>
              <a:t>Video is a key component of multimedia that integrates moving images with sound.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51287" y="3767856"/>
            <a:ext cx="48319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4"/>
              </a:buBlip>
            </a:pP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Used in various fields like entertainment, education, marketing, and communication.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1287" y="5014351"/>
            <a:ext cx="382771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Formats: MP4, AVI, MOV.</a:t>
            </a:r>
            <a:endParaRPr lang="en-US" sz="25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5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085" y="1565087"/>
            <a:ext cx="77177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Increases accessibility and reach:</a:t>
            </a:r>
            <a:r>
              <a:rPr lang="en-US" dirty="0" smtClean="0"/>
              <a:t> </a:t>
            </a:r>
          </a:p>
          <a:p>
            <a:pPr marL="742950" lvl="1" indent="-285750" algn="just">
              <a:buBlip>
                <a:blip r:embed="rId2"/>
              </a:buBlip>
            </a:pPr>
            <a:r>
              <a:rPr lang="en-US" dirty="0" smtClean="0"/>
              <a:t>Video can be shared widely across platforms, making information more accessible to diverse audiences.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7243" y="164703"/>
            <a:ext cx="58496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Importance of Video in Multimedia</a:t>
            </a:r>
            <a:endParaRPr lang="en-US" sz="2500" dirty="0" smtClean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087" y="641757"/>
            <a:ext cx="7717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Enhances engagement and retention:</a:t>
            </a:r>
          </a:p>
          <a:p>
            <a:pPr marL="742950" lvl="1" indent="-285750" algn="just">
              <a:buBlip>
                <a:blip r:embed="rId2"/>
              </a:buBlip>
            </a:pPr>
            <a:r>
              <a:rPr lang="en-US" dirty="0" smtClean="0"/>
              <a:t> People retain more information from videos compared to text or images alone.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29085" y="2488417"/>
            <a:ext cx="77177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Provides a dynamic and immersive experience:</a:t>
            </a:r>
            <a:endParaRPr lang="en-US" dirty="0"/>
          </a:p>
          <a:p>
            <a:pPr marL="742950" lvl="1" indent="-285750" algn="just">
              <a:buBlip>
                <a:blip r:embed="rId2"/>
              </a:buBlip>
            </a:pPr>
            <a:r>
              <a:rPr lang="en-US" dirty="0" smtClean="0"/>
              <a:t>Combines visuals, sound, and motion to create engaging content.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29085" y="3411747"/>
            <a:ext cx="7717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Useful for demonstrations, storytelling, and virtual experiences:</a:t>
            </a:r>
          </a:p>
          <a:p>
            <a:pPr marL="742950" lvl="1" indent="-285750" algn="just">
              <a:buBlip>
                <a:blip r:embed="rId2"/>
              </a:buBlip>
            </a:pPr>
            <a:r>
              <a:rPr lang="en-US" dirty="0" smtClean="0"/>
              <a:t>Ideal for tutorials, brand storytelling, and simulations.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271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398" y="803060"/>
            <a:ext cx="61080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Types of Video Content</a:t>
            </a:r>
            <a:endParaRPr lang="en-US" sz="4800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C170043-D535-D6D8-2A48-4BC58845B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69721"/>
              </p:ext>
            </p:extLst>
          </p:nvPr>
        </p:nvGraphicFramePr>
        <p:xfrm>
          <a:off x="154220" y="1684652"/>
          <a:ext cx="11663968" cy="4233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59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2602" y="1395420"/>
            <a:ext cx="95896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Animation: Animated videos simplify complex ideas, often used in education. 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Live-Action : Live-action videos engage viewers by showcasing real events. 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 graphics with Video : Combining info graphics and video enhances data visualization. 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Video : Interactive videos allow viewer choices, enhancing engagement.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Recording: Captures digital screen activities for tutorials and demonstrations.</a:t>
            </a:r>
          </a:p>
        </p:txBody>
      </p:sp>
    </p:spTree>
    <p:extLst>
      <p:ext uri="{BB962C8B-B14F-4D97-AF65-F5344CB8AC3E}">
        <p14:creationId xmlns:p14="http://schemas.microsoft.com/office/powerpoint/2010/main" val="74080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68" y="216073"/>
            <a:ext cx="5249008" cy="3096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86" y="2828340"/>
            <a:ext cx="5734850" cy="3219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47" y="3734333"/>
            <a:ext cx="427732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50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224</TotalTime>
  <Words>283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Cambria</vt:lpstr>
      <vt:lpstr>Century Gothic</vt:lpstr>
      <vt:lpstr>Times New Roman</vt:lpstr>
      <vt:lpstr>Wingdings 3</vt:lpstr>
      <vt:lpstr>Ion Boardroom</vt:lpstr>
      <vt:lpstr>Video in Multimedia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2025-02-11T13:28:47Z</dcterms:created>
  <dcterms:modified xsi:type="dcterms:W3CDTF">2025-02-11T17:12:50Z</dcterms:modified>
</cp:coreProperties>
</file>