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209267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299998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0C4197-0E46-40B2-9487-E29E2F1A1FE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396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45094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0C4197-0E46-40B2-9487-E29E2F1A1FE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8007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3553074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4161938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381517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381745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67BDF-A450-4BB3-AAE9-A9B8BC98DFFA}" type="datetimeFigureOut">
              <a:rPr lang="en-IN" smtClean="0"/>
              <a:t>26-11-2023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397988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286454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67BDF-A450-4BB3-AAE9-A9B8BC98DFFA}" type="datetimeFigureOut">
              <a:rPr lang="en-IN" smtClean="0"/>
              <a:t>26-11-2023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92391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67BDF-A450-4BB3-AAE9-A9B8BC98DFFA}" type="datetimeFigureOut">
              <a:rPr lang="en-IN" smtClean="0"/>
              <a:t>26-11-2023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298007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67BDF-A450-4BB3-AAE9-A9B8BC98DFFA}" type="datetimeFigureOut">
              <a:rPr lang="en-IN" smtClean="0"/>
              <a:t>26-11-2023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409549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414595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767BDF-A450-4BB3-AAE9-A9B8BC98DFFA}" type="datetimeFigureOut">
              <a:rPr lang="en-IN" smtClean="0"/>
              <a:t>26-11-2023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0C4197-0E46-40B2-9487-E29E2F1A1FEE}" type="slidenum">
              <a:rPr lang="en-IN" smtClean="0"/>
              <a:t>‹#›</a:t>
            </a:fld>
            <a:endParaRPr lang="en-IN"/>
          </a:p>
        </p:txBody>
      </p:sp>
    </p:spTree>
    <p:extLst>
      <p:ext uri="{BB962C8B-B14F-4D97-AF65-F5344CB8AC3E}">
        <p14:creationId xmlns:p14="http://schemas.microsoft.com/office/powerpoint/2010/main" val="7691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767BDF-A450-4BB3-AAE9-A9B8BC98DFFA}" type="datetimeFigureOut">
              <a:rPr lang="en-IN" smtClean="0"/>
              <a:t>26-11-2023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0C4197-0E46-40B2-9487-E29E2F1A1FEE}" type="slidenum">
              <a:rPr lang="en-IN" smtClean="0"/>
              <a:t>‹#›</a:t>
            </a:fld>
            <a:endParaRPr lang="en-IN"/>
          </a:p>
        </p:txBody>
      </p:sp>
    </p:spTree>
    <p:extLst>
      <p:ext uri="{BB962C8B-B14F-4D97-AF65-F5344CB8AC3E}">
        <p14:creationId xmlns:p14="http://schemas.microsoft.com/office/powerpoint/2010/main" val="388418633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DD4DA-FE0E-5498-D43F-EF1B729D058E}"/>
              </a:ext>
            </a:extLst>
          </p:cNvPr>
          <p:cNvSpPr>
            <a:spLocks noGrp="1"/>
          </p:cNvSpPr>
          <p:nvPr>
            <p:ph type="ctrTitle"/>
          </p:nvPr>
        </p:nvSpPr>
        <p:spPr>
          <a:xfrm>
            <a:off x="2589213" y="441158"/>
            <a:ext cx="8915399" cy="1732547"/>
          </a:xfrm>
        </p:spPr>
        <p:txBody>
          <a:bodyPr/>
          <a:lstStyle/>
          <a:p>
            <a:r>
              <a:rPr lang="en-US" b="1" dirty="0"/>
              <a:t>   Voice Conversion</a:t>
            </a:r>
            <a:endParaRPr lang="en-IN" b="1" dirty="0"/>
          </a:p>
        </p:txBody>
      </p:sp>
      <p:sp>
        <p:nvSpPr>
          <p:cNvPr id="3" name="Subtitle 2">
            <a:extLst>
              <a:ext uri="{FF2B5EF4-FFF2-40B4-BE49-F238E27FC236}">
                <a16:creationId xmlns:a16="http://schemas.microsoft.com/office/drawing/2014/main" id="{956B79C6-7781-F48D-4DB3-4DF7CF8A8E7D}"/>
              </a:ext>
            </a:extLst>
          </p:cNvPr>
          <p:cNvSpPr>
            <a:spLocks noGrp="1"/>
          </p:cNvSpPr>
          <p:nvPr>
            <p:ph type="subTitle" idx="1"/>
          </p:nvPr>
        </p:nvSpPr>
        <p:spPr>
          <a:xfrm>
            <a:off x="2589213" y="3697705"/>
            <a:ext cx="8915399" cy="2590800"/>
          </a:xfrm>
        </p:spPr>
        <p:txBody>
          <a:bodyPr>
            <a:normAutofit/>
          </a:bodyPr>
          <a:lstStyle/>
          <a:p>
            <a:r>
              <a:rPr lang="en-US" b="1" dirty="0"/>
              <a:t>GROUP NO 25                                                             MODI AKSHAY,2021166</a:t>
            </a:r>
          </a:p>
          <a:p>
            <a:r>
              <a:rPr lang="en-US" b="1" dirty="0"/>
              <a:t>                                                                                     KANISHK GOEL,2021325</a:t>
            </a:r>
          </a:p>
          <a:p>
            <a:r>
              <a:rPr lang="en-US" b="1" dirty="0"/>
              <a:t>                                                                                     AALOKIK SINGH,2021223</a:t>
            </a:r>
          </a:p>
          <a:p>
            <a:r>
              <a:rPr lang="en-US" b="1" dirty="0"/>
              <a:t>                                                                                    AINDRILA MAJUMDER,MT23109</a:t>
            </a:r>
          </a:p>
          <a:p>
            <a:r>
              <a:rPr lang="en-US" b="1" dirty="0"/>
              <a:t>                                                                                    JAFREEN RIZVI,MT23040</a:t>
            </a:r>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914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2935-E81B-4AFA-AA7A-CA31681B3D0A}"/>
              </a:ext>
            </a:extLst>
          </p:cNvPr>
          <p:cNvSpPr>
            <a:spLocks noGrp="1"/>
          </p:cNvSpPr>
          <p:nvPr>
            <p:ph type="title"/>
          </p:nvPr>
        </p:nvSpPr>
        <p:spPr/>
        <p:txBody>
          <a:bodyPr>
            <a:normAutofit fontScale="90000"/>
          </a:bodyPr>
          <a:lstStyle/>
          <a:p>
            <a:r>
              <a:rPr lang="en-US" dirty="0"/>
              <a:t>                 PROBLEM STATEMENT</a:t>
            </a:r>
            <a:br>
              <a:rPr lang="en-US" dirty="0"/>
            </a:br>
            <a:r>
              <a:rPr lang="en-US" dirty="0"/>
              <a:t>           </a:t>
            </a:r>
            <a:r>
              <a:rPr lang="en-US" sz="2000" dirty="0"/>
              <a:t>Voice Conversion using classic Machine Learning</a:t>
            </a:r>
            <a:br>
              <a:rPr lang="en-US" dirty="0"/>
            </a:br>
            <a:br>
              <a:rPr lang="en-US" dirty="0"/>
            </a:br>
            <a:endParaRPr lang="en-IN" dirty="0"/>
          </a:p>
        </p:txBody>
      </p:sp>
      <p:sp>
        <p:nvSpPr>
          <p:cNvPr id="3" name="Content Placeholder 2">
            <a:extLst>
              <a:ext uri="{FF2B5EF4-FFF2-40B4-BE49-F238E27FC236}">
                <a16:creationId xmlns:a16="http://schemas.microsoft.com/office/drawing/2014/main" id="{036B336E-A9B0-AC71-11EB-3BCAFB244E0F}"/>
              </a:ext>
            </a:extLst>
          </p:cNvPr>
          <p:cNvSpPr>
            <a:spLocks noGrp="1"/>
          </p:cNvSpPr>
          <p:nvPr>
            <p:ph sz="half" idx="1"/>
          </p:nvPr>
        </p:nvSpPr>
        <p:spPr>
          <a:xfrm>
            <a:off x="2141621" y="1700463"/>
            <a:ext cx="4761455" cy="4210759"/>
          </a:xfrm>
        </p:spPr>
        <p:txBody>
          <a:bodyPr>
            <a:normAutofit/>
          </a:bodyPr>
          <a:lstStyle/>
          <a:p>
            <a:pPr marL="0" indent="0">
              <a:buNone/>
            </a:pPr>
            <a:endParaRPr lang="en-IN" dirty="0"/>
          </a:p>
          <a:p>
            <a:pPr marL="0" indent="0">
              <a:buNone/>
            </a:pPr>
            <a:r>
              <a:rPr lang="en-US" b="0" i="0" dirty="0">
                <a:solidFill>
                  <a:schemeClr val="tx1">
                    <a:lumMod val="65000"/>
                    <a:lumOff val="35000"/>
                  </a:schemeClr>
                </a:solidFill>
                <a:effectLst/>
              </a:rPr>
              <a:t>By transforming one person's voice into another, voice conversion has the power to enhance accessibility for individuals with speech impairments, safeguard privacy and security in sensitive communication environments. Furthermore, voice conversion can play a significant role in language learning and education ,more effectively providing engaging language acquisition processes.</a:t>
            </a:r>
            <a:endParaRPr lang="en-IN" dirty="0">
              <a:solidFill>
                <a:schemeClr val="tx1">
                  <a:lumMod val="65000"/>
                  <a:lumOff val="35000"/>
                </a:schemeClr>
              </a:solidFill>
            </a:endParaRPr>
          </a:p>
        </p:txBody>
      </p:sp>
      <p:pic>
        <p:nvPicPr>
          <p:cNvPr id="6" name="Content Placeholder 5">
            <a:extLst>
              <a:ext uri="{FF2B5EF4-FFF2-40B4-BE49-F238E27FC236}">
                <a16:creationId xmlns:a16="http://schemas.microsoft.com/office/drawing/2014/main" id="{EC461F2A-947A-5D0B-A789-973A87B47B5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33506" y="3141663"/>
            <a:ext cx="3228975" cy="1409700"/>
          </a:xfrm>
        </p:spPr>
      </p:pic>
    </p:spTree>
    <p:extLst>
      <p:ext uri="{BB962C8B-B14F-4D97-AF65-F5344CB8AC3E}">
        <p14:creationId xmlns:p14="http://schemas.microsoft.com/office/powerpoint/2010/main" val="4084160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D73A-9D1E-DFF8-E610-923C8B9101B6}"/>
              </a:ext>
            </a:extLst>
          </p:cNvPr>
          <p:cNvSpPr>
            <a:spLocks noGrp="1"/>
          </p:cNvSpPr>
          <p:nvPr>
            <p:ph type="title"/>
          </p:nvPr>
        </p:nvSpPr>
        <p:spPr/>
        <p:txBody>
          <a:bodyPr>
            <a:normAutofit fontScale="90000"/>
          </a:bodyPr>
          <a:lstStyle/>
          <a:p>
            <a:r>
              <a:rPr lang="en-US" dirty="0"/>
              <a:t>              DATASET DESCRIPTION</a:t>
            </a:r>
            <a:br>
              <a:rPr lang="en-US" dirty="0"/>
            </a:br>
            <a:br>
              <a:rPr lang="en-US" dirty="0"/>
            </a:br>
            <a:r>
              <a:rPr lang="en-US" dirty="0"/>
              <a:t>               </a:t>
            </a:r>
            <a:r>
              <a:rPr lang="en-US" sz="1800" dirty="0"/>
              <a:t>Common Voice Mozilla cv-corpus-14-en</a:t>
            </a:r>
            <a:endParaRPr lang="en-IN" sz="1800" dirty="0"/>
          </a:p>
        </p:txBody>
      </p:sp>
      <p:sp>
        <p:nvSpPr>
          <p:cNvPr id="3" name="Content Placeholder 2">
            <a:extLst>
              <a:ext uri="{FF2B5EF4-FFF2-40B4-BE49-F238E27FC236}">
                <a16:creationId xmlns:a16="http://schemas.microsoft.com/office/drawing/2014/main" id="{F2C43891-B9FF-FEBC-9EDB-968660244555}"/>
              </a:ext>
            </a:extLst>
          </p:cNvPr>
          <p:cNvSpPr>
            <a:spLocks noGrp="1"/>
          </p:cNvSpPr>
          <p:nvPr>
            <p:ph idx="1"/>
          </p:nvPr>
        </p:nvSpPr>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solidFill>
                  <a:schemeClr val="tx1"/>
                </a:solidFill>
              </a:rPr>
              <a:t>The given dataset was mixed with multiple clients and sentences</a:t>
            </a:r>
          </a:p>
          <a:p>
            <a:pPr>
              <a:buFont typeface="Wingdings" panose="05000000000000000000" pitchFamily="2" charset="2"/>
              <a:buChar char="q"/>
            </a:pPr>
            <a:r>
              <a:rPr lang="en-US" dirty="0">
                <a:solidFill>
                  <a:schemeClr val="tx1"/>
                </a:solidFill>
              </a:rPr>
              <a:t>From the given dataset, we extracted parallel utterances for some client pairs which consist of atleast 30 common sentences</a:t>
            </a:r>
          </a:p>
          <a:p>
            <a:pPr>
              <a:buFont typeface="Wingdings" panose="05000000000000000000" pitchFamily="2" charset="2"/>
              <a:buChar char="q"/>
            </a:pPr>
            <a:r>
              <a:rPr lang="en-US" dirty="0">
                <a:solidFill>
                  <a:schemeClr val="tx1"/>
                </a:solidFill>
              </a:rPr>
              <a:t>We took the following audios as well for the respective sentences of the clients</a:t>
            </a:r>
          </a:p>
          <a:p>
            <a:pPr marL="0" indent="0">
              <a:buNone/>
            </a:pPr>
            <a:endParaRPr lang="en-IN" dirty="0"/>
          </a:p>
        </p:txBody>
      </p:sp>
    </p:spTree>
    <p:extLst>
      <p:ext uri="{BB962C8B-B14F-4D97-AF65-F5344CB8AC3E}">
        <p14:creationId xmlns:p14="http://schemas.microsoft.com/office/powerpoint/2010/main" val="230516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AA5C-1988-2DBC-3FC0-66B20B8C3FB9}"/>
              </a:ext>
            </a:extLst>
          </p:cNvPr>
          <p:cNvSpPr>
            <a:spLocks noGrp="1"/>
          </p:cNvSpPr>
          <p:nvPr>
            <p:ph type="title"/>
          </p:nvPr>
        </p:nvSpPr>
        <p:spPr/>
        <p:txBody>
          <a:bodyPr/>
          <a:lstStyle/>
          <a:p>
            <a:r>
              <a:rPr lang="en-US" dirty="0"/>
              <a:t>   EXPLOLATORY DATA ANALYSIS</a:t>
            </a:r>
            <a:endParaRPr lang="en-IN" dirty="0"/>
          </a:p>
        </p:txBody>
      </p:sp>
      <p:sp>
        <p:nvSpPr>
          <p:cNvPr id="3" name="Content Placeholder 2">
            <a:extLst>
              <a:ext uri="{FF2B5EF4-FFF2-40B4-BE49-F238E27FC236}">
                <a16:creationId xmlns:a16="http://schemas.microsoft.com/office/drawing/2014/main" id="{AA1DA328-AE04-512F-A202-C0118F3B9AA0}"/>
              </a:ext>
            </a:extLst>
          </p:cNvPr>
          <p:cNvSpPr>
            <a:spLocks noGrp="1"/>
          </p:cNvSpPr>
          <p:nvPr>
            <p:ph idx="1"/>
          </p:nvPr>
        </p:nvSpPr>
        <p:spPr>
          <a:xfrm>
            <a:off x="2093495" y="1812757"/>
            <a:ext cx="9411117" cy="4563979"/>
          </a:xfrm>
        </p:spPr>
        <p:txBody>
          <a:bodyPr/>
          <a:lstStyle/>
          <a:p>
            <a:pPr marL="0" indent="0">
              <a:buNone/>
            </a:pPr>
            <a:r>
              <a:rPr lang="en-US" b="1" dirty="0"/>
              <a:t>             Features Used- </a:t>
            </a:r>
            <a:r>
              <a:rPr lang="en-US" dirty="0"/>
              <a:t>Spectogram, mfcc, chroma_stft, zero_crossing_rate </a:t>
            </a:r>
          </a:p>
          <a:p>
            <a:pPr>
              <a:buFont typeface="Wingdings" panose="05000000000000000000" pitchFamily="2" charset="2"/>
              <a:buChar char="q"/>
            </a:pPr>
            <a:r>
              <a:rPr lang="en-IN" dirty="0"/>
              <a:t>Spectrogram- </a:t>
            </a:r>
            <a:r>
              <a:rPr lang="en-US" b="0" i="0" dirty="0">
                <a:solidFill>
                  <a:srgbClr val="0F0F0F"/>
                </a:solidFill>
                <a:effectLst/>
              </a:rPr>
              <a:t>a visual representation of the spectrum of frequencies in a signal as they vary with time</a:t>
            </a:r>
          </a:p>
          <a:p>
            <a:pPr>
              <a:buFont typeface="Wingdings" panose="05000000000000000000" pitchFamily="2" charset="2"/>
              <a:buChar char="q"/>
            </a:pPr>
            <a:r>
              <a:rPr lang="en-US" dirty="0">
                <a:solidFill>
                  <a:srgbClr val="0F0F0F"/>
                </a:solidFill>
              </a:rPr>
              <a:t>MFCC- </a:t>
            </a:r>
            <a:r>
              <a:rPr lang="en-US" b="0" i="0" dirty="0">
                <a:solidFill>
                  <a:srgbClr val="0F0F0F"/>
                </a:solidFill>
                <a:effectLst/>
              </a:rPr>
              <a:t> derived from the </a:t>
            </a:r>
            <a:r>
              <a:rPr lang="en-US" b="0" i="0" dirty="0" err="1">
                <a:solidFill>
                  <a:srgbClr val="0F0F0F"/>
                </a:solidFill>
                <a:effectLst/>
              </a:rPr>
              <a:t>mel</a:t>
            </a:r>
            <a:r>
              <a:rPr lang="en-US" b="0" i="0" dirty="0">
                <a:solidFill>
                  <a:srgbClr val="0F0F0F"/>
                </a:solidFill>
                <a:effectLst/>
              </a:rPr>
              <a:t>-frequency scale, which is a perceptual scale of pitches that approximates the human ear's response to different frequencies</a:t>
            </a:r>
          </a:p>
          <a:p>
            <a:pPr>
              <a:buFont typeface="Wingdings" panose="05000000000000000000" pitchFamily="2" charset="2"/>
              <a:buChar char="q"/>
            </a:pPr>
            <a:r>
              <a:rPr lang="en-US" dirty="0">
                <a:solidFill>
                  <a:srgbClr val="0F0F0F"/>
                </a:solidFill>
              </a:rPr>
              <a:t>Chroma STFT- </a:t>
            </a:r>
            <a:r>
              <a:rPr lang="en-US" i="0" dirty="0">
                <a:solidFill>
                  <a:schemeClr val="tx1"/>
                </a:solidFill>
                <a:effectLst/>
                <a:latin typeface="+mj-lt"/>
              </a:rPr>
              <a:t>Short-Time Fourier Transform (STFT) </a:t>
            </a:r>
            <a:r>
              <a:rPr lang="en-US" b="0" i="0" dirty="0">
                <a:solidFill>
                  <a:srgbClr val="0F0F0F"/>
                </a:solidFill>
                <a:effectLst/>
                <a:latin typeface="+mj-lt"/>
              </a:rPr>
              <a:t>is a technique used to analyze the frequency content of a signal over short, overlapping time windows</a:t>
            </a:r>
          </a:p>
          <a:p>
            <a:pPr>
              <a:buFont typeface="Wingdings" panose="05000000000000000000" pitchFamily="2" charset="2"/>
              <a:buChar char="q"/>
            </a:pPr>
            <a:r>
              <a:rPr lang="en-US" dirty="0">
                <a:solidFill>
                  <a:srgbClr val="0F0F0F"/>
                </a:solidFill>
                <a:latin typeface="+mj-lt"/>
              </a:rPr>
              <a:t>Zero Crossing Rate- it </a:t>
            </a:r>
            <a:r>
              <a:rPr lang="en-US" b="0" i="0" dirty="0">
                <a:solidFill>
                  <a:srgbClr val="0F0F0F"/>
                </a:solidFill>
                <a:effectLst/>
                <a:latin typeface="+mj-lt"/>
              </a:rPr>
              <a:t>is a measure of how frequently the signal changes its sign (crosses the zero amplitude axis) within a given time frame</a:t>
            </a:r>
            <a:endParaRPr lang="en-IN" dirty="0">
              <a:latin typeface="+mj-lt"/>
            </a:endParaRPr>
          </a:p>
        </p:txBody>
      </p:sp>
    </p:spTree>
    <p:extLst>
      <p:ext uri="{BB962C8B-B14F-4D97-AF65-F5344CB8AC3E}">
        <p14:creationId xmlns:p14="http://schemas.microsoft.com/office/powerpoint/2010/main" val="18209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3CA2-4357-2E28-6BBF-9DCB6DCDFBFC}"/>
              </a:ext>
            </a:extLst>
          </p:cNvPr>
          <p:cNvSpPr>
            <a:spLocks noGrp="1"/>
          </p:cNvSpPr>
          <p:nvPr>
            <p:ph type="title"/>
          </p:nvPr>
        </p:nvSpPr>
        <p:spPr/>
        <p:txBody>
          <a:bodyPr/>
          <a:lstStyle/>
          <a:p>
            <a:r>
              <a:rPr lang="en-US" dirty="0"/>
              <a:t>                 METHODOLOGY</a:t>
            </a:r>
            <a:endParaRPr lang="en-IN" dirty="0"/>
          </a:p>
        </p:txBody>
      </p:sp>
      <p:sp>
        <p:nvSpPr>
          <p:cNvPr id="6" name="Content Placeholder 5">
            <a:extLst>
              <a:ext uri="{FF2B5EF4-FFF2-40B4-BE49-F238E27FC236}">
                <a16:creationId xmlns:a16="http://schemas.microsoft.com/office/drawing/2014/main" id="{49180E58-BE43-28F4-722C-2CD172C39C95}"/>
              </a:ext>
            </a:extLst>
          </p:cNvPr>
          <p:cNvSpPr>
            <a:spLocks noGrp="1"/>
          </p:cNvSpPr>
          <p:nvPr>
            <p:ph idx="1"/>
          </p:nvPr>
        </p:nvSpPr>
        <p:spPr/>
        <p:txBody>
          <a:bodyPr/>
          <a:lstStyle/>
          <a:p>
            <a:pPr>
              <a:buFont typeface="Wingdings" panose="05000000000000000000" pitchFamily="2" charset="2"/>
              <a:buChar char="q"/>
            </a:pPr>
            <a:r>
              <a:rPr lang="en-US" dirty="0"/>
              <a:t> </a:t>
            </a:r>
            <a:r>
              <a:rPr lang="en-US" dirty="0">
                <a:solidFill>
                  <a:schemeClr val="tx1"/>
                </a:solidFill>
              </a:rPr>
              <a:t>Extracted features of source and target and combined them to make a joint feature</a:t>
            </a:r>
          </a:p>
          <a:p>
            <a:pPr>
              <a:buFont typeface="Wingdings" panose="05000000000000000000" pitchFamily="2" charset="2"/>
              <a:buChar char="q"/>
            </a:pPr>
            <a:r>
              <a:rPr lang="en-US" dirty="0">
                <a:solidFill>
                  <a:schemeClr val="tx1"/>
                </a:solidFill>
              </a:rPr>
              <a:t> Trained Gaussian Mixture model (GMM)model for each source and target speakers combination</a:t>
            </a:r>
          </a:p>
          <a:p>
            <a:pPr>
              <a:buFont typeface="Wingdings" panose="05000000000000000000" pitchFamily="2" charset="2"/>
              <a:buChar char="q"/>
            </a:pPr>
            <a:r>
              <a:rPr lang="en-US" dirty="0">
                <a:solidFill>
                  <a:schemeClr val="tx1"/>
                </a:solidFill>
              </a:rPr>
              <a:t> Applied MLPG to estimate the converted features</a:t>
            </a:r>
          </a:p>
          <a:p>
            <a:pPr>
              <a:buFont typeface="Wingdings" panose="05000000000000000000" pitchFamily="2" charset="2"/>
              <a:buChar char="q"/>
            </a:pPr>
            <a:r>
              <a:rPr lang="en-US" dirty="0">
                <a:solidFill>
                  <a:schemeClr val="tx1"/>
                </a:solidFill>
              </a:rPr>
              <a:t> Applied synthesizers to reconstruct the audio back</a:t>
            </a:r>
          </a:p>
          <a:p>
            <a:pPr>
              <a:buFont typeface="Wingdings" panose="05000000000000000000" pitchFamily="2" charset="2"/>
              <a:buChar char="q"/>
            </a:pPr>
            <a:r>
              <a:rPr lang="en-IN" dirty="0">
                <a:solidFill>
                  <a:schemeClr val="tx1"/>
                </a:solidFill>
              </a:rPr>
              <a:t>At last, plotted spectrogram for the source, converted and target audio</a:t>
            </a:r>
          </a:p>
          <a:p>
            <a:pPr marL="0" indent="0">
              <a:buNone/>
            </a:pPr>
            <a:endParaRPr lang="en-IN" dirty="0"/>
          </a:p>
        </p:txBody>
      </p:sp>
    </p:spTree>
    <p:extLst>
      <p:ext uri="{BB962C8B-B14F-4D97-AF65-F5344CB8AC3E}">
        <p14:creationId xmlns:p14="http://schemas.microsoft.com/office/powerpoint/2010/main" val="137618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1726-EF4C-B63A-E870-1C98FA44F6C5}"/>
              </a:ext>
            </a:extLst>
          </p:cNvPr>
          <p:cNvSpPr>
            <a:spLocks noGrp="1"/>
          </p:cNvSpPr>
          <p:nvPr>
            <p:ph type="title"/>
          </p:nvPr>
        </p:nvSpPr>
        <p:spPr/>
        <p:txBody>
          <a:bodyPr/>
          <a:lstStyle/>
          <a:p>
            <a:r>
              <a:rPr lang="en-US" dirty="0"/>
              <a:t>                          RESULTS</a:t>
            </a:r>
            <a:endParaRPr lang="en-IN" dirty="0"/>
          </a:p>
        </p:txBody>
      </p:sp>
      <p:sp>
        <p:nvSpPr>
          <p:cNvPr id="3" name="Content Placeholder 2">
            <a:extLst>
              <a:ext uri="{FF2B5EF4-FFF2-40B4-BE49-F238E27FC236}">
                <a16:creationId xmlns:a16="http://schemas.microsoft.com/office/drawing/2014/main" id="{20E751BC-A2F0-993A-6D24-7CAF41DE5B96}"/>
              </a:ext>
            </a:extLst>
          </p:cNvPr>
          <p:cNvSpPr>
            <a:spLocks noGrp="1"/>
          </p:cNvSpPr>
          <p:nvPr>
            <p:ph idx="1"/>
          </p:nvPr>
        </p:nvSpPr>
        <p:spPr>
          <a:xfrm>
            <a:off x="2589212" y="1764632"/>
            <a:ext cx="8915400" cy="4146590"/>
          </a:xfrm>
        </p:spPr>
        <p:txBody>
          <a:bodyPr/>
          <a:lstStyle/>
          <a:p>
            <a:pPr>
              <a:buFont typeface="Wingdings" panose="05000000000000000000" pitchFamily="2" charset="2"/>
              <a:buChar char="q"/>
            </a:pPr>
            <a:r>
              <a:rPr lang="en-US" dirty="0">
                <a:solidFill>
                  <a:schemeClr val="tx1"/>
                </a:solidFill>
              </a:rPr>
              <a:t>By the qualitative analysis, through listening the audio samples after it was converted we found noises in the samples</a:t>
            </a:r>
          </a:p>
          <a:p>
            <a:pPr>
              <a:buFont typeface="Wingdings" panose="05000000000000000000" pitchFamily="2" charset="2"/>
              <a:buChar char="q"/>
            </a:pPr>
            <a:r>
              <a:rPr lang="en-US" dirty="0">
                <a:solidFill>
                  <a:schemeClr val="tx1"/>
                </a:solidFill>
              </a:rPr>
              <a:t>We also tried using different models and features but we got noises in the converted samples</a:t>
            </a:r>
          </a:p>
          <a:p>
            <a:pPr>
              <a:buFont typeface="Wingdings" panose="05000000000000000000" pitchFamily="2" charset="2"/>
              <a:buChar char="q"/>
            </a:pPr>
            <a:r>
              <a:rPr lang="en-US" dirty="0">
                <a:solidFill>
                  <a:schemeClr val="tx1"/>
                </a:solidFill>
              </a:rPr>
              <a:t>By looking at the spectrogram of the sample we found a change in energy and amplitude in them</a:t>
            </a:r>
          </a:p>
          <a:p>
            <a:endParaRPr lang="en-IN" dirty="0"/>
          </a:p>
        </p:txBody>
      </p:sp>
    </p:spTree>
    <p:extLst>
      <p:ext uri="{BB962C8B-B14F-4D97-AF65-F5344CB8AC3E}">
        <p14:creationId xmlns:p14="http://schemas.microsoft.com/office/powerpoint/2010/main" val="102962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582E-555A-D618-617A-C09594E1455F}"/>
              </a:ext>
            </a:extLst>
          </p:cNvPr>
          <p:cNvSpPr>
            <a:spLocks noGrp="1"/>
          </p:cNvSpPr>
          <p:nvPr>
            <p:ph type="title"/>
          </p:nvPr>
        </p:nvSpPr>
        <p:spPr/>
        <p:txBody>
          <a:bodyPr/>
          <a:lstStyle/>
          <a:p>
            <a:r>
              <a:rPr lang="en-US" dirty="0"/>
              <a:t>                   CONCLUSION</a:t>
            </a:r>
            <a:endParaRPr lang="en-IN" dirty="0"/>
          </a:p>
        </p:txBody>
      </p:sp>
      <p:sp>
        <p:nvSpPr>
          <p:cNvPr id="3" name="Content Placeholder 2">
            <a:extLst>
              <a:ext uri="{FF2B5EF4-FFF2-40B4-BE49-F238E27FC236}">
                <a16:creationId xmlns:a16="http://schemas.microsoft.com/office/drawing/2014/main" id="{F5A490DB-2CD3-7798-56A6-A43DF82AE11C}"/>
              </a:ext>
            </a:extLst>
          </p:cNvPr>
          <p:cNvSpPr>
            <a:spLocks noGrp="1"/>
          </p:cNvSpPr>
          <p:nvPr>
            <p:ph sz="half" idx="1"/>
          </p:nvPr>
        </p:nvSpPr>
        <p:spPr/>
        <p:txBody>
          <a:bodyPr anchor="ctr">
            <a:normAutofit fontScale="92500"/>
          </a:bodyPr>
          <a:lstStyle/>
          <a:p>
            <a:pPr marL="0" indent="0">
              <a:buNone/>
            </a:pPr>
            <a:r>
              <a:rPr lang="en-US" dirty="0"/>
              <a:t>In this project, we used a GMM-based voice conversion system that can transform the voice of a source speaker to that of a target speaker. The project consists of </a:t>
            </a:r>
            <a:r>
              <a:rPr lang="en-US" b="1" dirty="0"/>
              <a:t>three</a:t>
            </a:r>
            <a:r>
              <a:rPr lang="en-US" dirty="0"/>
              <a:t> modules:  </a:t>
            </a:r>
            <a:r>
              <a:rPr lang="en-US" b="1" dirty="0"/>
              <a:t>feature extraction</a:t>
            </a:r>
            <a:r>
              <a:rPr lang="en-US" dirty="0"/>
              <a:t>, </a:t>
            </a:r>
            <a:r>
              <a:rPr lang="en-US" b="1" dirty="0"/>
              <a:t>GMM-based mapping </a:t>
            </a:r>
            <a:r>
              <a:rPr lang="en-US" dirty="0"/>
              <a:t>of </a:t>
            </a:r>
            <a:r>
              <a:rPr lang="en-US" b="1" dirty="0"/>
              <a:t>source and target features</a:t>
            </a:r>
            <a:r>
              <a:rPr lang="en-US" dirty="0"/>
              <a:t>, and </a:t>
            </a:r>
            <a:r>
              <a:rPr lang="en-US" b="1" dirty="0"/>
              <a:t>reconstruction</a:t>
            </a:r>
            <a:r>
              <a:rPr lang="en-US" dirty="0"/>
              <a:t>. We evaluate the project qualitatively to demonstrate its effectiveness. We show that the GMM-based system is not much capable of producing good quality converted speech samples that are perceptually similar to the target speaker’s speech.</a:t>
            </a:r>
          </a:p>
          <a:p>
            <a:pPr marL="0" indent="0">
              <a:buNone/>
            </a:pPr>
            <a:endParaRPr lang="en-IN" dirty="0"/>
          </a:p>
        </p:txBody>
      </p:sp>
      <p:pic>
        <p:nvPicPr>
          <p:cNvPr id="6" name="Content Placeholder 5">
            <a:extLst>
              <a:ext uri="{FF2B5EF4-FFF2-40B4-BE49-F238E27FC236}">
                <a16:creationId xmlns:a16="http://schemas.microsoft.com/office/drawing/2014/main" id="{F1CB55D8-F132-65F2-552B-9530E11408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1905000"/>
            <a:ext cx="4313238" cy="3777622"/>
          </a:xfrm>
        </p:spPr>
      </p:pic>
    </p:spTree>
    <p:extLst>
      <p:ext uri="{BB962C8B-B14F-4D97-AF65-F5344CB8AC3E}">
        <p14:creationId xmlns:p14="http://schemas.microsoft.com/office/powerpoint/2010/main" val="777561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2FA2-E385-4232-63BB-4C8619535969}"/>
              </a:ext>
            </a:extLst>
          </p:cNvPr>
          <p:cNvSpPr>
            <a:spLocks noGrp="1"/>
          </p:cNvSpPr>
          <p:nvPr>
            <p:ph type="title"/>
          </p:nvPr>
        </p:nvSpPr>
        <p:spPr>
          <a:xfrm>
            <a:off x="2592924" y="2245896"/>
            <a:ext cx="8911687" cy="1636294"/>
          </a:xfrm>
        </p:spPr>
        <p:txBody>
          <a:bodyPr/>
          <a:lstStyle/>
          <a:p>
            <a:r>
              <a:rPr lang="en-US" dirty="0"/>
              <a:t>                     THANK YOU</a:t>
            </a:r>
            <a:endParaRPr lang="en-IN" dirty="0"/>
          </a:p>
        </p:txBody>
      </p:sp>
    </p:spTree>
    <p:extLst>
      <p:ext uri="{BB962C8B-B14F-4D97-AF65-F5344CB8AC3E}">
        <p14:creationId xmlns:p14="http://schemas.microsoft.com/office/powerpoint/2010/main" val="23849336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137</TotalTime>
  <Words>472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   Voice Conversion</vt:lpstr>
      <vt:lpstr>                 PROBLEM STATEMENT            Voice Conversion using classic Machine Learning  </vt:lpstr>
      <vt:lpstr>              DATASET DESCRIPTION                 Common Voice Mozilla cv-corpus-14-en</vt:lpstr>
      <vt:lpstr>   EXPLOLATORY DATA ANALYSIS</vt:lpstr>
      <vt:lpstr>                 METHODOLOGY</vt:lpstr>
      <vt:lpstr>                          RESULTS</vt:lpstr>
      <vt:lpstr>                   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Conversion</dc:title>
  <dc:creator>jafreen rizvi</dc:creator>
  <cp:lastModifiedBy>jafreen rizvi</cp:lastModifiedBy>
  <cp:revision>2</cp:revision>
  <dcterms:created xsi:type="dcterms:W3CDTF">2023-11-26T15:33:29Z</dcterms:created>
  <dcterms:modified xsi:type="dcterms:W3CDTF">2023-11-26T17:51:19Z</dcterms:modified>
</cp:coreProperties>
</file>