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4"/>
  </p:notes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162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3775">
          <p15:clr>
            <a:srgbClr val="A4A3A4"/>
          </p15:clr>
        </p15:guide>
        <p15:guide id="6" pos="1446">
          <p15:clr>
            <a:srgbClr val="A4A3A4"/>
          </p15:clr>
        </p15:guide>
        <p15:guide id="7" pos="158">
          <p15:clr>
            <a:srgbClr val="A4A3A4"/>
          </p15:clr>
        </p15:guide>
        <p15:guide id="8" pos="5602">
          <p15:clr>
            <a:srgbClr val="A4A3A4"/>
          </p15:clr>
        </p15:guide>
        <p15:guide id="9" pos="4314">
          <p15:clr>
            <a:srgbClr val="A4A3A4"/>
          </p15:clr>
        </p15:guide>
        <p15:guide id="10" pos="4218">
          <p15:clr>
            <a:srgbClr val="A4A3A4"/>
          </p15:clr>
        </p15:guide>
        <p15:guide id="11" pos="2929">
          <p15:clr>
            <a:srgbClr val="A4A3A4"/>
          </p15:clr>
        </p15:guide>
        <p15:guide id="12" pos="2831">
          <p15:clr>
            <a:srgbClr val="A4A3A4"/>
          </p15:clr>
        </p15:guide>
        <p15:guide id="13" pos="15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Objects="1" showGuides="1">
      <p:cViewPr varScale="1">
        <p:scale>
          <a:sx n="130" d="100"/>
          <a:sy n="130" d="100"/>
        </p:scale>
        <p:origin x="936" y="132"/>
      </p:cViewPr>
      <p:guideLst>
        <p:guide orient="horz" pos="164"/>
        <p:guide orient="horz" pos="4162"/>
        <p:guide orient="horz" pos="731"/>
        <p:guide orient="horz" pos="799"/>
        <p:guide orient="horz" pos="3775"/>
        <p:guide pos="1446"/>
        <p:guide pos="158"/>
        <p:guide pos="5602"/>
        <p:guide pos="4314"/>
        <p:guide pos="4218"/>
        <p:guide pos="2929"/>
        <p:guide pos="2831"/>
        <p:guide pos="1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5E0D-B76F-47A8-91B1-C71AD6BE59C3}" type="datetimeFigureOut">
              <a:rPr lang="en-GB" smtClean="0"/>
              <a:t>01/06/2017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C2AB-FD5C-4EF7-AF8D-FB95907AF3A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19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47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1160464"/>
            <a:ext cx="8893174" cy="3117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1641864"/>
            <a:ext cx="6445251" cy="66645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204580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2015</a:t>
            </a:r>
          </a:p>
        </p:txBody>
      </p:sp>
      <p:sp>
        <p:nvSpPr>
          <p:cNvPr id="21" name="SD_FLD_DocumentNumber"/>
          <p:cNvSpPr txBox="1">
            <a:spLocks noChangeArrowheads="1"/>
          </p:cNvSpPr>
          <p:nvPr userDrawn="1"/>
        </p:nvSpPr>
        <p:spPr bwMode="auto">
          <a:xfrm>
            <a:off x="1691680" y="6517697"/>
            <a:ext cx="2805707" cy="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D_FLD_DocumentDate"/>
          <p:cNvSpPr/>
          <p:nvPr userDrawn="1"/>
        </p:nvSpPr>
        <p:spPr>
          <a:xfrm>
            <a:off x="249520" y="3862800"/>
            <a:ext cx="6446555" cy="33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07 June 2017</a:t>
            </a:r>
            <a:endParaRPr lang="en-GB" sz="16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D_FLD_Author"/>
          <p:cNvSpPr txBox="1">
            <a:spLocks noChangeArrowheads="1"/>
          </p:cNvSpPr>
          <p:nvPr userDrawn="1"/>
        </p:nvSpPr>
        <p:spPr bwMode="auto">
          <a:xfrm>
            <a:off x="250823" y="3574800"/>
            <a:ext cx="6445252" cy="2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altLang="ja-JP"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Andreas Oven Aalsaunet</a:t>
            </a:r>
            <a:endParaRPr lang="en-GB" altLang="ja-JP" sz="16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BusinessAreaName"/>
          <p:cNvSpPr/>
          <p:nvPr userDrawn="1"/>
        </p:nvSpPr>
        <p:spPr>
          <a:xfrm>
            <a:off x="250823" y="1396800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Software</a:t>
            </a: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250825" y="2420888"/>
            <a:ext cx="6445250" cy="648072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29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270800"/>
            <a:ext cx="4244976" cy="472201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649788" y="1268413"/>
            <a:ext cx="4242692" cy="47244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47948" y="5678682"/>
            <a:ext cx="8644531" cy="3379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1"/>
            </a:lvl1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943199"/>
            <a:ext cx="8892000" cy="467993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3" name="Table Placeholder 11"/>
          <p:cNvSpPr>
            <a:spLocks noGrp="1"/>
          </p:cNvSpPr>
          <p:nvPr>
            <p:ph type="tbl" sz="quarter" idx="15"/>
          </p:nvPr>
        </p:nvSpPr>
        <p:spPr>
          <a:xfrm>
            <a:off x="0" y="5537488"/>
            <a:ext cx="8892000" cy="2159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30934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97388" y="6537522"/>
            <a:ext cx="4246563" cy="1603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07 June 2017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8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260350"/>
            <a:ext cx="8893174" cy="31612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2572"/>
            <a:ext cx="8425631" cy="1304415"/>
          </a:xfrm>
        </p:spPr>
        <p:txBody>
          <a:bodyPr anchor="t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3601" y="3343880"/>
            <a:ext cx="8895600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0823" y="3518053"/>
            <a:ext cx="4246563" cy="216024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3" y="3752838"/>
            <a:ext cx="4246563" cy="20487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Email address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3" y="3957711"/>
            <a:ext cx="4246563" cy="320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Telephone number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0825" y="5769260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663" y="4967444"/>
            <a:ext cx="20456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200" b="1" cap="none" baseline="0" noProof="1">
                <a:solidFill>
                  <a:schemeClr val="tx1"/>
                </a:solidFill>
              </a:rPr>
              <a:t>www.dnvgl.com</a:t>
            </a: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50823" y="1268413"/>
            <a:ext cx="8641657" cy="472440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rgbClr val="333333"/>
              </a:buClr>
              <a:buFont typeface="+mj-lt"/>
              <a:buAutoNum type="arabicPeriod"/>
              <a:defRPr b="1"/>
            </a:lvl1pPr>
            <a:lvl2pPr marL="522000" indent="-180000">
              <a:buFont typeface="Wingdings" panose="05000000000000000000" pitchFamily="2" charset="2"/>
              <a:buChar char="§"/>
              <a:defRPr/>
            </a:lvl2pPr>
            <a:lvl3pPr marL="738000">
              <a:defRPr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9128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160747"/>
            <a:ext cx="8893175" cy="34425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1765372"/>
            <a:ext cx="831762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528482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18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2015</a:t>
            </a:r>
          </a:p>
        </p:txBody>
      </p:sp>
      <p:sp>
        <p:nvSpPr>
          <p:cNvPr id="16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07 June 2017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3" name="SD_FLD_BusinessAreaName"/>
          <p:cNvSpPr/>
          <p:nvPr userDrawn="1"/>
        </p:nvSpPr>
        <p:spPr>
          <a:xfrm>
            <a:off x="250823" y="1396800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Software</a:t>
            </a: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60463"/>
            <a:ext cx="8893174" cy="30960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FontTx/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271529"/>
            <a:ext cx="8893175" cy="17212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4876154"/>
            <a:ext cx="831762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264788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16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2015</a:t>
            </a:r>
          </a:p>
        </p:txBody>
      </p:sp>
      <p:sp>
        <p:nvSpPr>
          <p:cNvPr id="18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07 June 2017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BusinessAreaName"/>
          <p:cNvSpPr/>
          <p:nvPr userDrawn="1"/>
        </p:nvSpPr>
        <p:spPr>
          <a:xfrm>
            <a:off x="250825" y="4501596"/>
            <a:ext cx="6445252" cy="21614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indent="0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400" b="1" cap="all" baseline="0">
                <a:solidFill>
                  <a:schemeClr val="bg1"/>
                </a:solidFill>
              </a:rPr>
              <a:t>Software</a:t>
            </a:r>
            <a:endParaRPr lang="en-GB" sz="1400" b="1" cap="all" baseline="0" dirty="0">
              <a:solidFill>
                <a:schemeClr val="bg1"/>
              </a:solidFill>
            </a:endParaRPr>
          </a:p>
        </p:txBody>
      </p:sp>
      <p:sp>
        <p:nvSpPr>
          <p:cNvPr id="23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3933056"/>
            <a:ext cx="8893174" cy="2059757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60462"/>
            <a:ext cx="8893174" cy="2756849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4312347"/>
            <a:ext cx="6445251" cy="66645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3924941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21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2015</a:t>
            </a:r>
          </a:p>
        </p:txBody>
      </p:sp>
      <p:sp>
        <p:nvSpPr>
          <p:cNvPr id="22" name="SD_FLD_Author"/>
          <p:cNvSpPr txBox="1">
            <a:spLocks noChangeArrowheads="1"/>
          </p:cNvSpPr>
          <p:nvPr userDrawn="1"/>
        </p:nvSpPr>
        <p:spPr bwMode="auto">
          <a:xfrm>
            <a:off x="250823" y="5363202"/>
            <a:ext cx="6445252" cy="2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altLang="ja-JP" sz="12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Andreas Oven Aalsaunet</a:t>
            </a:r>
            <a:endParaRPr lang="en-GB" altLang="ja-JP" sz="12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D_FLD_DocumentDate"/>
          <p:cNvSpPr/>
          <p:nvPr userDrawn="1"/>
        </p:nvSpPr>
        <p:spPr>
          <a:xfrm>
            <a:off x="249520" y="5685609"/>
            <a:ext cx="6446555" cy="3072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07 June 2017</a:t>
            </a:r>
            <a:endParaRPr lang="en-GB" sz="12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D_FLD_DocumentNumber"/>
          <p:cNvSpPr txBox="1">
            <a:spLocks noChangeArrowheads="1"/>
          </p:cNvSpPr>
          <p:nvPr userDrawn="1"/>
        </p:nvSpPr>
        <p:spPr bwMode="auto">
          <a:xfrm>
            <a:off x="1691680" y="6517697"/>
            <a:ext cx="2805707" cy="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BusinessAreaName"/>
          <p:cNvSpPr/>
          <p:nvPr userDrawn="1"/>
        </p:nvSpPr>
        <p:spPr>
          <a:xfrm>
            <a:off x="246122" y="4056885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Software</a:t>
            </a: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250825" y="5039166"/>
            <a:ext cx="6445250" cy="324036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27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60351"/>
            <a:ext cx="8893174" cy="57324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8761"/>
            <a:ext cx="6445250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907600"/>
            <a:ext cx="8892000" cy="21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60351"/>
            <a:ext cx="8892000" cy="5732462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8761"/>
            <a:ext cx="6445250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4"/>
          </p:nvPr>
        </p:nvSpPr>
        <p:spPr>
          <a:xfrm>
            <a:off x="0" y="5907170"/>
            <a:ext cx="8892000" cy="2159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439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268414"/>
            <a:ext cx="4243389" cy="47244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7" y="1268414"/>
            <a:ext cx="4243387" cy="47244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972000"/>
            <a:ext cx="4243389" cy="5724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6" y="1620000"/>
            <a:ext cx="4243387" cy="4372813"/>
          </a:xfrm>
        </p:spPr>
        <p:txBody>
          <a:bodyPr>
            <a:no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9788" y="970248"/>
            <a:ext cx="4242692" cy="57231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7" y="1618861"/>
            <a:ext cx="4242693" cy="4373952"/>
          </a:xfrm>
        </p:spPr>
        <p:txBody>
          <a:bodyPr>
            <a:no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1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/>
          <a:stretch/>
        </p:blipFill>
        <p:spPr bwMode="auto">
          <a:xfrm>
            <a:off x="0" y="6277564"/>
            <a:ext cx="8895105" cy="3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41082"/>
            <a:ext cx="8641656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68414"/>
            <a:ext cx="8641656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9852" y="6697681"/>
            <a:ext cx="1257536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825" y="6697681"/>
            <a:ext cx="2989028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3" y="6517926"/>
            <a:ext cx="240231" cy="1797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D_VAR_CompanyYear"/>
          <p:cNvSpPr txBox="1"/>
          <p:nvPr userDrawn="1">
            <p:custDataLst>
              <p:tags r:id="rId16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2015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943200"/>
            <a:ext cx="889248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4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07 June 2017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65" r:id="rId7"/>
    <p:sldLayoutId id="2147483652" r:id="rId8"/>
    <p:sldLayoutId id="2147483653" r:id="rId9"/>
    <p:sldLayoutId id="2147483664" r:id="rId10"/>
    <p:sldLayoutId id="2147483666" r:id="rId11"/>
    <p:sldLayoutId id="2147483654" r:id="rId12"/>
    <p:sldLayoutId id="2147483655" r:id="rId13"/>
    <p:sldLayoutId id="214748366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/>
          <a:stretch/>
        </p:blipFill>
        <p:spPr bwMode="auto">
          <a:xfrm>
            <a:off x="0" y="6277564"/>
            <a:ext cx="8895105" cy="3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41082"/>
            <a:ext cx="8641656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68414"/>
            <a:ext cx="8641656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9852" y="6697681"/>
            <a:ext cx="1257536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825" y="6697681"/>
            <a:ext cx="2989028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3" y="6517926"/>
            <a:ext cx="240231" cy="1797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D_VAR_CompanyYear"/>
          <p:cNvSpPr txBox="1"/>
          <p:nvPr userDrawn="1">
            <p:custDataLst>
              <p:tags r:id="rId3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2015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943200"/>
            <a:ext cx="889248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07 June 2017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3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1641864"/>
            <a:ext cx="8137600" cy="666452"/>
          </a:xfrm>
        </p:spPr>
        <p:txBody>
          <a:bodyPr/>
          <a:lstStyle/>
          <a:p>
            <a:r>
              <a:rPr lang="en-GB" dirty="0"/>
              <a:t>Implementation of a Design Review Application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4" y="2420888"/>
            <a:ext cx="7417519" cy="648072"/>
          </a:xfrm>
        </p:spPr>
        <p:txBody>
          <a:bodyPr/>
          <a:lstStyle/>
          <a:p>
            <a:r>
              <a:rPr lang="en-GB" dirty="0"/>
              <a:t>Using Virtual Reality- and Gesture Recognition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61391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Gesture Recognition Technology: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66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65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DNV-GL – A Classification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16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DNV-GL’s Current Design Review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06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with this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43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Digital Design Review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3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Intersection of Many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Virtual Reality Technology</a:t>
            </a:r>
          </a:p>
          <a:p>
            <a:pPr lvl="1"/>
            <a:r>
              <a:rPr lang="en-GB" dirty="0"/>
              <a:t>Big impact on application design and performance aspects</a:t>
            </a:r>
          </a:p>
          <a:p>
            <a:r>
              <a:rPr lang="en-GB" dirty="0"/>
              <a:t>3D Rendering Techniques</a:t>
            </a:r>
          </a:p>
          <a:p>
            <a:pPr lvl="1"/>
            <a:r>
              <a:rPr lang="en-GB" dirty="0"/>
              <a:t>Many formats (at least &gt;50), complex models.</a:t>
            </a:r>
          </a:p>
          <a:p>
            <a:r>
              <a:rPr lang="en-GB" dirty="0"/>
              <a:t>Game Engine Ecosystems</a:t>
            </a:r>
          </a:p>
          <a:p>
            <a:pPr lvl="1"/>
            <a:r>
              <a:rPr lang="en-GB" dirty="0"/>
              <a:t>Viable platforms for 3D- and VR-based applications</a:t>
            </a:r>
          </a:p>
          <a:p>
            <a:r>
              <a:rPr lang="en-GB" dirty="0"/>
              <a:t>Gesture Recognition Technology</a:t>
            </a:r>
          </a:p>
          <a:p>
            <a:pPr lvl="1"/>
            <a:r>
              <a:rPr lang="en-GB" dirty="0"/>
              <a:t>Offers promising interaction possibilities, but often have reliability issues</a:t>
            </a:r>
          </a:p>
          <a:p>
            <a:r>
              <a:rPr lang="en-GB" dirty="0"/>
              <a:t>Network Technology (e.g. with regard to “multiplayer aspects”)</a:t>
            </a:r>
          </a:p>
          <a:p>
            <a:pPr lvl="1"/>
            <a:r>
              <a:rPr lang="en-GB" dirty="0"/>
              <a:t>VR can make lag, jitter and packet loss more critical</a:t>
            </a:r>
          </a:p>
          <a:p>
            <a:r>
              <a:rPr lang="en-GB" dirty="0"/>
              <a:t>Security (many strictly proprietary 3D models)</a:t>
            </a:r>
          </a:p>
          <a:p>
            <a:pPr lvl="1"/>
            <a:r>
              <a:rPr lang="en-GB" dirty="0"/>
              <a:t>Sometimes desirable to never have the models themselves on the web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33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78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21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/>
              <a:t>Virtual Reality Technology:</a:t>
            </a:r>
          </a:p>
          <a:p>
            <a:r>
              <a:rPr lang="en-GB" sz="1400" dirty="0"/>
              <a:t>Oculus Rift CV1 and HTC </a:t>
            </a:r>
            <a:r>
              <a:rPr lang="en-GB" sz="1400" dirty="0" err="1"/>
              <a:t>Vive</a:t>
            </a:r>
            <a:r>
              <a:rPr lang="en-GB" sz="1400" dirty="0"/>
              <a:t> recently released.</a:t>
            </a:r>
          </a:p>
          <a:p>
            <a:pPr lvl="1"/>
            <a:r>
              <a:rPr lang="nb-NO" sz="1400" dirty="0"/>
              <a:t>2160×1200 resolution (1080x1200 per eye) at a refresh rate of 90 Hz</a:t>
            </a:r>
            <a:r>
              <a:rPr lang="en-GB" sz="1400" dirty="0"/>
              <a:t>.</a:t>
            </a:r>
          </a:p>
          <a:p>
            <a:pPr lvl="1"/>
            <a:r>
              <a:rPr lang="en-GB" sz="1400" dirty="0"/>
              <a:t>OLED displays/lenses with a field of view (</a:t>
            </a:r>
            <a:r>
              <a:rPr lang="en-GB" sz="1400" dirty="0" err="1"/>
              <a:t>fov</a:t>
            </a:r>
            <a:r>
              <a:rPr lang="en-GB" sz="1400" dirty="0"/>
              <a:t>) of about 110 degrees.</a:t>
            </a:r>
          </a:p>
          <a:p>
            <a:pPr lvl="1"/>
            <a:r>
              <a:rPr lang="en-GB" sz="1400" dirty="0"/>
              <a:t>Tracking system both in the headset and outside it (</a:t>
            </a:r>
            <a:r>
              <a:rPr lang="en-GB" sz="1400" dirty="0" err="1"/>
              <a:t>e.g</a:t>
            </a:r>
            <a:r>
              <a:rPr lang="en-GB" sz="1400" dirty="0"/>
              <a:t> “base stations”).</a:t>
            </a:r>
          </a:p>
          <a:p>
            <a:r>
              <a:rPr lang="en-GB" sz="1400" dirty="0"/>
              <a:t>Solid SDKs that provides high level abstractions to the hardware</a:t>
            </a:r>
          </a:p>
          <a:p>
            <a:pPr marL="0" indent="-18000">
              <a:buNone/>
            </a:pPr>
            <a:endParaRPr lang="en-GB" sz="1400" dirty="0"/>
          </a:p>
          <a:p>
            <a:pPr marL="0" indent="-18000">
              <a:buNone/>
            </a:pPr>
            <a:r>
              <a:rPr lang="en-GB" sz="1400" dirty="0"/>
              <a:t>Game Engines:</a:t>
            </a:r>
          </a:p>
          <a:p>
            <a:pPr marL="267750" indent="-285750"/>
            <a:r>
              <a:rPr lang="en-GB" sz="1400" dirty="0"/>
              <a:t>Have generally become more mature, standardized and user-friendly with a broader scope (more commonly used simulators, visualizations </a:t>
            </a:r>
            <a:r>
              <a:rPr lang="en-GB" sz="1400" dirty="0" err="1"/>
              <a:t>etc</a:t>
            </a:r>
            <a:r>
              <a:rPr lang="en-GB" sz="1400" dirty="0"/>
              <a:t>).</a:t>
            </a:r>
          </a:p>
          <a:p>
            <a:pPr marL="267750" indent="-285750"/>
            <a:r>
              <a:rPr lang="en-GB" sz="1400" dirty="0"/>
              <a:t>Often have built-in support or libraries for 3</a:t>
            </a:r>
            <a:r>
              <a:rPr lang="en-GB" sz="1400" baseline="30000" dirty="0"/>
              <a:t>rd</a:t>
            </a:r>
            <a:r>
              <a:rPr lang="en-GB" sz="1400" dirty="0"/>
              <a:t> party software or peripherals.</a:t>
            </a:r>
          </a:p>
          <a:p>
            <a:pPr marL="267750" indent="-285750"/>
            <a:r>
              <a:rPr lang="en-GB" sz="1400" dirty="0"/>
              <a:t>Often offer good deals for indie developers </a:t>
            </a:r>
          </a:p>
          <a:p>
            <a:pPr marL="483750" lvl="1" indent="-285750"/>
            <a:r>
              <a:rPr lang="en-GB" sz="1400" dirty="0" err="1"/>
              <a:t>E.g</a:t>
            </a:r>
            <a:r>
              <a:rPr lang="en-GB" sz="1400" dirty="0"/>
              <a:t> Unity Personal is free for companies making less than </a:t>
            </a:r>
            <a:r>
              <a:rPr lang="en-GB" sz="1400" dirty="0"/>
              <a:t>$100k/year</a:t>
            </a:r>
            <a:endParaRPr lang="en-GB" sz="1400" dirty="0"/>
          </a:p>
          <a:p>
            <a:pPr marL="267750" indent="-285750"/>
            <a:r>
              <a:rPr lang="en-GB" sz="1400" dirty="0"/>
              <a:t>Most popular publicly available ones: Unity, Unreal Engine, CryEngine</a:t>
            </a:r>
            <a:r>
              <a:rPr lang="en-GB" dirty="0"/>
              <a:t>.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6488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heme/theme1.xml><?xml version="1.0" encoding="utf-8"?>
<a:theme xmlns:a="http://schemas.openxmlformats.org/drawingml/2006/main" name="DNV PowerPoint Template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  <a:custClrLst>
    <a:custClr name="Sky blue">
      <a:srgbClr val="99D6F0"/>
    </a:custClr>
    <a:custClr name="Land green">
      <a:srgbClr val="3F9C35"/>
    </a:custClr>
    <a:custClr name="Sea Blue">
      <a:srgbClr val="003591"/>
    </a:custClr>
    <a:custClr name="Dark blue">
      <a:srgbClr val="0F204B"/>
    </a:custClr>
    <a:custClr name="White">
      <a:srgbClr val="FFFFFF"/>
    </a:custClr>
    <a:custClr name="Cyan">
      <a:srgbClr val="009FDA"/>
    </a:custClr>
    <a:custClr name="80 % Cyan">
      <a:srgbClr val="33B2E1"/>
    </a:custClr>
    <a:custClr name="60 % Cyan">
      <a:srgbClr val="66C5E9"/>
    </a:custClr>
    <a:custClr name="40 % Cyan">
      <a:srgbClr val="99D6F0"/>
    </a:custClr>
    <a:custClr name="20 % Cyan">
      <a:srgbClr val="CCECF8"/>
    </a:custClr>
    <a:custClr name="10 % Cyan">
      <a:srgbClr val="E5F5FB"/>
    </a:custClr>
    <a:custClr name="Black">
      <a:srgbClr val="000000"/>
    </a:custClr>
    <a:custClr name="80 % Black (Text)">
      <a:srgbClr val="333333"/>
    </a:custClr>
    <a:custClr name="60 % Black">
      <a:srgbClr val="666666"/>
    </a:custClr>
    <a:custClr name="40 % Black">
      <a:srgbClr val="999999"/>
    </a:custClr>
    <a:custClr name="20 % Black">
      <a:srgbClr val="CCCCCC"/>
    </a:custClr>
    <a:custClr name="10 % Black">
      <a:srgbClr val="E5E5E5"/>
    </a:custClr>
    <a:custClr name="Yellow">
      <a:srgbClr val="FECB00"/>
    </a:custClr>
    <a:custClr name="Orange">
      <a:srgbClr val="E98300"/>
    </a:custClr>
    <a:custClr name="Purple">
      <a:srgbClr val="6E5091"/>
    </a:custClr>
    <a:custClr name="Red">
      <a:srgbClr val="C4262E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Blank.potx" id="{9E70B88D-3D22-4FA9-92B5-9A9B13E38217}" vid="{309FADF9-4198-4A8D-89B3-026D6A16F0EF}"/>
    </a:ext>
  </a:extLst>
</a:theme>
</file>

<file path=ppt/theme/theme2.xml><?xml version="1.0" encoding="utf-8"?>
<a:theme xmlns:a="http://schemas.openxmlformats.org/drawingml/2006/main" name="1_Blank - Copy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  <a:custClrLst>
    <a:custClr name="Sky blue">
      <a:srgbClr val="99D6F0"/>
    </a:custClr>
    <a:custClr name="Land green">
      <a:srgbClr val="3F9C35"/>
    </a:custClr>
    <a:custClr name="Sea Blue">
      <a:srgbClr val="003591"/>
    </a:custClr>
    <a:custClr name="Dark blue">
      <a:srgbClr val="0F204B"/>
    </a:custClr>
    <a:custClr name="White">
      <a:srgbClr val="FFFFFF"/>
    </a:custClr>
    <a:custClr name="Cyan">
      <a:srgbClr val="009FDA"/>
    </a:custClr>
    <a:custClr name="80 % Cyan">
      <a:srgbClr val="33B2E1"/>
    </a:custClr>
    <a:custClr name="60 % Cyan">
      <a:srgbClr val="66C5E9"/>
    </a:custClr>
    <a:custClr name="40 % Cyan">
      <a:srgbClr val="99D9F0"/>
    </a:custClr>
    <a:custClr name="20 % Cyan">
      <a:srgbClr val="CCECF8"/>
    </a:custClr>
    <a:custClr name="10 % Cyan">
      <a:srgbClr val="E5F5FB"/>
    </a:custClr>
    <a:custClr name="Black">
      <a:srgbClr val="000000"/>
    </a:custClr>
    <a:custClr name="80 % Black (Text)">
      <a:srgbClr val="333333"/>
    </a:custClr>
    <a:custClr name="60 % Black">
      <a:srgbClr val="666666"/>
    </a:custClr>
    <a:custClr name="40 % Black">
      <a:srgbClr val="999999"/>
    </a:custClr>
    <a:custClr name="20 % Black">
      <a:srgbClr val="CCCCCC"/>
    </a:custClr>
    <a:custClr name="10 % Black">
      <a:srgbClr val="E5E5E5"/>
    </a:custClr>
    <a:custClr name="Black">
      <a:srgbClr val="000000"/>
    </a:custClr>
    <a:custClr name="Yellow">
      <a:srgbClr val="FECB00"/>
    </a:custClr>
    <a:custClr name="Orange">
      <a:srgbClr val="E98300"/>
    </a:custClr>
    <a:custClr name="Purple">
      <a:srgbClr val="6E5091"/>
    </a:custClr>
    <a:custClr name="Red">
      <a:srgbClr val="C4262E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Blank.potx" id="{9E70B88D-3D22-4FA9-92B5-9A9B13E38217}" vid="{E7D774E9-F208-4B79-8A35-C21C90610E1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436</TotalTime>
  <Words>296</Words>
  <Application>Microsoft Office PowerPoint</Application>
  <PresentationFormat>On-screen Show (4:3)</PresentationFormat>
  <Paragraphs>51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Verdana</vt:lpstr>
      <vt:lpstr>Wingdings</vt:lpstr>
      <vt:lpstr>Wingdings 2</vt:lpstr>
      <vt:lpstr>DNV PowerPoint Template</vt:lpstr>
      <vt:lpstr>1_Blank - Copy</vt:lpstr>
      <vt:lpstr>Implementation of a Design Review Application</vt:lpstr>
      <vt:lpstr>DNV-GL – A Classification Society</vt:lpstr>
      <vt:lpstr>DNV-GL’s Current Design Review Workflow</vt:lpstr>
      <vt:lpstr>Issues with this Workflow</vt:lpstr>
      <vt:lpstr>The Digital Design Review Workflow</vt:lpstr>
      <vt:lpstr>The Intersection of Many Fields</vt:lpstr>
      <vt:lpstr>Problem Definitions</vt:lpstr>
      <vt:lpstr>Methods</vt:lpstr>
      <vt:lpstr>State of the Art</vt:lpstr>
      <vt:lpstr>State of the Art 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 Design Review Application</dc:title>
  <dc:creator>Aalsaunet, Andreas Oven</dc:creator>
  <cp:lastModifiedBy>Aalsaunet, Andreas Oven</cp:lastModifiedBy>
  <cp:revision>46</cp:revision>
  <dcterms:created xsi:type="dcterms:W3CDTF">2017-05-29T12:42:31Z</dcterms:created>
  <dcterms:modified xsi:type="dcterms:W3CDTF">2017-06-01T14:53:21Z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String">
    <vt:lpwstr>English (United Kingdom)</vt:lpwstr>
  </property>
  <property fmtid="{D5CDD505-2E9C-101B-9397-08002B2CF9AE}" pid="4" name="SD_CtlText_BusinessAreaName">
    <vt:lpwstr>Software</vt:lpwstr>
  </property>
  <property fmtid="{D5CDD505-2E9C-101B-9397-08002B2CF9AE}" pid="5" name="SD_CtlText_DocumentNumber">
    <vt:lpwstr/>
  </property>
  <property fmtid="{D5CDD505-2E9C-101B-9397-08002B2CF9AE}" pid="6" name="SD_CtlText_AuthorName">
    <vt:lpwstr>Andreas Oven Aalsaunet</vt:lpwstr>
  </property>
  <property fmtid="{D5CDD505-2E9C-101B-9397-08002B2CF9AE}" pid="7" name="SD_CtlText_Confidentiality">
    <vt:lpwstr>Open (Ungraded)</vt:lpwstr>
  </property>
  <property fmtid="{D5CDD505-2E9C-101B-9397-08002B2CF9AE}" pid="8" name="SD_UserprofileName">
    <vt:lpwstr/>
  </property>
  <property fmtid="{D5CDD505-2E9C-101B-9397-08002B2CF9AE}" pid="9" name="DocumentInfoFinished">
    <vt:lpwstr>True</vt:lpwstr>
  </property>
  <property fmtid="{D5CDD505-2E9C-101B-9397-08002B2CF9AE}" pid="10" name="SD_DocumentLanguage">
    <vt:lpwstr>en-GB</vt:lpwstr>
  </property>
  <property fmtid="{D5CDD505-2E9C-101B-9397-08002B2CF9AE}" pid="11" name="sdDocumentDate">
    <vt:lpwstr>42893</vt:lpwstr>
  </property>
  <property fmtid="{D5CDD505-2E9C-101B-9397-08002B2CF9AE}" pid="12" name="sdDocumentDateFormat">
    <vt:lpwstr>en-GB:dd MMMM yyyy</vt:lpwstr>
  </property>
</Properties>
</file>