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0"/>
  </p:notesMasterIdLst>
  <p:sldIdLst>
    <p:sldId id="266" r:id="rId2"/>
    <p:sldId id="300" r:id="rId3"/>
    <p:sldId id="324" r:id="rId4"/>
    <p:sldId id="307" r:id="rId5"/>
    <p:sldId id="311" r:id="rId6"/>
    <p:sldId id="330" r:id="rId7"/>
    <p:sldId id="288" r:id="rId8"/>
    <p:sldId id="289" r:id="rId9"/>
    <p:sldId id="312" r:id="rId10"/>
    <p:sldId id="319" r:id="rId11"/>
    <p:sldId id="329" r:id="rId12"/>
    <p:sldId id="277" r:id="rId13"/>
    <p:sldId id="273" r:id="rId14"/>
    <p:sldId id="317" r:id="rId15"/>
    <p:sldId id="276" r:id="rId16"/>
    <p:sldId id="278" r:id="rId17"/>
    <p:sldId id="328" r:id="rId18"/>
    <p:sldId id="29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2" autoAdjust="0"/>
    <p:restoredTop sz="94624"/>
  </p:normalViewPr>
  <p:slideViewPr>
    <p:cSldViewPr snapToGrid="0" snapToObjects="1">
      <p:cViewPr varScale="1">
        <p:scale>
          <a:sx n="125" d="100"/>
          <a:sy n="125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3CE8-EAE8-E643-9950-63EC62594436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68F35-88C4-414C-9D01-BB40933A7C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31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FI" dirty="0"/>
              <a:t>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A8A-5216-4F63-A012-E5BD46E625C2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0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7407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273" y="6580793"/>
            <a:ext cx="2594448" cy="220035"/>
          </a:xfrm>
          <a:prstGeom prst="rect">
            <a:avLst/>
          </a:prstGeom>
        </p:spPr>
        <p:txBody>
          <a:bodyPr/>
          <a:lstStyle>
            <a:lvl1pPr algn="ctr"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fi-FI"/>
              <a:t>07-05-2019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264" y="65105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94613EF8-138C-EE4A-98C4-7FE3A831C097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aalto university school of science">
            <a:extLst>
              <a:ext uri="{FF2B5EF4-FFF2-40B4-BE49-F238E27FC236}">
                <a16:creationId xmlns:a16="http://schemas.microsoft.com/office/drawing/2014/main" id="{CF787977-AC74-4C21-A1BF-449022C20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61" y="8926"/>
            <a:ext cx="1483057" cy="11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F118A61-6A6F-4646-B11F-CEEC9F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2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547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1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5F632CDF-255E-4A3A-B1D7-BAEEE5755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" y="225798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71752"/>
            <a:ext cx="7543800" cy="946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7928BF-411D-48DD-91AE-4BAABCB3F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9030"/>
            <a:ext cx="2037522" cy="365125"/>
          </a:xfrm>
        </p:spPr>
        <p:txBody>
          <a:bodyPr/>
          <a:lstStyle/>
          <a:p>
            <a:r>
              <a:rPr lang="en-US" dirty="0"/>
              <a:t>07-05-2019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7C69A-5D03-4710-B418-09F5EBFDD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fld id="{7C4A9AB0-51B7-4FE4-AF5B-C6903347E4A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653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33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4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0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33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11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7757" y="6407081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lang="fi-FI"/>
              <a:t>07-05-2019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94613EF8-138C-EE4A-98C4-7FE3A831C0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1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2993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23581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46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3005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aalto university school of science">
            <a:extLst>
              <a:ext uri="{FF2B5EF4-FFF2-40B4-BE49-F238E27FC236}">
                <a16:creationId xmlns:a16="http://schemas.microsoft.com/office/drawing/2014/main" id="{0598B221-07AF-4A7B-94EB-7C270EBE8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860" y="-30829"/>
            <a:ext cx="1400558" cy="1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8287BD2-27F1-4559-A8AC-BEEEF7A4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39090"/>
            <a:ext cx="2007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mihalko/ch340g-ch34g-ch34x-mac-os-x-driver" TargetMode="External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ourip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:8080/" TargetMode="External"/><Relationship Id="rId2" Type="http://schemas.openxmlformats.org/officeDocument/2006/relationships/hyperlink" Target="https://github.com/DFRobot/DFRobot_SHT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ltoAsia/SoS-Scri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github.com/AaltoAsia/O-M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github.com/AaltoAsia/O-MI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840773"/>
            <a:ext cx="7772400" cy="1332000"/>
          </a:xfrm>
        </p:spPr>
        <p:txBody>
          <a:bodyPr>
            <a:noAutofit/>
          </a:bodyPr>
          <a:lstStyle/>
          <a:p>
            <a:r>
              <a:rPr lang="en-US" dirty="0"/>
              <a:t>CS-E5360 Systems of Systems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Practical Session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7F75-63B6-495B-A43C-61E6C77E82E9}"/>
              </a:ext>
            </a:extLst>
          </p:cNvPr>
          <p:cNvSpPr txBox="1"/>
          <p:nvPr/>
        </p:nvSpPr>
        <p:spPr>
          <a:xfrm>
            <a:off x="579334" y="4480505"/>
            <a:ext cx="203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Asad Javed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PhD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BA73B-9258-41F8-892C-A1895C101D3C}"/>
              </a:ext>
            </a:extLst>
          </p:cNvPr>
          <p:cNvSpPr txBox="1"/>
          <p:nvPr/>
        </p:nvSpPr>
        <p:spPr>
          <a:xfrm>
            <a:off x="3109869" y="4480505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>
                <a:solidFill>
                  <a:schemeClr val="bg1"/>
                </a:solidFill>
                <a:latin typeface="Georgia" pitchFamily="18" charset="0"/>
              </a:rPr>
              <a:t>Avleen Malhi</a:t>
            </a:r>
          </a:p>
          <a:p>
            <a:r>
              <a:rPr lang="fi-FI" dirty="0">
                <a:solidFill>
                  <a:schemeClr val="bg1"/>
                </a:solidFill>
                <a:latin typeface="Georgia" pitchFamily="18" charset="0"/>
              </a:rPr>
              <a:t>Postdoctoral Researcher</a:t>
            </a:r>
          </a:p>
          <a:p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Computer Science</a:t>
            </a:r>
            <a:endParaRPr lang="fi-FI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5353808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3200" b="1" dirty="0">
                <a:latin typeface="+mj-lt"/>
              </a:rPr>
              <a:t>Implementation</a:t>
            </a:r>
            <a:br>
              <a:rPr lang="fi-FI" sz="3200" b="1" dirty="0">
                <a:latin typeface="+mj-lt"/>
              </a:rPr>
            </a:br>
            <a:r>
              <a:rPr lang="fi-FI" sz="3200" b="1" dirty="0">
                <a:latin typeface="+mj-lt"/>
              </a:rPr>
              <a:t>Using ESP8266</a:t>
            </a:r>
            <a:endParaRPr lang="en-US" sz="32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29F1-BFE4-45B6-946F-A46F0CC3B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057DA-79F0-4A00-9AF6-881FA9441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05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Download Scripts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b="1" dirty="0"/>
              <a:t>Connect to our WiFi </a:t>
            </a:r>
            <a:r>
              <a:rPr lang="en-US" b="1" dirty="0"/>
              <a:t>“</a:t>
            </a:r>
            <a:r>
              <a:rPr lang="fi-FI" b="1" dirty="0"/>
              <a:t>TP-LINK_C5E618”</a:t>
            </a:r>
          </a:p>
          <a:p>
            <a:r>
              <a:rPr lang="fi-FI" dirty="0"/>
              <a:t>Open new termial and download the provided scripts from </a:t>
            </a:r>
            <a:r>
              <a:rPr lang="en-US" dirty="0">
                <a:hlinkClick r:id="rId2"/>
              </a:rPr>
              <a:t>https://github.com/AaltoAsia/SoS-Scripts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11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E7A7-1EBF-F645-A1C5-5411028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ESP8266  Arduino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D2A-656D-684F-B4B0-3BFE7045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473469"/>
            <a:ext cx="7886700" cy="457229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ESP8266 is a very low-cost Wi-Fi microchip with full TCP/IP stack and microcontroller capability.</a:t>
            </a:r>
          </a:p>
          <a:p>
            <a:pPr algn="just"/>
            <a:r>
              <a:rPr lang="en-US" dirty="0"/>
              <a:t>Arduino is an open-source electronics platform based on easy-to-use hardware and software.</a:t>
            </a:r>
            <a:endParaRPr lang="fi-FI" dirty="0"/>
          </a:p>
          <a:p>
            <a:pPr lvl="1"/>
            <a:r>
              <a:rPr lang="en-US" sz="1800" dirty="0"/>
              <a:t>Install latest Arduino IDE from </a:t>
            </a:r>
            <a:r>
              <a:rPr lang="en-US" sz="1800" dirty="0">
                <a:hlinkClick r:id="rId2"/>
              </a:rPr>
              <a:t>https://www.arduino.cc/en/main/software</a:t>
            </a:r>
            <a:endParaRPr lang="en-US" sz="1800" dirty="0"/>
          </a:p>
          <a:p>
            <a:pPr lvl="1"/>
            <a:r>
              <a:rPr lang="en-US" sz="1800" dirty="0"/>
              <a:t>Start Arduino and open Preferences window.</a:t>
            </a:r>
          </a:p>
          <a:p>
            <a:pPr lvl="1"/>
            <a:r>
              <a:rPr lang="en-US" sz="1800" dirty="0"/>
              <a:t>Enter https://arduino.esp8266.com/stable/package_esp8266com_index.json into Additional Board Manager URLs field.</a:t>
            </a:r>
          </a:p>
          <a:p>
            <a:pPr lvl="1"/>
            <a:r>
              <a:rPr lang="en-US" sz="1800" dirty="0"/>
              <a:t>Open Boards Manager from Tools &gt; Board menu and install esp8266 platform</a:t>
            </a:r>
            <a:endParaRPr lang="fi-FI" sz="1800" dirty="0"/>
          </a:p>
          <a:p>
            <a:pPr lvl="1" algn="just"/>
            <a:r>
              <a:rPr lang="fi-FI" sz="1800" b="1" dirty="0"/>
              <a:t>For MAC machine</a:t>
            </a:r>
            <a:r>
              <a:rPr lang="fi-FI" sz="1800" dirty="0"/>
              <a:t>, download and install the driver ”</a:t>
            </a:r>
            <a:r>
              <a:rPr lang="en-US" sz="1800" dirty="0"/>
              <a:t>CH34x_Install_V1.5.pkg</a:t>
            </a:r>
            <a:r>
              <a:rPr lang="fi-FI" sz="1800" dirty="0"/>
              <a:t>” from </a:t>
            </a:r>
            <a:r>
              <a:rPr lang="fi-FI" sz="1800" dirty="0">
                <a:hlinkClick r:id="rId3"/>
              </a:rPr>
              <a:t>https://github.com/adrianmihalko/ch340g-ch34g-ch34x-mac-os-x-driver</a:t>
            </a:r>
            <a:r>
              <a:rPr lang="fi-FI" sz="1800" dirty="0"/>
              <a:t> </a:t>
            </a:r>
          </a:p>
          <a:p>
            <a:pPr marL="403225" lvl="1" indent="-182563" algn="just"/>
            <a:r>
              <a:rPr lang="fi-FI" sz="1800" dirty="0"/>
              <a:t>Restart the Arduino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A978-755B-4B5B-9B23-60D8BD5DC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12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422B-B6C4-4C24-9ABB-C48DFCBC4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3F9A-3C95-0043-BDB6-A7A9631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</a:t>
            </a:r>
            <a:r>
              <a:rPr lang="fi-FI" baseline="-25000" dirty="0"/>
              <a:t>2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(</a:t>
            </a:r>
            <a:r>
              <a:rPr lang="fi-FI" dirty="0" err="1"/>
              <a:t>Model</a:t>
            </a:r>
            <a:r>
              <a:rPr lang="fi-FI" dirty="0"/>
              <a:t>: S-100)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92196-EDE8-8A4F-B7ED-6BE03F3D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" t="36031" r="4422" b="16577"/>
          <a:stretch/>
        </p:blipFill>
        <p:spPr>
          <a:xfrm>
            <a:off x="2123440" y="1646017"/>
            <a:ext cx="4197767" cy="24570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FC1006BC-1F56-AA40-8059-E526B2AF6F70}"/>
              </a:ext>
            </a:extLst>
          </p:cNvPr>
          <p:cNvSpPr/>
          <p:nvPr/>
        </p:nvSpPr>
        <p:spPr>
          <a:xfrm rot="2673431">
            <a:off x="6325936" y="2678374"/>
            <a:ext cx="45351" cy="80363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6DCBB67-F1CE-C14E-89CA-C53E99E0A6CB}"/>
              </a:ext>
            </a:extLst>
          </p:cNvPr>
          <p:cNvSpPr/>
          <p:nvPr/>
        </p:nvSpPr>
        <p:spPr>
          <a:xfrm rot="3533917">
            <a:off x="6418482" y="2963540"/>
            <a:ext cx="43954" cy="7857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945D93-3878-5B4C-8DEF-1D09946CC272}"/>
              </a:ext>
            </a:extLst>
          </p:cNvPr>
          <p:cNvSpPr/>
          <p:nvPr/>
        </p:nvSpPr>
        <p:spPr>
          <a:xfrm rot="2181117" flipH="1">
            <a:off x="6187257" y="2081930"/>
            <a:ext cx="55227" cy="127504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34B24-F22C-7849-8442-512383B9A754}"/>
              </a:ext>
            </a:extLst>
          </p:cNvPr>
          <p:cNvSpPr txBox="1"/>
          <p:nvPr/>
        </p:nvSpPr>
        <p:spPr>
          <a:xfrm>
            <a:off x="6798386" y="2965682"/>
            <a:ext cx="3706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1E3DE-2B75-B84C-8CAC-9AFF984EC7DC}"/>
              </a:ext>
            </a:extLst>
          </p:cNvPr>
          <p:cNvSpPr txBox="1"/>
          <p:nvPr/>
        </p:nvSpPr>
        <p:spPr>
          <a:xfrm>
            <a:off x="6687855" y="2569201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A0916-A4A6-DB4C-95BB-C7F20938D094}"/>
              </a:ext>
            </a:extLst>
          </p:cNvPr>
          <p:cNvSpPr txBox="1"/>
          <p:nvPr/>
        </p:nvSpPr>
        <p:spPr>
          <a:xfrm>
            <a:off x="6584301" y="1966093"/>
            <a:ext cx="3593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50" dirty="0"/>
              <a:t>TX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02722C-7E0C-4073-96EA-ECEEAD18D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13</a:t>
            </a:fld>
            <a:endParaRPr lang="fi-FI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321E00-7D45-4C5C-974B-0817F56340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390A19-4365-4BE9-92E7-3396F89B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262270"/>
            <a:ext cx="7543801" cy="1803250"/>
          </a:xfrm>
        </p:spPr>
        <p:txBody>
          <a:bodyPr>
            <a:normAutofit/>
          </a:bodyPr>
          <a:lstStyle/>
          <a:p>
            <a:r>
              <a:rPr lang="fi-FI" dirty="0"/>
              <a:t>Connect jumper cables:</a:t>
            </a:r>
          </a:p>
          <a:p>
            <a:pPr lvl="1"/>
            <a:r>
              <a:rPr lang="fi-FI" dirty="0"/>
              <a:t>Sensor TX -&gt; ESP RX</a:t>
            </a:r>
          </a:p>
          <a:p>
            <a:pPr lvl="1"/>
            <a:r>
              <a:rPr lang="fi-FI" dirty="0"/>
              <a:t>Sensor GND -&gt; ESP GND</a:t>
            </a:r>
          </a:p>
          <a:p>
            <a:pPr lvl="1"/>
            <a:r>
              <a:rPr lang="fi-FI" dirty="0"/>
              <a:t>Sensor 5V -&gt; ESP 5V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817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F10-F02D-4A73-A4C8-E0870D4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Interfacing CO</a:t>
            </a:r>
            <a:r>
              <a:rPr lang="fi-FI" baseline="-25000" dirty="0"/>
              <a:t>2</a:t>
            </a:r>
            <a:r>
              <a:rPr lang="fi-FI" dirty="0"/>
              <a:t> Sensor with ESP8266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D035-5048-40CC-951F-B3E56B93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19"/>
            <a:ext cx="7543801" cy="490396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fi-FI" dirty="0"/>
              <a:t>Connect ESP chip with your laptop USB port.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i-FI" dirty="0"/>
              <a:t>Start Arduino IDE and select the following board from Tools -&gt; Board</a:t>
            </a:r>
          </a:p>
          <a:p>
            <a:pPr marL="620712" lvl="1" indent="-285750" algn="just"/>
            <a:r>
              <a:rPr lang="fi-FI" sz="1800" dirty="0"/>
              <a:t>LOLIN (WEMOS) D1 R2 and Mini</a:t>
            </a:r>
            <a:endParaRPr lang="en-US" dirty="0"/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Select port using Tools -&gt; Port</a:t>
            </a:r>
            <a:endParaRPr lang="fi-FI" dirty="0"/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SoS-Scripts/</a:t>
            </a:r>
            <a:r>
              <a:rPr lang="en-US" dirty="0"/>
              <a:t>CO2_test</a:t>
            </a:r>
            <a:r>
              <a:rPr lang="fi-FI" dirty="0"/>
              <a:t> (</a:t>
            </a:r>
            <a:r>
              <a:rPr lang="fi-FI" dirty="0" err="1"/>
              <a:t>test</a:t>
            </a:r>
            <a:r>
              <a:rPr lang="fi-FI" dirty="0"/>
              <a:t> scripts for CO2 sensor)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Open create_odf tab in Arduino and change &lt;id&gt; of the Object to something unique and change the url to your O-MI Node (</a:t>
            </a:r>
            <a:r>
              <a:rPr lang="fi-FI" dirty="0">
                <a:hlinkClick r:id="rId2"/>
              </a:rPr>
              <a:t>http://yourIP:8080/</a:t>
            </a:r>
            <a:r>
              <a:rPr lang="fi-FI" dirty="0"/>
              <a:t>)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b="1" dirty="0"/>
              <a:t>Note:</a:t>
            </a:r>
            <a:r>
              <a:rPr lang="fi-FI" dirty="0"/>
              <a:t> Disconnect the RX of ESP8266 while uploading the code.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en-US" dirty="0"/>
              <a:t>P</a:t>
            </a:r>
            <a:r>
              <a:rPr lang="fi-FI" dirty="0"/>
              <a:t>ress Upload button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Connect RX of ESP8266 again after uploading is done.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If it fails you might have wrong port or too high upload speed</a:t>
            </a:r>
          </a:p>
          <a:p>
            <a:pPr marL="347663" indent="-338138" algn="just">
              <a:buFont typeface="+mj-lt"/>
              <a:buAutoNum type="arabicPeriod"/>
            </a:pPr>
            <a:r>
              <a:rPr lang="fi-FI" dirty="0"/>
              <a:t>View the output through Tools -&gt; Serial Monitor</a:t>
            </a:r>
          </a:p>
          <a:p>
            <a:pPr marL="685800" lvl="1" indent="-342900" algn="just"/>
            <a:r>
              <a:rPr lang="fi-FI" sz="1900" dirty="0"/>
              <a:t>Select baud rate as 38400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375E-0FF9-446F-B8E4-7AD69D965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14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0EE0-A3FC-44A2-80FB-C1B117F55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0A7DB-64A6-44BA-BFC1-FD6EB0E1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0" y="4214772"/>
            <a:ext cx="2762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64172-E357-2E40-AB02-E06E77EA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192"/>
            <a:ext cx="7543800" cy="946264"/>
          </a:xfrm>
        </p:spPr>
        <p:txBody>
          <a:bodyPr>
            <a:normAutofit/>
          </a:bodyPr>
          <a:lstStyle/>
          <a:p>
            <a:r>
              <a:rPr lang="fi-FI" sz="3000" dirty="0"/>
              <a:t>Temperature and Humidity Sensor </a:t>
            </a:r>
            <a:br>
              <a:rPr lang="fi-FI" sz="3000" dirty="0"/>
            </a:br>
            <a:r>
              <a:rPr lang="fi-FI" sz="3000" dirty="0"/>
              <a:t>(Model: SHT-20)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56-1775-A846-A672-8589863F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19" y="154756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# ?              * ?</a:t>
            </a:r>
          </a:p>
          <a:p>
            <a:pPr marL="0" indent="0">
              <a:buNone/>
            </a:pPr>
            <a:r>
              <a:rPr lang="fi-FI" sz="2000" dirty="0"/>
              <a:t>+ GND        * ?</a:t>
            </a:r>
          </a:p>
          <a:p>
            <a:pPr marL="0" indent="0">
              <a:buNone/>
            </a:pPr>
            <a:r>
              <a:rPr lang="fi-FI" sz="2000" dirty="0"/>
              <a:t>*?             * 3v3</a:t>
            </a:r>
          </a:p>
          <a:p>
            <a:pPr marL="0" indent="0">
              <a:buNone/>
            </a:pPr>
            <a:r>
              <a:rPr lang="fi-FI" sz="2000" dirty="0"/>
              <a:t>*?              * SDC</a:t>
            </a:r>
          </a:p>
          <a:p>
            <a:pPr marL="0" indent="0">
              <a:buNone/>
            </a:pPr>
            <a:r>
              <a:rPr lang="fi-FI" sz="2000" dirty="0"/>
              <a:t>*?              * SDA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DEB99-C60A-A248-941C-3FFAF8A33C31}"/>
              </a:ext>
            </a:extLst>
          </p:cNvPr>
          <p:cNvSpPr txBox="1"/>
          <p:nvPr/>
        </p:nvSpPr>
        <p:spPr>
          <a:xfrm>
            <a:off x="865146" y="1997464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97A71-B21E-AB44-A4BB-542F036245F0}"/>
              </a:ext>
            </a:extLst>
          </p:cNvPr>
          <p:cNvSpPr txBox="1"/>
          <p:nvPr/>
        </p:nvSpPr>
        <p:spPr>
          <a:xfrm>
            <a:off x="1839752" y="245954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AACD5-1515-9641-86DF-1A93D9740990}"/>
              </a:ext>
            </a:extLst>
          </p:cNvPr>
          <p:cNvSpPr txBox="1"/>
          <p:nvPr/>
        </p:nvSpPr>
        <p:spPr>
          <a:xfrm>
            <a:off x="1823449" y="3359557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763D5-026A-C946-B86D-5B2836817B35}"/>
              </a:ext>
            </a:extLst>
          </p:cNvPr>
          <p:cNvSpPr txBox="1"/>
          <p:nvPr/>
        </p:nvSpPr>
        <p:spPr>
          <a:xfrm>
            <a:off x="1833389" y="2915682"/>
            <a:ext cx="855803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i-FI" sz="13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0267D1-3BA4-624C-8991-014A0D70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t="35444" r="34755" b="41297"/>
          <a:stretch/>
        </p:blipFill>
        <p:spPr>
          <a:xfrm>
            <a:off x="4602690" y="2119002"/>
            <a:ext cx="2949816" cy="27531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780D10F4-B3BE-E843-BCFA-119FAC8A0F14}"/>
              </a:ext>
            </a:extLst>
          </p:cNvPr>
          <p:cNvSpPr/>
          <p:nvPr/>
        </p:nvSpPr>
        <p:spPr>
          <a:xfrm rot="3533917">
            <a:off x="7735030" y="207495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77C4761-D449-9540-A688-5B56715AD0A9}"/>
              </a:ext>
            </a:extLst>
          </p:cNvPr>
          <p:cNvSpPr/>
          <p:nvPr/>
        </p:nvSpPr>
        <p:spPr>
          <a:xfrm rot="4412062">
            <a:off x="7581950" y="2560712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C68FFD8-DFD1-C54A-A7C6-6EEC2578AA9A}"/>
              </a:ext>
            </a:extLst>
          </p:cNvPr>
          <p:cNvSpPr/>
          <p:nvPr/>
        </p:nvSpPr>
        <p:spPr>
          <a:xfrm rot="6274581">
            <a:off x="7488411" y="3043209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64097F2-CD7C-804C-9FBA-6AFA3E24F697}"/>
              </a:ext>
            </a:extLst>
          </p:cNvPr>
          <p:cNvSpPr/>
          <p:nvPr/>
        </p:nvSpPr>
        <p:spPr>
          <a:xfrm rot="19086249">
            <a:off x="4740405" y="1838175"/>
            <a:ext cx="63783" cy="11402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68CA-E936-7948-8C3F-22A02F75025F}"/>
              </a:ext>
            </a:extLst>
          </p:cNvPr>
          <p:cNvSpPr txBox="1"/>
          <p:nvPr/>
        </p:nvSpPr>
        <p:spPr>
          <a:xfrm>
            <a:off x="3894496" y="1597258"/>
            <a:ext cx="742518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4DEF7-B284-4E43-B1F4-C880392AA5E5}"/>
              </a:ext>
            </a:extLst>
          </p:cNvPr>
          <p:cNvSpPr txBox="1"/>
          <p:nvPr/>
        </p:nvSpPr>
        <p:spPr>
          <a:xfrm>
            <a:off x="8103393" y="3609107"/>
            <a:ext cx="6657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3.3V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DBEAF-E763-6B46-BF77-DF036161F496}"/>
              </a:ext>
            </a:extLst>
          </p:cNvPr>
          <p:cNvSpPr txBox="1"/>
          <p:nvPr/>
        </p:nvSpPr>
        <p:spPr>
          <a:xfrm>
            <a:off x="8169640" y="2725242"/>
            <a:ext cx="672731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7400F-10D0-804F-BA45-355CA52B1375}"/>
              </a:ext>
            </a:extLst>
          </p:cNvPr>
          <p:cNvSpPr txBox="1"/>
          <p:nvPr/>
        </p:nvSpPr>
        <p:spPr>
          <a:xfrm>
            <a:off x="8271581" y="2087446"/>
            <a:ext cx="678315" cy="43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50" dirty="0"/>
              <a:t>SDA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1F1E-A1D6-43E9-A00D-282C0A1E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15</a:t>
            </a:fld>
            <a:endParaRPr lang="fi-FI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F0B9230-FEF8-435C-BC1E-89180097C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3497C1E-01A9-4BBF-9CBB-2AC6311BE112}"/>
              </a:ext>
            </a:extLst>
          </p:cNvPr>
          <p:cNvSpPr txBox="1">
            <a:spLocks/>
          </p:cNvSpPr>
          <p:nvPr/>
        </p:nvSpPr>
        <p:spPr>
          <a:xfrm>
            <a:off x="832997" y="4342984"/>
            <a:ext cx="7543801" cy="173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Connect jumper cables:</a:t>
            </a:r>
          </a:p>
          <a:p>
            <a:pPr lvl="1"/>
            <a:r>
              <a:rPr lang="fi-FI" sz="1800" dirty="0"/>
              <a:t>Sensor SDA -&gt; ESP SDA (D2)</a:t>
            </a:r>
          </a:p>
          <a:p>
            <a:pPr lvl="1"/>
            <a:r>
              <a:rPr lang="fi-FI" sz="1800" dirty="0"/>
              <a:t>Sensor SDC -&gt; ESP SDL (D1)</a:t>
            </a:r>
          </a:p>
          <a:p>
            <a:pPr lvl="1"/>
            <a:r>
              <a:rPr lang="fi-FI" sz="1800" dirty="0"/>
              <a:t>Sensor GND -&gt; ESP GND</a:t>
            </a:r>
          </a:p>
          <a:p>
            <a:pPr lvl="1"/>
            <a:r>
              <a:rPr lang="fi-FI" sz="1800" dirty="0"/>
              <a:t>Sensor 3.3V -&gt; ESP 3V3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25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E69-7DDF-384B-A4EA-812961D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SHT20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98BB-AD53-894C-8450-C0C9A9FC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31236"/>
            <a:ext cx="7543801" cy="4522304"/>
          </a:xfrm>
        </p:spPr>
        <p:txBody>
          <a:bodyPr>
            <a:normAutofit/>
          </a:bodyPr>
          <a:lstStyle/>
          <a:p>
            <a:r>
              <a:rPr lang="fi-FI" sz="2000" dirty="0"/>
              <a:t>Download the library for SHT20 from </a:t>
            </a:r>
            <a:r>
              <a:rPr lang="en-US" sz="2000" dirty="0">
                <a:hlinkClick r:id="rId2"/>
              </a:rPr>
              <a:t>https://github.com/DFRobot/DFRobot_SHT20</a:t>
            </a:r>
            <a:r>
              <a:rPr lang="fi-FI" sz="2000" dirty="0"/>
              <a:t> into the ’libraries’ folder of your Arduino installation directory (</a:t>
            </a:r>
            <a:r>
              <a:rPr lang="fi-FI" sz="2000" dirty="0">
                <a:solidFill>
                  <a:srgbClr val="FF0000"/>
                </a:solidFill>
              </a:rPr>
              <a:t>&lt;....&gt;</a:t>
            </a:r>
            <a:r>
              <a:rPr lang="fi-FI" sz="2000" dirty="0"/>
              <a:t>/Documents/Arduino/libraries). </a:t>
            </a:r>
          </a:p>
          <a:p>
            <a:r>
              <a:rPr lang="fi-FI" sz="2000" dirty="0"/>
              <a:t>Open </a:t>
            </a:r>
            <a:r>
              <a:rPr lang="en-US" sz="2000" dirty="0" err="1"/>
              <a:t>SoS</a:t>
            </a:r>
            <a:r>
              <a:rPr lang="en-US" sz="2000" dirty="0"/>
              <a:t>-Scripts/</a:t>
            </a:r>
            <a:r>
              <a:rPr lang="en-US" sz="2000" dirty="0" err="1"/>
              <a:t>temp_humi_test</a:t>
            </a:r>
            <a:r>
              <a:rPr lang="en-US" sz="2000" dirty="0"/>
              <a:t> (</a:t>
            </a:r>
            <a:r>
              <a:rPr lang="fi-FI" sz="2000" dirty="0"/>
              <a:t>test scripts for SHT20 sensor)</a:t>
            </a:r>
          </a:p>
          <a:p>
            <a:r>
              <a:rPr lang="fi-FI" sz="2000" dirty="0"/>
              <a:t>Open create_odf tab in Arduino and change &lt;id&gt; of the Object to something unique and change the url to your O-MI Node (</a:t>
            </a:r>
            <a:r>
              <a:rPr lang="fi-FI" sz="2000" dirty="0">
                <a:hlinkClick r:id="rId3"/>
              </a:rPr>
              <a:t>http://yourIP:8080</a:t>
            </a:r>
            <a:r>
              <a:rPr lang="fi-FI" sz="2000" dirty="0"/>
              <a:t>/)</a:t>
            </a:r>
          </a:p>
          <a:p>
            <a:r>
              <a:rPr lang="en-US" sz="2000" dirty="0"/>
              <a:t>P</a:t>
            </a:r>
            <a:r>
              <a:rPr lang="fi-FI" sz="2000" dirty="0"/>
              <a:t>ress Upload button</a:t>
            </a:r>
          </a:p>
          <a:p>
            <a:r>
              <a:rPr lang="fi-FI" sz="2000" dirty="0"/>
              <a:t>Tools -&gt; Serial Monitor </a:t>
            </a:r>
          </a:p>
          <a:p>
            <a:pPr lvl="1"/>
            <a:r>
              <a:rPr lang="fi-FI" sz="1800" dirty="0"/>
              <a:t>Select baud rate as 115200</a:t>
            </a:r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  <a:p>
            <a:pPr marL="0" indent="0" algn="just">
              <a:buNone/>
            </a:pP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9457-FB5B-4AD6-9B77-AD41086FB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16</a:t>
            </a:fld>
            <a:endParaRPr lang="fi-FI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494866-5C43-4A07-998E-78B5608D0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06-20E8-0640-9B9D-E99F40A9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1142"/>
            <a:ext cx="7543800" cy="946264"/>
          </a:xfrm>
        </p:spPr>
        <p:txBody>
          <a:bodyPr>
            <a:normAutofit fontScale="90000"/>
          </a:bodyPr>
          <a:lstStyle/>
          <a:p>
            <a:r>
              <a:rPr lang="fi-FI" dirty="0"/>
              <a:t>Create a subscription for our </a:t>
            </a:r>
            <a:br>
              <a:rPr lang="fi-FI" dirty="0"/>
            </a:br>
            <a:r>
              <a:rPr lang="fi-FI" dirty="0"/>
              <a:t>visualization Node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79E7-567A-4F5D-8C01-3CAA09F5E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17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CB46C-8BDC-4564-953F-37E175226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FC57FB-6E79-4235-A1A6-005200A8E20F}"/>
              </a:ext>
            </a:extLst>
          </p:cNvPr>
          <p:cNvSpPr txBox="1">
            <a:spLocks/>
          </p:cNvSpPr>
          <p:nvPr/>
        </p:nvSpPr>
        <p:spPr>
          <a:xfrm>
            <a:off x="822959" y="1466720"/>
            <a:ext cx="7543801" cy="4659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i-FI" dirty="0"/>
              <a:t>Go to </a:t>
            </a:r>
            <a:r>
              <a:rPr lang="fi-FI" dirty="0">
                <a:hlinkClick r:id="rId2"/>
              </a:rPr>
              <a:t>http://localhost:8080/</a:t>
            </a:r>
            <a:r>
              <a:rPr lang="fi-FI" dirty="0"/>
              <a:t> and go to ”O-MI Test Client WebApp”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Check that your data have been received correctly with a Read request, after that, continue with subscription: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”Objects” from the O-DF tree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Select ”Subscription” request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Open ”Optional parameters”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Put address of the visualization node (</a:t>
            </a:r>
            <a:r>
              <a:rPr lang="en-US" dirty="0">
                <a:hlinkClick r:id="rId3"/>
              </a:rPr>
              <a:t>http://192.168.1.20:8080/</a:t>
            </a:r>
            <a:r>
              <a:rPr lang="fi-FI" dirty="0"/>
              <a:t>) to ”callback” field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Press ”Send” and see if your value shows on the visualization (after it changes next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D5E-C517-AA40-992F-A7A76A5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4E0-7353-044D-9423-DFC14460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Questions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69B7-203A-4F40-A0D5-53FE056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321" y="0"/>
            <a:ext cx="9581321" cy="6860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2528-6BB9-44CB-AB41-8DE5FD416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18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D65-B9A5-4C0D-81A7-3EBD33AD8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55F5A-87C3-4413-9AA8-95BD8D24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CDC-A971-45F4-B718-6FE67870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O-MI/O-DF Reference Implementation</a:t>
            </a:r>
          </a:p>
          <a:p>
            <a:r>
              <a:rPr lang="en-US" dirty="0"/>
              <a:t>How to run O-MI node </a:t>
            </a:r>
          </a:p>
          <a:p>
            <a:r>
              <a:rPr lang="en-US" dirty="0"/>
              <a:t>Live demos</a:t>
            </a:r>
          </a:p>
          <a:p>
            <a:r>
              <a:rPr lang="en-US" dirty="0"/>
              <a:t>(Scripts and Slides are available at: </a:t>
            </a:r>
            <a:r>
              <a:rPr lang="en-US" dirty="0">
                <a:hlinkClick r:id="rId2"/>
              </a:rPr>
              <a:t>https://github.com/AaltoAsia/SoS-Scripts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BD9F-2713-4BCB-A0EE-F82E9F93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1813"/>
            <a:ext cx="7543800" cy="9462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ABD-5798-4B0A-9584-243768F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2569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session will address the practical aspects of using IoT technology to deliver smart city solutions.</a:t>
            </a:r>
          </a:p>
          <a:p>
            <a:r>
              <a:rPr lang="en-US" dirty="0"/>
              <a:t>Goal of the session:</a:t>
            </a:r>
            <a:endParaRPr lang="en" dirty="0"/>
          </a:p>
          <a:p>
            <a:pPr lvl="1"/>
            <a:r>
              <a:rPr lang="en" dirty="0"/>
              <a:t>Install</a:t>
            </a:r>
            <a:r>
              <a:rPr lang="en-US" dirty="0"/>
              <a:t> O-MI Node reference implementation</a:t>
            </a:r>
          </a:p>
          <a:p>
            <a:pPr lvl="1"/>
            <a:r>
              <a:rPr lang="en-US" dirty="0"/>
              <a:t>Use an IoT device to send sensor values to your Node</a:t>
            </a:r>
          </a:p>
          <a:p>
            <a:pPr lvl="1"/>
            <a:r>
              <a:rPr lang="en-US" dirty="0"/>
              <a:t>Make a data subscription to send value from your Node to our Node</a:t>
            </a:r>
          </a:p>
          <a:p>
            <a:r>
              <a:rPr lang="fi-FI" dirty="0"/>
              <a:t>We will have </a:t>
            </a:r>
            <a:r>
              <a:rPr lang="fi-FI" b="1" dirty="0"/>
              <a:t>live visualization </a:t>
            </a:r>
            <a:r>
              <a:rPr lang="fi-FI" dirty="0"/>
              <a:t>of all the data coming to our O-MI Node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A31695F-D349-420A-93BB-C9BE0D15F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3</a:t>
            </a:fld>
            <a:endParaRPr lang="fi-FI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942BDB6-3FA4-4AB3-8A49-DB4310A67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CF7-4D48-4988-84F4-50EE7E4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O-MI/O-DF Reference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C0FC-B124-4A79-80F3-BAFE5956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17320"/>
            <a:ext cx="7543801" cy="4023360"/>
          </a:xfrm>
        </p:spPr>
        <p:txBody>
          <a:bodyPr/>
          <a:lstStyle/>
          <a:p>
            <a:r>
              <a:rPr lang="en-GB" dirty="0"/>
              <a:t>Open source implementation developed at Aalto University</a:t>
            </a:r>
          </a:p>
          <a:p>
            <a:pPr lvl="1"/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https://github.com/AaltoAsia/O-MI</a:t>
            </a:r>
            <a:r>
              <a:rPr lang="en-GB" dirty="0"/>
              <a:t> </a:t>
            </a:r>
          </a:p>
          <a:p>
            <a:r>
              <a:rPr lang="en-GB" dirty="0"/>
              <a:t>Enable fast deployment of IoT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6085-25A4-447E-AED4-0B0811E9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3047798"/>
            <a:ext cx="4903470" cy="30183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575B-57CA-41CB-9850-117EE4FA7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4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708-A375-40D2-AF50-A5124998B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1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F240-74CB-480F-BE09-F1AE3D0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O-MI node?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9D6B-13E1-43D8-80E8-7228D385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25682"/>
            <a:ext cx="7650481" cy="4715086"/>
          </a:xfrm>
        </p:spPr>
        <p:txBody>
          <a:bodyPr>
            <a:normAutofit fontScale="92500" lnSpcReduction="10000"/>
          </a:bodyPr>
          <a:lstStyle/>
          <a:p>
            <a:r>
              <a:rPr lang="en" dirty="0">
                <a:solidFill>
                  <a:srgbClr val="FF0000"/>
                </a:solidFill>
              </a:rPr>
              <a:t>Dependency Java </a:t>
            </a:r>
            <a:r>
              <a:rPr lang="en-US" dirty="0">
                <a:solidFill>
                  <a:srgbClr val="FF0000"/>
                </a:solidFill>
              </a:rPr>
              <a:t>JDK </a:t>
            </a:r>
            <a:r>
              <a:rPr lang="en" dirty="0">
                <a:solidFill>
                  <a:srgbClr val="FF0000"/>
                </a:solidFill>
              </a:rPr>
              <a:t>1.8 </a:t>
            </a:r>
          </a:p>
          <a:p>
            <a:r>
              <a:rPr lang="en-US" dirty="0"/>
              <a:t>Run pre-compiled node: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Download the latest release version and unpack it. Available at: </a:t>
            </a:r>
            <a:r>
              <a:rPr lang="en-US" dirty="0">
                <a:hlinkClick r:id="rId2"/>
              </a:rPr>
              <a:t>https://github.com/AaltoAsia/O-MI/releases</a:t>
            </a:r>
            <a:r>
              <a:rPr lang="en-US" dirty="0"/>
              <a:t> </a:t>
            </a:r>
          </a:p>
          <a:p>
            <a:pPr marL="804863" lvl="2" indent="-182563"/>
            <a:r>
              <a:rPr lang="en-US" dirty="0"/>
              <a:t>For Windows: Use “o-mi-node-1.0.9.zip” (Don’t use deep directory structure)</a:t>
            </a:r>
          </a:p>
          <a:p>
            <a:pPr marL="804863" lvl="2" indent="-182563"/>
            <a:r>
              <a:rPr lang="en-US" dirty="0"/>
              <a:t>For MAC/Linux: Use “o-mi-node-1.0.9.tgz”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To allow </a:t>
            </a:r>
            <a:r>
              <a:rPr lang="en-US" b="1" dirty="0"/>
              <a:t>write</a:t>
            </a:r>
            <a:r>
              <a:rPr lang="en-US" dirty="0"/>
              <a:t> requests from other machines you need to modify file  “&lt;Extracted folder&gt;/conf/</a:t>
            </a:r>
            <a:r>
              <a:rPr lang="en-US" dirty="0" err="1"/>
              <a:t>application.conf</a:t>
            </a:r>
            <a:r>
              <a:rPr lang="en-US" dirty="0"/>
              <a:t>”.</a:t>
            </a:r>
          </a:p>
          <a:p>
            <a:pPr marL="854075" lvl="2" indent="-182563"/>
            <a:r>
              <a:rPr lang="en-US" dirty="0"/>
              <a:t>Change the setting “</a:t>
            </a:r>
            <a:r>
              <a:rPr lang="en-US" b="1" dirty="0" err="1"/>
              <a:t>allowRequestTypesForAll</a:t>
            </a:r>
            <a:r>
              <a:rPr lang="en-US" b="1" dirty="0"/>
              <a:t>”</a:t>
            </a:r>
            <a:r>
              <a:rPr lang="en-US" dirty="0"/>
              <a:t>, add “</a:t>
            </a:r>
            <a:r>
              <a:rPr lang="en-US" b="1" dirty="0"/>
              <a:t>write</a:t>
            </a:r>
            <a:r>
              <a:rPr lang="en-US" dirty="0"/>
              <a:t>” to the list, such that the result looks like this:</a:t>
            </a:r>
          </a:p>
          <a:p>
            <a:pPr marL="1028700" lvl="2" indent="-182563"/>
            <a:r>
              <a:rPr lang="en-US" dirty="0" err="1"/>
              <a:t>allowRequestTypesForAll</a:t>
            </a:r>
            <a:r>
              <a:rPr lang="en-US" dirty="0"/>
              <a:t> = ["read", "cancel", "call", "</a:t>
            </a:r>
            <a:r>
              <a:rPr lang="en-US" b="1" dirty="0"/>
              <a:t>write</a:t>
            </a:r>
            <a:r>
              <a:rPr lang="en-US" dirty="0"/>
              <a:t>"]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b="1" dirty="0"/>
              <a:t>For Windows: </a:t>
            </a:r>
            <a:r>
              <a:rPr lang="en-US" dirty="0"/>
              <a:t>Go to the &lt;Extracted folder&gt;/bin and click on </a:t>
            </a:r>
            <a:r>
              <a:rPr lang="en" dirty="0"/>
              <a:t>o-mi-node.</a:t>
            </a:r>
            <a:r>
              <a:rPr lang="en-US" dirty="0"/>
              <a:t>bat                                                                                                                </a:t>
            </a:r>
            <a:r>
              <a:rPr lang="en-US" b="1" dirty="0"/>
              <a:t>For MAC/Linux:</a:t>
            </a:r>
            <a:r>
              <a:rPr lang="en-US" dirty="0"/>
              <a:t> cd &lt;Extracted folder&gt;/bin and add execute instructions “</a:t>
            </a:r>
            <a:r>
              <a:rPr lang="en-US" dirty="0" err="1"/>
              <a:t>chmod</a:t>
            </a:r>
            <a:r>
              <a:rPr lang="en-US" dirty="0"/>
              <a:t> +x o-mi-node” and then run “./</a:t>
            </a:r>
            <a:r>
              <a:rPr lang="en" dirty="0"/>
              <a:t>o-mi-node</a:t>
            </a:r>
            <a:r>
              <a:rPr lang="en-US" dirty="0"/>
              <a:t>”</a:t>
            </a:r>
            <a:endParaRPr lang="en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The server can now be accessed with URL </a:t>
            </a:r>
            <a:r>
              <a:rPr lang="en-US" dirty="0">
                <a:hlinkClick r:id="rId3"/>
              </a:rPr>
              <a:t>http://localhost:8080/</a:t>
            </a:r>
            <a:r>
              <a:rPr lang="en-US" dirty="0"/>
              <a:t> and click on “O-MI Test Client WebApp” (the second link) on this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5876-03D5-4C9A-936E-60FD2E5B6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FFE1-6652-4722-ABCB-9115036F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Firewall port for O-MI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712104"/>
          </a:xfrm>
        </p:spPr>
        <p:txBody>
          <a:bodyPr/>
          <a:lstStyle/>
          <a:p>
            <a:r>
              <a:rPr lang="en-US" sz="2000" dirty="0"/>
              <a:t>Navigate to Control Panel -&gt; System and Security -&gt; Windows Firewall</a:t>
            </a:r>
          </a:p>
          <a:p>
            <a:r>
              <a:rPr lang="en-US" sz="2000" dirty="0"/>
              <a:t>Select ‘Advanced settings’ from the left menu and highlight Inbound Rules in the left pane</a:t>
            </a:r>
            <a:endParaRPr lang="fi-FI" sz="2000" dirty="0"/>
          </a:p>
          <a:p>
            <a:r>
              <a:rPr lang="en-US" sz="2000" dirty="0"/>
              <a:t>Right click Inbound Rules and select New Rule</a:t>
            </a:r>
          </a:p>
          <a:p>
            <a:r>
              <a:rPr lang="en-US" sz="2000" dirty="0"/>
              <a:t>Select ‘Port’ and click Next</a:t>
            </a:r>
          </a:p>
          <a:p>
            <a:r>
              <a:rPr lang="en-US" sz="2000" dirty="0"/>
              <a:t>Add the port you need to open and click Next</a:t>
            </a:r>
          </a:p>
          <a:p>
            <a:r>
              <a:rPr lang="fi-FI" sz="2000" dirty="0"/>
              <a:t>Select TCP protocol and add ’</a:t>
            </a:r>
            <a:r>
              <a:rPr lang="fi-FI" sz="2000" b="1" dirty="0"/>
              <a:t>8080</a:t>
            </a:r>
            <a:r>
              <a:rPr lang="fi-FI" sz="2000" dirty="0"/>
              <a:t>’ in the port field and click Next</a:t>
            </a:r>
          </a:p>
          <a:p>
            <a:r>
              <a:rPr lang="en-US" sz="2000" dirty="0"/>
              <a:t>Select ‘Allow the connection’ in the next window and hit Next</a:t>
            </a:r>
          </a:p>
          <a:p>
            <a:r>
              <a:rPr lang="en-US" sz="2000" dirty="0"/>
              <a:t>Select the network type and click Next</a:t>
            </a:r>
          </a:p>
          <a:p>
            <a:r>
              <a:rPr lang="en-US" sz="2000" dirty="0"/>
              <a:t>Name the rule something meaningful and click Finish</a:t>
            </a:r>
            <a:endParaRPr lang="fi-FI" sz="2000" dirty="0"/>
          </a:p>
          <a:p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6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Smart Home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C783F-49C5-2C4F-828F-484A04657738}"/>
              </a:ext>
            </a:extLst>
          </p:cNvPr>
          <p:cNvGrpSpPr/>
          <p:nvPr/>
        </p:nvGrpSpPr>
        <p:grpSpPr>
          <a:xfrm>
            <a:off x="3629969" y="2094063"/>
            <a:ext cx="2014538" cy="2621752"/>
            <a:chOff x="3228975" y="2755770"/>
            <a:chExt cx="2686050" cy="372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61134D2-0BA1-FD4A-B4DE-963C7D596090}"/>
                </a:ext>
              </a:extLst>
            </p:cNvPr>
            <p:cNvGrpSpPr/>
            <p:nvPr/>
          </p:nvGrpSpPr>
          <p:grpSpPr>
            <a:xfrm>
              <a:off x="3228975" y="2755770"/>
              <a:ext cx="2686050" cy="3721632"/>
              <a:chOff x="3181350" y="2819400"/>
              <a:chExt cx="2781300" cy="404062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A3C373E-B64D-E648-8D63-7F7D98940B52}"/>
                  </a:ext>
                </a:extLst>
              </p:cNvPr>
              <p:cNvSpPr/>
              <p:nvPr/>
            </p:nvSpPr>
            <p:spPr>
              <a:xfrm>
                <a:off x="3181350" y="2819400"/>
                <a:ext cx="2781300" cy="40406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C93CC1F-472F-7143-8637-15AD7232A462}"/>
                  </a:ext>
                </a:extLst>
              </p:cNvPr>
              <p:cNvSpPr/>
              <p:nvPr/>
            </p:nvSpPr>
            <p:spPr>
              <a:xfrm>
                <a:off x="3413908" y="2919188"/>
                <a:ext cx="2397672" cy="24811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2BD8140-0942-534F-94F7-617B083880FB}"/>
                  </a:ext>
                </a:extLst>
              </p:cNvPr>
              <p:cNvSpPr/>
              <p:nvPr/>
            </p:nvSpPr>
            <p:spPr>
              <a:xfrm>
                <a:off x="3647036" y="6054396"/>
                <a:ext cx="1919031" cy="6505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dirty="0"/>
                  <a:t>O-MI/O-DF Web Client</a:t>
                </a:r>
              </a:p>
            </p:txBody>
          </p:sp>
        </p:grpSp>
        <p:sp>
          <p:nvSpPr>
            <p:cNvPr id="31" name="Left-Right Arrow 30">
              <a:extLst>
                <a:ext uri="{FF2B5EF4-FFF2-40B4-BE49-F238E27FC236}">
                  <a16:creationId xmlns:a16="http://schemas.microsoft.com/office/drawing/2014/main" id="{A8E3E1B3-F24A-E146-8650-AEC3B5E2CFF8}"/>
                </a:ext>
              </a:extLst>
            </p:cNvPr>
            <p:cNvSpPr/>
            <p:nvPr/>
          </p:nvSpPr>
          <p:spPr>
            <a:xfrm rot="5400000">
              <a:off x="4258454" y="5181564"/>
              <a:ext cx="599180" cy="49044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E7E597-DA0B-CA42-BFCB-249D85FC0633}"/>
              </a:ext>
            </a:extLst>
          </p:cNvPr>
          <p:cNvSpPr/>
          <p:nvPr/>
        </p:nvSpPr>
        <p:spPr>
          <a:xfrm rot="16200000">
            <a:off x="1551206" y="3137037"/>
            <a:ext cx="1953668" cy="389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Wrapper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192E8-E534-1740-ACF8-11C11B46D0E5}"/>
              </a:ext>
            </a:extLst>
          </p:cNvPr>
          <p:cNvCxnSpPr/>
          <p:nvPr/>
        </p:nvCxnSpPr>
        <p:spPr>
          <a:xfrm>
            <a:off x="3123223" y="211358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6C267-0DA6-6240-91E4-6F3619CE727D}"/>
              </a:ext>
            </a:extLst>
          </p:cNvPr>
          <p:cNvCxnSpPr/>
          <p:nvPr/>
        </p:nvCxnSpPr>
        <p:spPr>
          <a:xfrm>
            <a:off x="6100206" y="2235505"/>
            <a:ext cx="0" cy="280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653CBE-DDD4-3F40-8C36-357DDCD1DE21}"/>
              </a:ext>
            </a:extLst>
          </p:cNvPr>
          <p:cNvSpPr/>
          <p:nvPr/>
        </p:nvSpPr>
        <p:spPr>
          <a:xfrm>
            <a:off x="1219595" y="4601515"/>
            <a:ext cx="1779729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Publisher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5004EB-2F0F-264E-805B-62DC2B8B42D7}"/>
              </a:ext>
            </a:extLst>
          </p:cNvPr>
          <p:cNvSpPr/>
          <p:nvPr/>
        </p:nvSpPr>
        <p:spPr>
          <a:xfrm>
            <a:off x="3466326" y="4824388"/>
            <a:ext cx="2384266" cy="5486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O-MI/O-DF Reference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AD638D-F036-FE4E-B178-C5C7753FB97D}"/>
              </a:ext>
            </a:extLst>
          </p:cNvPr>
          <p:cNvSpPr/>
          <p:nvPr/>
        </p:nvSpPr>
        <p:spPr>
          <a:xfrm>
            <a:off x="6620721" y="5076933"/>
            <a:ext cx="1797055" cy="2961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C539E-352C-8B4B-A7F8-6687842F5B84}"/>
              </a:ext>
            </a:extLst>
          </p:cNvPr>
          <p:cNvSpPr/>
          <p:nvPr/>
        </p:nvSpPr>
        <p:spPr>
          <a:xfrm>
            <a:off x="3932295" y="2768852"/>
            <a:ext cx="1452328" cy="385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Agent Manager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7B992-C51F-C149-9FEA-4D089C9E12E3}"/>
              </a:ext>
            </a:extLst>
          </p:cNvPr>
          <p:cNvSpPr/>
          <p:nvPr/>
        </p:nvSpPr>
        <p:spPr>
          <a:xfrm>
            <a:off x="4030792" y="3327625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9DF3E2C-7E41-B444-BF78-5C6E3F798DCE}"/>
              </a:ext>
            </a:extLst>
          </p:cNvPr>
          <p:cNvSpPr/>
          <p:nvPr/>
        </p:nvSpPr>
        <p:spPr>
          <a:xfrm>
            <a:off x="3951438" y="2317379"/>
            <a:ext cx="1371600" cy="3429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O-MI/O-DF Node Server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0BC4F-3635-3B44-8BB4-D2DCFC9C2FE4}"/>
              </a:ext>
            </a:extLst>
          </p:cNvPr>
          <p:cNvSpPr/>
          <p:nvPr/>
        </p:nvSpPr>
        <p:spPr>
          <a:xfrm>
            <a:off x="4831024" y="3333529"/>
            <a:ext cx="400051" cy="3357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Agent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1B1A1-A86F-BB47-9181-4BD46F769A7B}"/>
              </a:ext>
            </a:extLst>
          </p:cNvPr>
          <p:cNvCxnSpPr/>
          <p:nvPr/>
        </p:nvCxnSpPr>
        <p:spPr>
          <a:xfrm flipV="1">
            <a:off x="423081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D773A-31F2-A145-B44A-E770A04CB7E5}"/>
              </a:ext>
            </a:extLst>
          </p:cNvPr>
          <p:cNvCxnSpPr/>
          <p:nvPr/>
        </p:nvCxnSpPr>
        <p:spPr>
          <a:xfrm flipV="1">
            <a:off x="5071506" y="3154601"/>
            <a:ext cx="0" cy="1599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7917A602-849F-5043-A618-FFBAD7E6F7A5}"/>
              </a:ext>
            </a:extLst>
          </p:cNvPr>
          <p:cNvSpPr/>
          <p:nvPr/>
        </p:nvSpPr>
        <p:spPr>
          <a:xfrm>
            <a:off x="2770591" y="3314565"/>
            <a:ext cx="859378" cy="1809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313BCF-FB05-A749-9A62-9EE4319B832E}"/>
              </a:ext>
            </a:extLst>
          </p:cNvPr>
          <p:cNvSpPr/>
          <p:nvPr/>
        </p:nvSpPr>
        <p:spPr>
          <a:xfrm>
            <a:off x="2694173" y="2685297"/>
            <a:ext cx="922869" cy="6152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95B22181-EF1B-0949-B276-678EED04402B}"/>
              </a:ext>
            </a:extLst>
          </p:cNvPr>
          <p:cNvSpPr/>
          <p:nvPr/>
        </p:nvSpPr>
        <p:spPr>
          <a:xfrm>
            <a:off x="5700157" y="3467436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F58463E3-6FE0-C14A-A59C-926FE52986FE}"/>
              </a:ext>
            </a:extLst>
          </p:cNvPr>
          <p:cNvSpPr/>
          <p:nvPr/>
        </p:nvSpPr>
        <p:spPr>
          <a:xfrm rot="10800000">
            <a:off x="5686536" y="3162548"/>
            <a:ext cx="827341" cy="1195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EBAA04-6CDC-5249-B528-CF0EA2F67DA8}"/>
              </a:ext>
            </a:extLst>
          </p:cNvPr>
          <p:cNvSpPr/>
          <p:nvPr/>
        </p:nvSpPr>
        <p:spPr>
          <a:xfrm>
            <a:off x="5597928" y="2549603"/>
            <a:ext cx="1154873" cy="5764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CAAFF4-8737-0745-A95A-ADDA18D232A5}"/>
              </a:ext>
            </a:extLst>
          </p:cNvPr>
          <p:cNvSpPr/>
          <p:nvPr/>
        </p:nvSpPr>
        <p:spPr>
          <a:xfrm>
            <a:off x="5651480" y="3695511"/>
            <a:ext cx="934833" cy="3738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O-MI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5BE591C7-17CE-3A41-8CB1-14D8F25A0EA1}"/>
              </a:ext>
            </a:extLst>
          </p:cNvPr>
          <p:cNvSpPr/>
          <p:nvPr/>
        </p:nvSpPr>
        <p:spPr>
          <a:xfrm>
            <a:off x="1906868" y="2979229"/>
            <a:ext cx="409470" cy="71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5033D-AD9D-2044-9F99-2110ABEF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1" y="2857386"/>
            <a:ext cx="905423" cy="9629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6143C53-5667-B04E-BBEB-086D5C89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34" y="3873832"/>
            <a:ext cx="1367939" cy="1108031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81959-0914-BE48-A33E-BE6CA3921622}"/>
              </a:ext>
            </a:extLst>
          </p:cNvPr>
          <p:cNvSpPr/>
          <p:nvPr/>
        </p:nvSpPr>
        <p:spPr>
          <a:xfrm>
            <a:off x="6492627" y="3296743"/>
            <a:ext cx="1969771" cy="5097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Monitoring Unit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664E4-1A2E-4996-9E5E-D5F1CC79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64" y="2063776"/>
            <a:ext cx="1379107" cy="13652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C09A-3628-414C-95A8-4CBEEC58E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7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1EE8-82DA-4284-B41F-D4546AD4E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7D7A0-6CFE-0F42-91F1-7235D40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Home Scenario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5AE56-406B-8545-B7CC-7B71DD9A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51094"/>
            <a:ext cx="7543801" cy="402336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Smart Home equipped with</a:t>
            </a:r>
          </a:p>
          <a:p>
            <a:pPr lvl="1"/>
            <a:r>
              <a:rPr lang="fi-FI" sz="1900" dirty="0"/>
              <a:t>Temperature and Humidity sensor (SHT-20)</a:t>
            </a:r>
            <a:endParaRPr lang="en" sz="1900" dirty="0"/>
          </a:p>
          <a:p>
            <a:pPr lvl="1"/>
            <a:r>
              <a:rPr lang="en" sz="1900" dirty="0"/>
              <a:t>CO2 sensor (S-100)</a:t>
            </a:r>
          </a:p>
          <a:p>
            <a:r>
              <a:rPr lang="en-US" dirty="0"/>
              <a:t>Wrapper to </a:t>
            </a:r>
            <a:r>
              <a:rPr lang="en" dirty="0"/>
              <a:t>publish smart home data to </a:t>
            </a:r>
            <a:r>
              <a:rPr lang="en-US" dirty="0"/>
              <a:t>O-MI node</a:t>
            </a:r>
            <a:endParaRPr lang="en" dirty="0"/>
          </a:p>
          <a:p>
            <a:pPr lvl="1"/>
            <a:r>
              <a:rPr lang="en-US" dirty="0"/>
              <a:t>Read sensor value</a:t>
            </a:r>
          </a:p>
          <a:p>
            <a:pPr lvl="1"/>
            <a:r>
              <a:rPr lang="en-US" dirty="0"/>
              <a:t>Translate it to O-DF</a:t>
            </a:r>
          </a:p>
          <a:p>
            <a:pPr lvl="1"/>
            <a:r>
              <a:rPr lang="en-US" dirty="0"/>
              <a:t>Put it in O-MI Write request</a:t>
            </a:r>
          </a:p>
          <a:p>
            <a:pPr lvl="1"/>
            <a:r>
              <a:rPr lang="en-US" dirty="0"/>
              <a:t>Send with HTTP POST request</a:t>
            </a:r>
            <a:endParaRPr lang="en" dirty="0"/>
          </a:p>
          <a:p>
            <a:r>
              <a:rPr lang="en" u="sng" dirty="0"/>
              <a:t>Developer</a:t>
            </a:r>
            <a:r>
              <a:rPr lang="en" dirty="0"/>
              <a:t> </a:t>
            </a:r>
            <a:r>
              <a:rPr lang="en-US" dirty="0"/>
              <a:t>can </a:t>
            </a:r>
            <a:r>
              <a:rPr lang="en" dirty="0"/>
              <a:t>test the system using web-client</a:t>
            </a:r>
          </a:p>
          <a:p>
            <a:r>
              <a:rPr lang="en" u="sng" dirty="0"/>
              <a:t>Data consumer</a:t>
            </a:r>
            <a:r>
              <a:rPr lang="en" dirty="0"/>
              <a:t> (Monitoring unit) </a:t>
            </a:r>
            <a:r>
              <a:rPr lang="en-US" dirty="0"/>
              <a:t>might </a:t>
            </a:r>
            <a:r>
              <a:rPr lang="en" dirty="0"/>
              <a:t>be int</a:t>
            </a:r>
            <a:r>
              <a:rPr lang="fi-FI" dirty="0"/>
              <a:t>e</a:t>
            </a:r>
            <a:r>
              <a:rPr lang="en" dirty="0"/>
              <a:t>rested </a:t>
            </a:r>
            <a:r>
              <a:rPr lang="en-US" dirty="0"/>
              <a:t>in </a:t>
            </a:r>
            <a:r>
              <a:rPr lang="en" dirty="0"/>
              <a:t>these sensor values for </a:t>
            </a:r>
            <a:r>
              <a:rPr lang="en-US" dirty="0"/>
              <a:t>analyzing the required object values</a:t>
            </a:r>
            <a:r>
              <a:rPr lang="en" dirty="0"/>
              <a:t>. </a:t>
            </a:r>
            <a:r>
              <a:rPr lang="en-US" dirty="0"/>
              <a:t>It</a:t>
            </a:r>
            <a:r>
              <a:rPr lang="en" dirty="0"/>
              <a:t> can subscribe </a:t>
            </a:r>
            <a:r>
              <a:rPr lang="en-US" dirty="0"/>
              <a:t>to</a:t>
            </a:r>
            <a:r>
              <a:rPr lang="en" dirty="0"/>
              <a:t> the object</a:t>
            </a:r>
            <a:r>
              <a:rPr lang="en-US" dirty="0"/>
              <a:t>s</a:t>
            </a:r>
            <a:r>
              <a:rPr lang="en" dirty="0"/>
              <a:t> of interest</a:t>
            </a:r>
          </a:p>
          <a:p>
            <a:pPr lvl="1"/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0E6AB-DDAC-47B7-B6CC-CA642F4B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8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FAA6E-0B21-4E35-B455-CDF25F188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A18-9A07-4E47-95DE-3F42BC7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Hardware and Sensors Provided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2F79-D000-44DF-87A0-CC1B10F7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79974"/>
            <a:ext cx="7543801" cy="4023360"/>
          </a:xfrm>
        </p:spPr>
        <p:txBody>
          <a:bodyPr/>
          <a:lstStyle/>
          <a:p>
            <a:r>
              <a:rPr lang="fi-FI" dirty="0"/>
              <a:t>ESP8266 WiFi development modules</a:t>
            </a:r>
          </a:p>
          <a:p>
            <a:r>
              <a:rPr lang="fi-FI" dirty="0"/>
              <a:t>SHT20 Temperature and humidity sensor</a:t>
            </a:r>
          </a:p>
          <a:p>
            <a:r>
              <a:rPr lang="fi-FI" dirty="0"/>
              <a:t>S-100 CO2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01317-626A-4DA0-AE4C-EB8F84392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1104" y="6449626"/>
            <a:ext cx="984019" cy="365125"/>
          </a:xfrm>
        </p:spPr>
        <p:txBody>
          <a:bodyPr/>
          <a:lstStyle/>
          <a:p>
            <a:fld id="{94613EF8-138C-EE4A-98C4-7FE3A831C097}" type="slidenum">
              <a:rPr lang="fi-FI" smtClean="0"/>
              <a:t>9</a:t>
            </a:fld>
            <a:endParaRPr lang="fi-F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EAA0-FD4C-4FCD-BDAC-92F950A708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07-05-2019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2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1163</Words>
  <Application>Microsoft Office PowerPoint</Application>
  <PresentationFormat>On-screen Show (4:3)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Georgia</vt:lpstr>
      <vt:lpstr>Wingdings</vt:lpstr>
      <vt:lpstr>Retrospect</vt:lpstr>
      <vt:lpstr>CS-E5360 Systems of Systems  Practical Session</vt:lpstr>
      <vt:lpstr>Agenda</vt:lpstr>
      <vt:lpstr>Introduction</vt:lpstr>
      <vt:lpstr>O-MI/O-DF Reference Implementation</vt:lpstr>
      <vt:lpstr>How to run O-MI node?</vt:lpstr>
      <vt:lpstr>Open Firewall port for O-MI in Windows</vt:lpstr>
      <vt:lpstr>Case Study: Smart Home</vt:lpstr>
      <vt:lpstr>Smart Home Scenario Description</vt:lpstr>
      <vt:lpstr>Hardware and Sensors Provided</vt:lpstr>
      <vt:lpstr>Live Demo</vt:lpstr>
      <vt:lpstr>Download Scripts </vt:lpstr>
      <vt:lpstr>ESP8266  Arduino Configuration</vt:lpstr>
      <vt:lpstr>CO2 Sensor (Model: S-100)</vt:lpstr>
      <vt:lpstr>Interfacing CO2 Sensor with ESP8266</vt:lpstr>
      <vt:lpstr>Temperature and Humidity Sensor  (Model: SHT-20)</vt:lpstr>
      <vt:lpstr>SHT20 Sensor </vt:lpstr>
      <vt:lpstr>Create a subscription for our  visualization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Architecture and Implementation Workshop: Standards and Technology</dc:title>
  <dc:creator>Asad</dc:creator>
  <cp:lastModifiedBy>Asad</cp:lastModifiedBy>
  <cp:revision>106</cp:revision>
  <dcterms:created xsi:type="dcterms:W3CDTF">2019-04-30T13:08:06Z</dcterms:created>
  <dcterms:modified xsi:type="dcterms:W3CDTF">2019-05-08T10:18:43Z</dcterms:modified>
</cp:coreProperties>
</file>