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8" r:id="rId3"/>
    <p:sldId id="264" r:id="rId4"/>
    <p:sldId id="257" r:id="rId5"/>
    <p:sldId id="259" r:id="rId6"/>
    <p:sldId id="260" r:id="rId7"/>
    <p:sldId id="261" r:id="rId8"/>
    <p:sldId id="262" r:id="rId9"/>
    <p:sldId id="265" r:id="rId10"/>
    <p:sldId id="266" r:id="rId11"/>
    <p:sldId id="267" r:id="rId12"/>
    <p:sldId id="270" r:id="rId13"/>
    <p:sldId id="268" r:id="rId14"/>
    <p:sldId id="272" r:id="rId15"/>
    <p:sldId id="273" r:id="rId16"/>
    <p:sldId id="274" r:id="rId17"/>
    <p:sldId id="276" r:id="rId18"/>
    <p:sldId id="275" r:id="rId19"/>
    <p:sldId id="277" r:id="rId20"/>
    <p:sldId id="278" r:id="rId21"/>
    <p:sldId id="279" r:id="rId22"/>
    <p:sldId id="271" r:id="rId23"/>
    <p:sldId id="26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73" d="100"/>
          <a:sy n="73" d="100"/>
        </p:scale>
        <p:origin x="4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veni reddy" userId="9fb094b282d80ae7" providerId="LiveId" clId="{524F1659-671B-462D-B0B9-1C7BF6852073}"/>
    <pc:docChg chg="modSld">
      <pc:chgData name="krishnaveni reddy" userId="9fb094b282d80ae7" providerId="LiveId" clId="{524F1659-671B-462D-B0B9-1C7BF6852073}" dt="2021-07-23T19:29:32.207" v="0" actId="20577"/>
      <pc:docMkLst>
        <pc:docMk/>
      </pc:docMkLst>
      <pc:sldChg chg="modSp">
        <pc:chgData name="krishnaveni reddy" userId="9fb094b282d80ae7" providerId="LiveId" clId="{524F1659-671B-462D-B0B9-1C7BF6852073}" dt="2021-07-23T19:29:32.207" v="0" actId="20577"/>
        <pc:sldMkLst>
          <pc:docMk/>
          <pc:sldMk cId="3313742321" sldId="256"/>
        </pc:sldMkLst>
        <pc:spChg chg="mod">
          <ac:chgData name="krishnaveni reddy" userId="9fb094b282d80ae7" providerId="LiveId" clId="{524F1659-671B-462D-B0B9-1C7BF6852073}" dt="2021-07-23T19:29:32.207" v="0" actId="20577"/>
          <ac:spMkLst>
            <pc:docMk/>
            <pc:sldMk cId="3313742321" sldId="256"/>
            <ac:spMk id="2" creationId="{3648907E-21BB-4F8A-901E-9F5F0B42503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524B9E9-551D-4FB2-A62C-8AECC84FEBFC}" type="datetimeFigureOut">
              <a:rPr lang="en-IN" smtClean="0"/>
              <a:t>23-07-2021</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EF112F85-A386-4834-BE82-BFF2E414AD7B}" type="slidenum">
              <a:rPr lang="en-IN" smtClean="0"/>
              <a:t>‹#›</a:t>
            </a:fld>
            <a:endParaRPr lang="en-IN"/>
          </a:p>
        </p:txBody>
      </p:sp>
    </p:spTree>
    <p:extLst>
      <p:ext uri="{BB962C8B-B14F-4D97-AF65-F5344CB8AC3E}">
        <p14:creationId xmlns:p14="http://schemas.microsoft.com/office/powerpoint/2010/main" val="36399291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4B9E9-551D-4FB2-A62C-8AECC84FEBF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112F85-A386-4834-BE82-BFF2E414AD7B}" type="slidenum">
              <a:rPr lang="en-IN" smtClean="0"/>
              <a:t>‹#›</a:t>
            </a:fld>
            <a:endParaRPr lang="en-IN"/>
          </a:p>
        </p:txBody>
      </p:sp>
    </p:spTree>
    <p:extLst>
      <p:ext uri="{BB962C8B-B14F-4D97-AF65-F5344CB8AC3E}">
        <p14:creationId xmlns:p14="http://schemas.microsoft.com/office/powerpoint/2010/main" val="16609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4B9E9-551D-4FB2-A62C-8AECC84FEBF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112F85-A386-4834-BE82-BFF2E414AD7B}" type="slidenum">
              <a:rPr lang="en-IN" smtClean="0"/>
              <a:t>‹#›</a:t>
            </a:fld>
            <a:endParaRPr lang="en-IN"/>
          </a:p>
        </p:txBody>
      </p:sp>
    </p:spTree>
    <p:extLst>
      <p:ext uri="{BB962C8B-B14F-4D97-AF65-F5344CB8AC3E}">
        <p14:creationId xmlns:p14="http://schemas.microsoft.com/office/powerpoint/2010/main" val="258858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4B9E9-551D-4FB2-A62C-8AECC84FEBF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112F85-A386-4834-BE82-BFF2E414AD7B}" type="slidenum">
              <a:rPr lang="en-IN" smtClean="0"/>
              <a:t>‹#›</a:t>
            </a:fld>
            <a:endParaRPr lang="en-IN"/>
          </a:p>
        </p:txBody>
      </p:sp>
    </p:spTree>
    <p:extLst>
      <p:ext uri="{BB962C8B-B14F-4D97-AF65-F5344CB8AC3E}">
        <p14:creationId xmlns:p14="http://schemas.microsoft.com/office/powerpoint/2010/main" val="227187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524B9E9-551D-4FB2-A62C-8AECC84FEBFC}" type="datetimeFigureOut">
              <a:rPr lang="en-IN" smtClean="0"/>
              <a:t>23-07-2021</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EF112F85-A386-4834-BE82-BFF2E414AD7B}" type="slidenum">
              <a:rPr lang="en-IN" smtClean="0"/>
              <a:t>‹#›</a:t>
            </a:fld>
            <a:endParaRPr lang="en-IN"/>
          </a:p>
        </p:txBody>
      </p:sp>
    </p:spTree>
    <p:extLst>
      <p:ext uri="{BB962C8B-B14F-4D97-AF65-F5344CB8AC3E}">
        <p14:creationId xmlns:p14="http://schemas.microsoft.com/office/powerpoint/2010/main" val="25762600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4B9E9-551D-4FB2-A62C-8AECC84FEBFC}"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112F85-A386-4834-BE82-BFF2E414AD7B}" type="slidenum">
              <a:rPr lang="en-IN" smtClean="0"/>
              <a:t>‹#›</a:t>
            </a:fld>
            <a:endParaRPr lang="en-IN"/>
          </a:p>
        </p:txBody>
      </p:sp>
    </p:spTree>
    <p:extLst>
      <p:ext uri="{BB962C8B-B14F-4D97-AF65-F5344CB8AC3E}">
        <p14:creationId xmlns:p14="http://schemas.microsoft.com/office/powerpoint/2010/main" val="307105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4B9E9-551D-4FB2-A62C-8AECC84FEBFC}"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112F85-A386-4834-BE82-BFF2E414AD7B}" type="slidenum">
              <a:rPr lang="en-IN" smtClean="0"/>
              <a:t>‹#›</a:t>
            </a:fld>
            <a:endParaRPr lang="en-IN"/>
          </a:p>
        </p:txBody>
      </p:sp>
    </p:spTree>
    <p:extLst>
      <p:ext uri="{BB962C8B-B14F-4D97-AF65-F5344CB8AC3E}">
        <p14:creationId xmlns:p14="http://schemas.microsoft.com/office/powerpoint/2010/main" val="18246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4B9E9-551D-4FB2-A62C-8AECC84FEBFC}"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112F85-A386-4834-BE82-BFF2E414AD7B}" type="slidenum">
              <a:rPr lang="en-IN" smtClean="0"/>
              <a:t>‹#›</a:t>
            </a:fld>
            <a:endParaRPr lang="en-IN"/>
          </a:p>
        </p:txBody>
      </p:sp>
    </p:spTree>
    <p:extLst>
      <p:ext uri="{BB962C8B-B14F-4D97-AF65-F5344CB8AC3E}">
        <p14:creationId xmlns:p14="http://schemas.microsoft.com/office/powerpoint/2010/main" val="169688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4B9E9-551D-4FB2-A62C-8AECC84FEBFC}"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112F85-A386-4834-BE82-BFF2E414AD7B}" type="slidenum">
              <a:rPr lang="en-IN" smtClean="0"/>
              <a:t>‹#›</a:t>
            </a:fld>
            <a:endParaRPr lang="en-IN"/>
          </a:p>
        </p:txBody>
      </p:sp>
    </p:spTree>
    <p:extLst>
      <p:ext uri="{BB962C8B-B14F-4D97-AF65-F5344CB8AC3E}">
        <p14:creationId xmlns:p14="http://schemas.microsoft.com/office/powerpoint/2010/main" val="53328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8524B9E9-551D-4FB2-A62C-8AECC84FEBFC}"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F112F85-A386-4834-BE82-BFF2E414AD7B}" type="slidenum">
              <a:rPr lang="en-IN" smtClean="0"/>
              <a:t>‹#›</a:t>
            </a:fld>
            <a:endParaRPr lang="en-IN"/>
          </a:p>
        </p:txBody>
      </p:sp>
    </p:spTree>
    <p:extLst>
      <p:ext uri="{BB962C8B-B14F-4D97-AF65-F5344CB8AC3E}">
        <p14:creationId xmlns:p14="http://schemas.microsoft.com/office/powerpoint/2010/main" val="404813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8524B9E9-551D-4FB2-A62C-8AECC84FEBFC}" type="datetimeFigureOut">
              <a:rPr lang="en-IN" smtClean="0"/>
              <a:t>23-07-2021</a:t>
            </a:fld>
            <a:endParaRPr lang="en-IN"/>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IN"/>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EF112F85-A386-4834-BE82-BFF2E414AD7B}" type="slidenum">
              <a:rPr lang="en-IN" smtClean="0"/>
              <a:t>‹#›</a:t>
            </a:fld>
            <a:endParaRPr lang="en-IN"/>
          </a:p>
        </p:txBody>
      </p:sp>
    </p:spTree>
    <p:extLst>
      <p:ext uri="{BB962C8B-B14F-4D97-AF65-F5344CB8AC3E}">
        <p14:creationId xmlns:p14="http://schemas.microsoft.com/office/powerpoint/2010/main" val="392694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524B9E9-551D-4FB2-A62C-8AECC84FEBFC}" type="datetimeFigureOut">
              <a:rPr lang="en-IN" smtClean="0"/>
              <a:t>23-07-2021</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F112F85-A386-4834-BE82-BFF2E414AD7B}"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787396513"/>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21.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907E-21BB-4F8A-901E-9F5F0B425033}"/>
              </a:ext>
            </a:extLst>
          </p:cNvPr>
          <p:cNvSpPr>
            <a:spLocks noGrp="1"/>
          </p:cNvSpPr>
          <p:nvPr>
            <p:ph type="ctrTitle"/>
          </p:nvPr>
        </p:nvSpPr>
        <p:spPr>
          <a:xfrm>
            <a:off x="360217" y="2281616"/>
            <a:ext cx="11471565" cy="1739347"/>
          </a:xfrm>
        </p:spPr>
        <p:txBody>
          <a:bodyPr/>
          <a:lstStyle/>
          <a:p>
            <a:r>
              <a:rPr lang="en-US" sz="4800">
                <a:solidFill>
                  <a:srgbClr val="00B0F0"/>
                </a:solidFill>
              </a:rPr>
              <a:t>CUSTOMER RETENTION PROJECT</a:t>
            </a:r>
            <a:endParaRPr lang="en-IN" sz="4800" dirty="0">
              <a:solidFill>
                <a:srgbClr val="00B0F0"/>
              </a:solidFill>
            </a:endParaRPr>
          </a:p>
        </p:txBody>
      </p:sp>
      <p:sp>
        <p:nvSpPr>
          <p:cNvPr id="3" name="Subtitle 2">
            <a:extLst>
              <a:ext uri="{FF2B5EF4-FFF2-40B4-BE49-F238E27FC236}">
                <a16:creationId xmlns:a16="http://schemas.microsoft.com/office/drawing/2014/main" id="{CBCF84B3-5306-4B80-81C4-B985FFF360DE}"/>
              </a:ext>
            </a:extLst>
          </p:cNvPr>
          <p:cNvSpPr>
            <a:spLocks noGrp="1"/>
          </p:cNvSpPr>
          <p:nvPr>
            <p:ph type="subTitle" idx="1"/>
          </p:nvPr>
        </p:nvSpPr>
        <p:spPr>
          <a:xfrm>
            <a:off x="7525265" y="4682062"/>
            <a:ext cx="3293033" cy="767268"/>
          </a:xfrm>
        </p:spPr>
        <p:txBody>
          <a:bodyPr/>
          <a:lstStyle/>
          <a:p>
            <a:r>
              <a:rPr lang="en-US" dirty="0">
                <a:solidFill>
                  <a:srgbClr val="00B050"/>
                </a:solidFill>
              </a:rPr>
              <a:t>Submitted by</a:t>
            </a:r>
          </a:p>
          <a:p>
            <a:r>
              <a:rPr lang="en-US" dirty="0" err="1">
                <a:solidFill>
                  <a:srgbClr val="00B050"/>
                </a:solidFill>
              </a:rPr>
              <a:t>Aaluri</a:t>
            </a:r>
            <a:r>
              <a:rPr lang="en-US" dirty="0">
                <a:solidFill>
                  <a:srgbClr val="00B050"/>
                </a:solidFill>
              </a:rPr>
              <a:t> Krishnaveni Reddy</a:t>
            </a:r>
            <a:endParaRPr lang="en-IN" dirty="0">
              <a:solidFill>
                <a:srgbClr val="00B050"/>
              </a:solidFill>
            </a:endParaRPr>
          </a:p>
        </p:txBody>
      </p:sp>
      <p:pic>
        <p:nvPicPr>
          <p:cNvPr id="5" name="Picture 4">
            <a:extLst>
              <a:ext uri="{FF2B5EF4-FFF2-40B4-BE49-F238E27FC236}">
                <a16:creationId xmlns:a16="http://schemas.microsoft.com/office/drawing/2014/main" id="{06D561E8-A581-465A-A874-B652D2E8C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995" y="222421"/>
            <a:ext cx="5250979" cy="1847078"/>
          </a:xfrm>
          <a:prstGeom prst="rect">
            <a:avLst/>
          </a:prstGeom>
        </p:spPr>
      </p:pic>
    </p:spTree>
    <p:extLst>
      <p:ext uri="{BB962C8B-B14F-4D97-AF65-F5344CB8AC3E}">
        <p14:creationId xmlns:p14="http://schemas.microsoft.com/office/powerpoint/2010/main" val="331374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99DE-016B-4E14-A630-A6E76914BEAC}"/>
              </a:ext>
            </a:extLst>
          </p:cNvPr>
          <p:cNvSpPr>
            <a:spLocks noGrp="1"/>
          </p:cNvSpPr>
          <p:nvPr>
            <p:ph type="title"/>
          </p:nvPr>
        </p:nvSpPr>
        <p:spPr>
          <a:xfrm>
            <a:off x="862148" y="979713"/>
            <a:ext cx="2625636" cy="4062550"/>
          </a:xfrm>
        </p:spPr>
        <p:txBody>
          <a:bodyPr>
            <a:normAutofit/>
          </a:bodyPr>
          <a:lstStyle/>
          <a:p>
            <a:r>
              <a:rPr lang="en-US" sz="3600" dirty="0"/>
              <a:t>Heatmap to check the null values </a:t>
            </a:r>
            <a:endParaRPr lang="en-IN" sz="3600" dirty="0"/>
          </a:p>
        </p:txBody>
      </p:sp>
      <p:pic>
        <p:nvPicPr>
          <p:cNvPr id="5" name="Content Placeholder 4">
            <a:extLst>
              <a:ext uri="{FF2B5EF4-FFF2-40B4-BE49-F238E27FC236}">
                <a16:creationId xmlns:a16="http://schemas.microsoft.com/office/drawing/2014/main" id="{321E6A5A-FDA3-44B5-9DB3-CC85319C8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6767" y="642594"/>
            <a:ext cx="6322956" cy="5486961"/>
          </a:xfrm>
        </p:spPr>
      </p:pic>
    </p:spTree>
    <p:extLst>
      <p:ext uri="{BB962C8B-B14F-4D97-AF65-F5344CB8AC3E}">
        <p14:creationId xmlns:p14="http://schemas.microsoft.com/office/powerpoint/2010/main" val="68590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2CEC-8FB0-47B4-B94A-7F94FE9D141E}"/>
              </a:ext>
            </a:extLst>
          </p:cNvPr>
          <p:cNvSpPr>
            <a:spLocks noGrp="1"/>
          </p:cNvSpPr>
          <p:nvPr>
            <p:ph type="title"/>
          </p:nvPr>
        </p:nvSpPr>
        <p:spPr>
          <a:xfrm>
            <a:off x="406042" y="744581"/>
            <a:ext cx="7075714" cy="929977"/>
          </a:xfrm>
        </p:spPr>
        <p:txBody>
          <a:bodyPr/>
          <a:lstStyle/>
          <a:p>
            <a:r>
              <a:rPr lang="en-US" dirty="0"/>
              <a:t>Data visualization</a:t>
            </a:r>
            <a:endParaRPr lang="en-IN" dirty="0"/>
          </a:p>
        </p:txBody>
      </p:sp>
      <p:pic>
        <p:nvPicPr>
          <p:cNvPr id="5" name="Content Placeholder 4">
            <a:extLst>
              <a:ext uri="{FF2B5EF4-FFF2-40B4-BE49-F238E27FC236}">
                <a16:creationId xmlns:a16="http://schemas.microsoft.com/office/drawing/2014/main" id="{D9C98DD7-467D-4D07-9445-392E4075BE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5899" y="394978"/>
            <a:ext cx="3067478" cy="2905530"/>
          </a:xfrm>
        </p:spPr>
      </p:pic>
      <p:pic>
        <p:nvPicPr>
          <p:cNvPr id="7" name="Picture 6">
            <a:extLst>
              <a:ext uri="{FF2B5EF4-FFF2-40B4-BE49-F238E27FC236}">
                <a16:creationId xmlns:a16="http://schemas.microsoft.com/office/drawing/2014/main" id="{B8F7F5B0-894A-42F1-85B7-00C13E73C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87" y="2870365"/>
            <a:ext cx="4511135" cy="3515434"/>
          </a:xfrm>
          <a:prstGeom prst="rect">
            <a:avLst/>
          </a:prstGeom>
        </p:spPr>
      </p:pic>
      <p:pic>
        <p:nvPicPr>
          <p:cNvPr id="9" name="Picture 8">
            <a:extLst>
              <a:ext uri="{FF2B5EF4-FFF2-40B4-BE49-F238E27FC236}">
                <a16:creationId xmlns:a16="http://schemas.microsoft.com/office/drawing/2014/main" id="{1E9A9C83-3E51-4515-8BDE-230467839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335" y="3194445"/>
            <a:ext cx="4229690" cy="3191354"/>
          </a:xfrm>
          <a:prstGeom prst="rect">
            <a:avLst/>
          </a:prstGeom>
        </p:spPr>
      </p:pic>
    </p:spTree>
    <p:extLst>
      <p:ext uri="{BB962C8B-B14F-4D97-AF65-F5344CB8AC3E}">
        <p14:creationId xmlns:p14="http://schemas.microsoft.com/office/powerpoint/2010/main" val="106272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773EDE-D210-4336-BA3E-1633C67E0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68" y="414188"/>
            <a:ext cx="4342095" cy="3569983"/>
          </a:xfrm>
          <a:prstGeom prst="rect">
            <a:avLst/>
          </a:prstGeom>
        </p:spPr>
      </p:pic>
      <p:pic>
        <p:nvPicPr>
          <p:cNvPr id="5" name="Picture 4">
            <a:extLst>
              <a:ext uri="{FF2B5EF4-FFF2-40B4-BE49-F238E27FC236}">
                <a16:creationId xmlns:a16="http://schemas.microsoft.com/office/drawing/2014/main" id="{59A0E88A-5DA7-495A-90C9-F7D9173AF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063" y="414188"/>
            <a:ext cx="7059010" cy="2457793"/>
          </a:xfrm>
          <a:prstGeom prst="rect">
            <a:avLst/>
          </a:prstGeom>
        </p:spPr>
      </p:pic>
      <p:pic>
        <p:nvPicPr>
          <p:cNvPr id="7" name="Picture 6">
            <a:extLst>
              <a:ext uri="{FF2B5EF4-FFF2-40B4-BE49-F238E27FC236}">
                <a16:creationId xmlns:a16="http://schemas.microsoft.com/office/drawing/2014/main" id="{E35B2900-12AA-4FDC-8F15-6E5B59AD7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2657" y="3130242"/>
            <a:ext cx="4677428" cy="3105583"/>
          </a:xfrm>
          <a:prstGeom prst="rect">
            <a:avLst/>
          </a:prstGeom>
        </p:spPr>
      </p:pic>
    </p:spTree>
    <p:extLst>
      <p:ext uri="{BB962C8B-B14F-4D97-AF65-F5344CB8AC3E}">
        <p14:creationId xmlns:p14="http://schemas.microsoft.com/office/powerpoint/2010/main" val="152937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8C13C2-7E8E-4180-83D6-294C42036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455" y="456178"/>
            <a:ext cx="2664684" cy="3168075"/>
          </a:xfrm>
        </p:spPr>
      </p:pic>
      <p:pic>
        <p:nvPicPr>
          <p:cNvPr id="7" name="Picture 6">
            <a:extLst>
              <a:ext uri="{FF2B5EF4-FFF2-40B4-BE49-F238E27FC236}">
                <a16:creationId xmlns:a16="http://schemas.microsoft.com/office/drawing/2014/main" id="{97E21D61-49FC-4BF5-B403-89DD7A541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316" y="456178"/>
            <a:ext cx="2798632" cy="3168075"/>
          </a:xfrm>
          <a:prstGeom prst="rect">
            <a:avLst/>
          </a:prstGeom>
        </p:spPr>
      </p:pic>
      <p:pic>
        <p:nvPicPr>
          <p:cNvPr id="9" name="Picture 8">
            <a:extLst>
              <a:ext uri="{FF2B5EF4-FFF2-40B4-BE49-F238E27FC236}">
                <a16:creationId xmlns:a16="http://schemas.microsoft.com/office/drawing/2014/main" id="{8AD672DB-7BB3-497A-8108-C65700C22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125" y="456178"/>
            <a:ext cx="2868839" cy="3168075"/>
          </a:xfrm>
          <a:prstGeom prst="rect">
            <a:avLst/>
          </a:prstGeom>
        </p:spPr>
      </p:pic>
      <p:pic>
        <p:nvPicPr>
          <p:cNvPr id="11" name="Picture 10">
            <a:extLst>
              <a:ext uri="{FF2B5EF4-FFF2-40B4-BE49-F238E27FC236}">
                <a16:creationId xmlns:a16="http://schemas.microsoft.com/office/drawing/2014/main" id="{9DC2000E-05B4-4B81-B7EF-4F296D109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5232" y="456178"/>
            <a:ext cx="2917313" cy="3168075"/>
          </a:xfrm>
          <a:prstGeom prst="rect">
            <a:avLst/>
          </a:prstGeom>
        </p:spPr>
      </p:pic>
      <p:pic>
        <p:nvPicPr>
          <p:cNvPr id="13" name="Picture 12">
            <a:extLst>
              <a:ext uri="{FF2B5EF4-FFF2-40B4-BE49-F238E27FC236}">
                <a16:creationId xmlns:a16="http://schemas.microsoft.com/office/drawing/2014/main" id="{FA1D3FAC-9C48-453F-A84F-68B6218D7B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187" y="3624253"/>
            <a:ext cx="2664684" cy="2801756"/>
          </a:xfrm>
          <a:prstGeom prst="rect">
            <a:avLst/>
          </a:prstGeom>
        </p:spPr>
      </p:pic>
      <p:pic>
        <p:nvPicPr>
          <p:cNvPr id="15" name="Picture 14">
            <a:extLst>
              <a:ext uri="{FF2B5EF4-FFF2-40B4-BE49-F238E27FC236}">
                <a16:creationId xmlns:a16="http://schemas.microsoft.com/office/drawing/2014/main" id="{E241B822-803F-4008-A329-35B1A89100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28316" y="3668397"/>
            <a:ext cx="2842809" cy="2648580"/>
          </a:xfrm>
          <a:prstGeom prst="rect">
            <a:avLst/>
          </a:prstGeom>
        </p:spPr>
      </p:pic>
      <p:pic>
        <p:nvPicPr>
          <p:cNvPr id="17" name="Picture 16">
            <a:extLst>
              <a:ext uri="{FF2B5EF4-FFF2-40B4-BE49-F238E27FC236}">
                <a16:creationId xmlns:a16="http://schemas.microsoft.com/office/drawing/2014/main" id="{3850FDDB-207B-4D85-8DEE-FA8590F814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09207" y="3622666"/>
            <a:ext cx="2664684" cy="2804931"/>
          </a:xfrm>
          <a:prstGeom prst="rect">
            <a:avLst/>
          </a:prstGeom>
        </p:spPr>
      </p:pic>
      <p:pic>
        <p:nvPicPr>
          <p:cNvPr id="19" name="Picture 18">
            <a:extLst>
              <a:ext uri="{FF2B5EF4-FFF2-40B4-BE49-F238E27FC236}">
                <a16:creationId xmlns:a16="http://schemas.microsoft.com/office/drawing/2014/main" id="{40776686-8EA7-436F-B9D7-A83BDC3807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39964" y="3517038"/>
            <a:ext cx="2934048" cy="2908971"/>
          </a:xfrm>
          <a:prstGeom prst="rect">
            <a:avLst/>
          </a:prstGeom>
        </p:spPr>
      </p:pic>
    </p:spTree>
    <p:extLst>
      <p:ext uri="{BB962C8B-B14F-4D97-AF65-F5344CB8AC3E}">
        <p14:creationId xmlns:p14="http://schemas.microsoft.com/office/powerpoint/2010/main" val="84301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65C7-8D5A-4F42-BEA4-CCEA459B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45" y="3712528"/>
            <a:ext cx="2596856" cy="2675209"/>
          </a:xfrm>
          <a:prstGeom prst="rect">
            <a:avLst/>
          </a:prstGeom>
        </p:spPr>
      </p:pic>
      <p:pic>
        <p:nvPicPr>
          <p:cNvPr id="5" name="Picture 4">
            <a:extLst>
              <a:ext uri="{FF2B5EF4-FFF2-40B4-BE49-F238E27FC236}">
                <a16:creationId xmlns:a16="http://schemas.microsoft.com/office/drawing/2014/main" id="{38D775C5-26C3-40BB-89A3-50587AABB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45" y="470263"/>
            <a:ext cx="2708541" cy="3213463"/>
          </a:xfrm>
          <a:prstGeom prst="rect">
            <a:avLst/>
          </a:prstGeom>
        </p:spPr>
      </p:pic>
      <p:pic>
        <p:nvPicPr>
          <p:cNvPr id="7" name="Picture 6">
            <a:extLst>
              <a:ext uri="{FF2B5EF4-FFF2-40B4-BE49-F238E27FC236}">
                <a16:creationId xmlns:a16="http://schemas.microsoft.com/office/drawing/2014/main" id="{C04144E2-FFB6-43BF-AA0D-6B77C487E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5086" y="470263"/>
            <a:ext cx="2847061" cy="3242265"/>
          </a:xfrm>
          <a:prstGeom prst="rect">
            <a:avLst/>
          </a:prstGeom>
        </p:spPr>
      </p:pic>
      <p:pic>
        <p:nvPicPr>
          <p:cNvPr id="9" name="Picture 8">
            <a:extLst>
              <a:ext uri="{FF2B5EF4-FFF2-40B4-BE49-F238E27FC236}">
                <a16:creationId xmlns:a16="http://schemas.microsoft.com/office/drawing/2014/main" id="{8AB31F75-6747-4DEC-9C97-1B211A0C4F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1783" y="3741330"/>
            <a:ext cx="3130195" cy="2646407"/>
          </a:xfrm>
          <a:prstGeom prst="rect">
            <a:avLst/>
          </a:prstGeom>
        </p:spPr>
      </p:pic>
      <p:pic>
        <p:nvPicPr>
          <p:cNvPr id="11" name="Picture 10">
            <a:extLst>
              <a:ext uri="{FF2B5EF4-FFF2-40B4-BE49-F238E27FC236}">
                <a16:creationId xmlns:a16="http://schemas.microsoft.com/office/drawing/2014/main" id="{EB45AE89-EB90-4820-B713-0AC7A7AD24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1524" y="472557"/>
            <a:ext cx="2843342" cy="2676437"/>
          </a:xfrm>
          <a:prstGeom prst="rect">
            <a:avLst/>
          </a:prstGeom>
        </p:spPr>
      </p:pic>
      <p:pic>
        <p:nvPicPr>
          <p:cNvPr id="13" name="Picture 12">
            <a:extLst>
              <a:ext uri="{FF2B5EF4-FFF2-40B4-BE49-F238E27FC236}">
                <a16:creationId xmlns:a16="http://schemas.microsoft.com/office/drawing/2014/main" id="{834FFCAF-36E9-402A-92BC-C69CC4438F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1553" y="3229145"/>
            <a:ext cx="2643314" cy="3227046"/>
          </a:xfrm>
          <a:prstGeom prst="rect">
            <a:avLst/>
          </a:prstGeom>
        </p:spPr>
      </p:pic>
      <p:pic>
        <p:nvPicPr>
          <p:cNvPr id="15" name="Picture 14">
            <a:extLst>
              <a:ext uri="{FF2B5EF4-FFF2-40B4-BE49-F238E27FC236}">
                <a16:creationId xmlns:a16="http://schemas.microsoft.com/office/drawing/2014/main" id="{F7F513D5-9024-47E3-A140-0A60D51489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89482" y="440234"/>
            <a:ext cx="2475974" cy="2676436"/>
          </a:xfrm>
          <a:prstGeom prst="rect">
            <a:avLst/>
          </a:prstGeom>
        </p:spPr>
      </p:pic>
      <p:pic>
        <p:nvPicPr>
          <p:cNvPr id="17" name="Picture 16">
            <a:extLst>
              <a:ext uri="{FF2B5EF4-FFF2-40B4-BE49-F238E27FC236}">
                <a16:creationId xmlns:a16="http://schemas.microsoft.com/office/drawing/2014/main" id="{EB30FCD6-9823-45F3-82E7-79A0D93D31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44866" y="3229145"/>
            <a:ext cx="3082555" cy="3188621"/>
          </a:xfrm>
          <a:prstGeom prst="rect">
            <a:avLst/>
          </a:prstGeom>
        </p:spPr>
      </p:pic>
    </p:spTree>
    <p:extLst>
      <p:ext uri="{BB962C8B-B14F-4D97-AF65-F5344CB8AC3E}">
        <p14:creationId xmlns:p14="http://schemas.microsoft.com/office/powerpoint/2010/main" val="315340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5709A3-3A2A-4AE7-9228-248F32818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19" y="394705"/>
            <a:ext cx="2897135" cy="2897135"/>
          </a:xfrm>
          <a:prstGeom prst="rect">
            <a:avLst/>
          </a:prstGeom>
        </p:spPr>
      </p:pic>
      <p:pic>
        <p:nvPicPr>
          <p:cNvPr id="5" name="Picture 4">
            <a:extLst>
              <a:ext uri="{FF2B5EF4-FFF2-40B4-BE49-F238E27FC236}">
                <a16:creationId xmlns:a16="http://schemas.microsoft.com/office/drawing/2014/main" id="{6340ADD4-D3B6-465A-9CA4-07B06842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998" y="467606"/>
            <a:ext cx="2815046" cy="2751331"/>
          </a:xfrm>
          <a:prstGeom prst="rect">
            <a:avLst/>
          </a:prstGeom>
        </p:spPr>
      </p:pic>
      <p:pic>
        <p:nvPicPr>
          <p:cNvPr id="7" name="Picture 6">
            <a:extLst>
              <a:ext uri="{FF2B5EF4-FFF2-40B4-BE49-F238E27FC236}">
                <a16:creationId xmlns:a16="http://schemas.microsoft.com/office/drawing/2014/main" id="{FDAB7542-7AD6-404D-BAAA-8DEE413A5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089" y="394704"/>
            <a:ext cx="2683951" cy="2751331"/>
          </a:xfrm>
          <a:prstGeom prst="rect">
            <a:avLst/>
          </a:prstGeom>
        </p:spPr>
      </p:pic>
      <p:pic>
        <p:nvPicPr>
          <p:cNvPr id="9" name="Picture 8">
            <a:extLst>
              <a:ext uri="{FF2B5EF4-FFF2-40B4-BE49-F238E27FC236}">
                <a16:creationId xmlns:a16="http://schemas.microsoft.com/office/drawing/2014/main" id="{FB49E5EB-5B13-4587-B91C-DD3598B620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4231" y="394704"/>
            <a:ext cx="2683950" cy="3007436"/>
          </a:xfrm>
          <a:prstGeom prst="rect">
            <a:avLst/>
          </a:prstGeom>
        </p:spPr>
      </p:pic>
      <p:pic>
        <p:nvPicPr>
          <p:cNvPr id="11" name="Picture 10">
            <a:extLst>
              <a:ext uri="{FF2B5EF4-FFF2-40B4-BE49-F238E27FC236}">
                <a16:creationId xmlns:a16="http://schemas.microsoft.com/office/drawing/2014/main" id="{0E5183DB-1344-40CA-9A97-39595456E7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8271" y="3566161"/>
            <a:ext cx="2540813" cy="2721517"/>
          </a:xfrm>
          <a:prstGeom prst="rect">
            <a:avLst/>
          </a:prstGeom>
        </p:spPr>
      </p:pic>
      <p:pic>
        <p:nvPicPr>
          <p:cNvPr id="13" name="Picture 12">
            <a:extLst>
              <a:ext uri="{FF2B5EF4-FFF2-40B4-BE49-F238E27FC236}">
                <a16:creationId xmlns:a16="http://schemas.microsoft.com/office/drawing/2014/main" id="{50B76716-C482-422C-ABA4-D14A3FD7B5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7688" y="3445455"/>
            <a:ext cx="2814352" cy="2886669"/>
          </a:xfrm>
          <a:prstGeom prst="rect">
            <a:avLst/>
          </a:prstGeom>
        </p:spPr>
      </p:pic>
      <p:pic>
        <p:nvPicPr>
          <p:cNvPr id="15" name="Picture 14">
            <a:extLst>
              <a:ext uri="{FF2B5EF4-FFF2-40B4-BE49-F238E27FC236}">
                <a16:creationId xmlns:a16="http://schemas.microsoft.com/office/drawing/2014/main" id="{F7F38BB3-2847-49D6-A443-6FE5A82D26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747" y="3566161"/>
            <a:ext cx="2647179" cy="2765963"/>
          </a:xfrm>
          <a:prstGeom prst="rect">
            <a:avLst/>
          </a:prstGeom>
        </p:spPr>
      </p:pic>
      <p:pic>
        <p:nvPicPr>
          <p:cNvPr id="17" name="Picture 16">
            <a:extLst>
              <a:ext uri="{FF2B5EF4-FFF2-40B4-BE49-F238E27FC236}">
                <a16:creationId xmlns:a16="http://schemas.microsoft.com/office/drawing/2014/main" id="{1B478C55-F944-46A5-B3EA-44E9D11A06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11046" y="3455861"/>
            <a:ext cx="2797206" cy="2886668"/>
          </a:xfrm>
          <a:prstGeom prst="rect">
            <a:avLst/>
          </a:prstGeom>
        </p:spPr>
      </p:pic>
    </p:spTree>
    <p:extLst>
      <p:ext uri="{BB962C8B-B14F-4D97-AF65-F5344CB8AC3E}">
        <p14:creationId xmlns:p14="http://schemas.microsoft.com/office/powerpoint/2010/main" val="19582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FCAF8-1B2E-4488-8612-503643A8D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12" y="4046696"/>
            <a:ext cx="2317721" cy="2234945"/>
          </a:xfrm>
          <a:prstGeom prst="rect">
            <a:avLst/>
          </a:prstGeom>
        </p:spPr>
      </p:pic>
      <p:pic>
        <p:nvPicPr>
          <p:cNvPr id="5" name="Picture 4">
            <a:extLst>
              <a:ext uri="{FF2B5EF4-FFF2-40B4-BE49-F238E27FC236}">
                <a16:creationId xmlns:a16="http://schemas.microsoft.com/office/drawing/2014/main" id="{33C212F5-1D9A-4237-8BEA-E8CEC05C4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208" y="3428999"/>
            <a:ext cx="2317721" cy="2944401"/>
          </a:xfrm>
          <a:prstGeom prst="rect">
            <a:avLst/>
          </a:prstGeom>
        </p:spPr>
      </p:pic>
      <p:pic>
        <p:nvPicPr>
          <p:cNvPr id="7" name="Picture 6">
            <a:extLst>
              <a:ext uri="{FF2B5EF4-FFF2-40B4-BE49-F238E27FC236}">
                <a16:creationId xmlns:a16="http://schemas.microsoft.com/office/drawing/2014/main" id="{AFAB623A-E77C-4505-9892-F5C66E6A1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084" y="3536846"/>
            <a:ext cx="2812492" cy="2744795"/>
          </a:xfrm>
          <a:prstGeom prst="rect">
            <a:avLst/>
          </a:prstGeom>
        </p:spPr>
      </p:pic>
      <p:pic>
        <p:nvPicPr>
          <p:cNvPr id="9" name="Picture 8">
            <a:extLst>
              <a:ext uri="{FF2B5EF4-FFF2-40B4-BE49-F238E27FC236}">
                <a16:creationId xmlns:a16="http://schemas.microsoft.com/office/drawing/2014/main" id="{BF103983-4F28-4F25-89FC-85DF6AED7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0182" y="754041"/>
            <a:ext cx="2396092" cy="2271555"/>
          </a:xfrm>
          <a:prstGeom prst="rect">
            <a:avLst/>
          </a:prstGeom>
        </p:spPr>
      </p:pic>
      <p:pic>
        <p:nvPicPr>
          <p:cNvPr id="11" name="Picture 10">
            <a:extLst>
              <a:ext uri="{FF2B5EF4-FFF2-40B4-BE49-F238E27FC236}">
                <a16:creationId xmlns:a16="http://schemas.microsoft.com/office/drawing/2014/main" id="{33EF2B4F-809D-4D51-B3EC-BA353018E8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2525" y="484601"/>
            <a:ext cx="2396092" cy="2540995"/>
          </a:xfrm>
          <a:prstGeom prst="rect">
            <a:avLst/>
          </a:prstGeom>
        </p:spPr>
      </p:pic>
      <p:pic>
        <p:nvPicPr>
          <p:cNvPr id="13" name="Picture 12">
            <a:extLst>
              <a:ext uri="{FF2B5EF4-FFF2-40B4-BE49-F238E27FC236}">
                <a16:creationId xmlns:a16="http://schemas.microsoft.com/office/drawing/2014/main" id="{B83C98E0-48C6-465D-ABD6-AD343CDE08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537" y="444137"/>
            <a:ext cx="2742072" cy="3333036"/>
          </a:xfrm>
          <a:prstGeom prst="rect">
            <a:avLst/>
          </a:prstGeom>
        </p:spPr>
      </p:pic>
      <p:pic>
        <p:nvPicPr>
          <p:cNvPr id="15" name="Picture 14">
            <a:extLst>
              <a:ext uri="{FF2B5EF4-FFF2-40B4-BE49-F238E27FC236}">
                <a16:creationId xmlns:a16="http://schemas.microsoft.com/office/drawing/2014/main" id="{F4B927E2-1A4E-442B-A291-97DFD20AF8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07886" y="3428999"/>
            <a:ext cx="2393481" cy="2960490"/>
          </a:xfrm>
          <a:prstGeom prst="rect">
            <a:avLst/>
          </a:prstGeom>
        </p:spPr>
      </p:pic>
      <p:pic>
        <p:nvPicPr>
          <p:cNvPr id="17" name="Picture 16">
            <a:extLst>
              <a:ext uri="{FF2B5EF4-FFF2-40B4-BE49-F238E27FC236}">
                <a16:creationId xmlns:a16="http://schemas.microsoft.com/office/drawing/2014/main" id="{375A3735-18B2-4626-B877-BA21C3632E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78699" y="444137"/>
            <a:ext cx="2522668" cy="2581459"/>
          </a:xfrm>
          <a:prstGeom prst="rect">
            <a:avLst/>
          </a:prstGeom>
        </p:spPr>
      </p:pic>
    </p:spTree>
    <p:extLst>
      <p:ext uri="{BB962C8B-B14F-4D97-AF65-F5344CB8AC3E}">
        <p14:creationId xmlns:p14="http://schemas.microsoft.com/office/powerpoint/2010/main" val="3037128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5BCE3-1970-4C75-B14F-EAD7704F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169" y="3893149"/>
            <a:ext cx="2507427" cy="2507427"/>
          </a:xfrm>
          <a:prstGeom prst="rect">
            <a:avLst/>
          </a:prstGeom>
        </p:spPr>
      </p:pic>
      <p:pic>
        <p:nvPicPr>
          <p:cNvPr id="5" name="Picture 4">
            <a:extLst>
              <a:ext uri="{FF2B5EF4-FFF2-40B4-BE49-F238E27FC236}">
                <a16:creationId xmlns:a16="http://schemas.microsoft.com/office/drawing/2014/main" id="{C4BF336D-23D5-4934-A169-C7A9C7016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177" y="436019"/>
            <a:ext cx="2507427" cy="3143720"/>
          </a:xfrm>
          <a:prstGeom prst="rect">
            <a:avLst/>
          </a:prstGeom>
        </p:spPr>
      </p:pic>
      <p:pic>
        <p:nvPicPr>
          <p:cNvPr id="7" name="Picture 6">
            <a:extLst>
              <a:ext uri="{FF2B5EF4-FFF2-40B4-BE49-F238E27FC236}">
                <a16:creationId xmlns:a16="http://schemas.microsoft.com/office/drawing/2014/main" id="{57878E91-0099-4787-8BFE-318D294DF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408" y="444113"/>
            <a:ext cx="2481563" cy="2815939"/>
          </a:xfrm>
          <a:prstGeom prst="rect">
            <a:avLst/>
          </a:prstGeom>
        </p:spPr>
      </p:pic>
      <p:pic>
        <p:nvPicPr>
          <p:cNvPr id="9" name="Picture 8">
            <a:extLst>
              <a:ext uri="{FF2B5EF4-FFF2-40B4-BE49-F238E27FC236}">
                <a16:creationId xmlns:a16="http://schemas.microsoft.com/office/drawing/2014/main" id="{D3985DEF-5298-4B9C-90D9-6B1653376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3372" y="444113"/>
            <a:ext cx="2747554" cy="3135626"/>
          </a:xfrm>
          <a:prstGeom prst="rect">
            <a:avLst/>
          </a:prstGeom>
        </p:spPr>
      </p:pic>
      <p:pic>
        <p:nvPicPr>
          <p:cNvPr id="11" name="Picture 10">
            <a:extLst>
              <a:ext uri="{FF2B5EF4-FFF2-40B4-BE49-F238E27FC236}">
                <a16:creationId xmlns:a16="http://schemas.microsoft.com/office/drawing/2014/main" id="{57FEEFBE-C1AF-4505-8E25-F7FD1ACE11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766" y="3318112"/>
            <a:ext cx="2495774" cy="3192019"/>
          </a:xfrm>
          <a:prstGeom prst="rect">
            <a:avLst/>
          </a:prstGeom>
        </p:spPr>
      </p:pic>
      <p:pic>
        <p:nvPicPr>
          <p:cNvPr id="13" name="Picture 12">
            <a:extLst>
              <a:ext uri="{FF2B5EF4-FFF2-40B4-BE49-F238E27FC236}">
                <a16:creationId xmlns:a16="http://schemas.microsoft.com/office/drawing/2014/main" id="{0F402AC6-4455-4E04-837D-7B95741270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075" y="436019"/>
            <a:ext cx="2615465" cy="2727958"/>
          </a:xfrm>
          <a:prstGeom prst="rect">
            <a:avLst/>
          </a:prstGeom>
        </p:spPr>
      </p:pic>
      <p:pic>
        <p:nvPicPr>
          <p:cNvPr id="15" name="Picture 14">
            <a:extLst>
              <a:ext uri="{FF2B5EF4-FFF2-40B4-BE49-F238E27FC236}">
                <a16:creationId xmlns:a16="http://schemas.microsoft.com/office/drawing/2014/main" id="{1452AFA9-0CA5-4F8B-A4A0-A12D2F5444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7225" y="3586269"/>
            <a:ext cx="2747554" cy="2870056"/>
          </a:xfrm>
          <a:prstGeom prst="rect">
            <a:avLst/>
          </a:prstGeom>
        </p:spPr>
      </p:pic>
      <p:pic>
        <p:nvPicPr>
          <p:cNvPr id="17" name="Picture 16">
            <a:extLst>
              <a:ext uri="{FF2B5EF4-FFF2-40B4-BE49-F238E27FC236}">
                <a16:creationId xmlns:a16="http://schemas.microsoft.com/office/drawing/2014/main" id="{3ECD14DD-80CE-4122-A684-A24CD476D9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74629" y="3696135"/>
            <a:ext cx="2603863" cy="2704441"/>
          </a:xfrm>
          <a:prstGeom prst="rect">
            <a:avLst/>
          </a:prstGeom>
        </p:spPr>
      </p:pic>
    </p:spTree>
    <p:extLst>
      <p:ext uri="{BB962C8B-B14F-4D97-AF65-F5344CB8AC3E}">
        <p14:creationId xmlns:p14="http://schemas.microsoft.com/office/powerpoint/2010/main" val="379735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822C8-4DC9-4C6E-98DD-154F823A4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065" y="676291"/>
            <a:ext cx="3363326" cy="4837041"/>
          </a:xfrm>
          <a:prstGeom prst="rect">
            <a:avLst/>
          </a:prstGeom>
        </p:spPr>
      </p:pic>
      <p:pic>
        <p:nvPicPr>
          <p:cNvPr id="5" name="Picture 4">
            <a:extLst>
              <a:ext uri="{FF2B5EF4-FFF2-40B4-BE49-F238E27FC236}">
                <a16:creationId xmlns:a16="http://schemas.microsoft.com/office/drawing/2014/main" id="{4263D804-4B14-4139-B8B8-8059002C3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70" y="346598"/>
            <a:ext cx="2552503" cy="3310452"/>
          </a:xfrm>
          <a:prstGeom prst="rect">
            <a:avLst/>
          </a:prstGeom>
        </p:spPr>
      </p:pic>
      <p:pic>
        <p:nvPicPr>
          <p:cNvPr id="7" name="Picture 6">
            <a:extLst>
              <a:ext uri="{FF2B5EF4-FFF2-40B4-BE49-F238E27FC236}">
                <a16:creationId xmlns:a16="http://schemas.microsoft.com/office/drawing/2014/main" id="{D20E2A8E-C63E-4212-B152-0AAF75337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074" y="3756374"/>
            <a:ext cx="2415496" cy="2493921"/>
          </a:xfrm>
          <a:prstGeom prst="rect">
            <a:avLst/>
          </a:prstGeom>
        </p:spPr>
      </p:pic>
      <p:pic>
        <p:nvPicPr>
          <p:cNvPr id="9" name="Picture 8">
            <a:extLst>
              <a:ext uri="{FF2B5EF4-FFF2-40B4-BE49-F238E27FC236}">
                <a16:creationId xmlns:a16="http://schemas.microsoft.com/office/drawing/2014/main" id="{9CB96600-F590-4C79-BC69-8D34438A0A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581" y="280328"/>
            <a:ext cx="3430848" cy="3082403"/>
          </a:xfrm>
          <a:prstGeom prst="rect">
            <a:avLst/>
          </a:prstGeom>
        </p:spPr>
      </p:pic>
      <p:pic>
        <p:nvPicPr>
          <p:cNvPr id="11" name="Picture 10">
            <a:extLst>
              <a:ext uri="{FF2B5EF4-FFF2-40B4-BE49-F238E27FC236}">
                <a16:creationId xmlns:a16="http://schemas.microsoft.com/office/drawing/2014/main" id="{D73CE76F-E336-472E-BD01-06866187E2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9894" y="3495269"/>
            <a:ext cx="4611390" cy="3016133"/>
          </a:xfrm>
          <a:prstGeom prst="rect">
            <a:avLst/>
          </a:prstGeom>
        </p:spPr>
      </p:pic>
    </p:spTree>
    <p:extLst>
      <p:ext uri="{BB962C8B-B14F-4D97-AF65-F5344CB8AC3E}">
        <p14:creationId xmlns:p14="http://schemas.microsoft.com/office/powerpoint/2010/main" val="341182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F94E7-E6AD-4B80-BA4B-EB0DCD0AE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40" y="385609"/>
            <a:ext cx="3121142" cy="3864621"/>
          </a:xfrm>
          <a:prstGeom prst="rect">
            <a:avLst/>
          </a:prstGeom>
        </p:spPr>
      </p:pic>
      <p:pic>
        <p:nvPicPr>
          <p:cNvPr id="5" name="Picture 4">
            <a:extLst>
              <a:ext uri="{FF2B5EF4-FFF2-40B4-BE49-F238E27FC236}">
                <a16:creationId xmlns:a16="http://schemas.microsoft.com/office/drawing/2014/main" id="{1037230F-697E-4C57-82F9-B1C8B5480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24" y="385609"/>
            <a:ext cx="4444873" cy="2684162"/>
          </a:xfrm>
          <a:prstGeom prst="rect">
            <a:avLst/>
          </a:prstGeom>
        </p:spPr>
      </p:pic>
      <p:pic>
        <p:nvPicPr>
          <p:cNvPr id="7" name="Picture 6">
            <a:extLst>
              <a:ext uri="{FF2B5EF4-FFF2-40B4-BE49-F238E27FC236}">
                <a16:creationId xmlns:a16="http://schemas.microsoft.com/office/drawing/2014/main" id="{F5F9345A-9687-461E-A180-89FD6CC24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624" y="3265587"/>
            <a:ext cx="4444873" cy="3206804"/>
          </a:xfrm>
          <a:prstGeom prst="rect">
            <a:avLst/>
          </a:prstGeom>
        </p:spPr>
      </p:pic>
      <p:pic>
        <p:nvPicPr>
          <p:cNvPr id="9" name="Picture 8">
            <a:extLst>
              <a:ext uri="{FF2B5EF4-FFF2-40B4-BE49-F238E27FC236}">
                <a16:creationId xmlns:a16="http://schemas.microsoft.com/office/drawing/2014/main" id="{29F22AD9-AE62-4230-8AB5-2864C3DE77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6497" y="3205681"/>
            <a:ext cx="3983101" cy="3326616"/>
          </a:xfrm>
          <a:prstGeom prst="rect">
            <a:avLst/>
          </a:prstGeom>
        </p:spPr>
      </p:pic>
      <p:pic>
        <p:nvPicPr>
          <p:cNvPr id="11" name="Picture 10">
            <a:extLst>
              <a:ext uri="{FF2B5EF4-FFF2-40B4-BE49-F238E27FC236}">
                <a16:creationId xmlns:a16="http://schemas.microsoft.com/office/drawing/2014/main" id="{8AA412FE-28D1-4179-B20A-8CAE786961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6497" y="399560"/>
            <a:ext cx="3463283" cy="2836074"/>
          </a:xfrm>
          <a:prstGeom prst="rect">
            <a:avLst/>
          </a:prstGeom>
        </p:spPr>
      </p:pic>
    </p:spTree>
    <p:extLst>
      <p:ext uri="{BB962C8B-B14F-4D97-AF65-F5344CB8AC3E}">
        <p14:creationId xmlns:p14="http://schemas.microsoft.com/office/powerpoint/2010/main" val="294547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66A3-7037-4AF2-B1F7-6A97D8B762D2}"/>
              </a:ext>
            </a:extLst>
          </p:cNvPr>
          <p:cNvSpPr>
            <a:spLocks noGrp="1"/>
          </p:cNvSpPr>
          <p:nvPr>
            <p:ph type="title"/>
          </p:nvPr>
        </p:nvSpPr>
        <p:spPr>
          <a:xfrm>
            <a:off x="1066801" y="642594"/>
            <a:ext cx="4839730" cy="407730"/>
          </a:xfrm>
        </p:spPr>
        <p:txBody>
          <a:bodyPr>
            <a:normAutofit fontScale="90000"/>
          </a:bodyPr>
          <a:lstStyle/>
          <a:p>
            <a:r>
              <a:rPr lang="en-US" dirty="0"/>
              <a:t>Business Problems</a:t>
            </a:r>
            <a:endParaRPr lang="en-IN" dirty="0"/>
          </a:p>
        </p:txBody>
      </p:sp>
      <p:sp>
        <p:nvSpPr>
          <p:cNvPr id="3" name="Content Placeholder 2">
            <a:extLst>
              <a:ext uri="{FF2B5EF4-FFF2-40B4-BE49-F238E27FC236}">
                <a16:creationId xmlns:a16="http://schemas.microsoft.com/office/drawing/2014/main" id="{9FC79EF4-6652-41B9-A613-B72E3BF3732C}"/>
              </a:ext>
            </a:extLst>
          </p:cNvPr>
          <p:cNvSpPr>
            <a:spLocks noGrp="1"/>
          </p:cNvSpPr>
          <p:nvPr>
            <p:ph idx="1"/>
          </p:nvPr>
        </p:nvSpPr>
        <p:spPr>
          <a:xfrm>
            <a:off x="1066800" y="1050324"/>
            <a:ext cx="10058399" cy="4984716"/>
          </a:xfrm>
        </p:spPr>
        <p:txBody>
          <a:bodyPr>
            <a:normAutofit fontScale="62500" lnSpcReduction="20000"/>
          </a:bodyPr>
          <a:lstStyle/>
          <a:p>
            <a:pPr marL="0" indent="0">
              <a:buNone/>
            </a:pPr>
            <a:r>
              <a:rPr lang="en-US" dirty="0"/>
              <a:t>1.using gender column we can see which gender persons are purchasing online more?</a:t>
            </a:r>
          </a:p>
          <a:p>
            <a:pPr marL="0" indent="0">
              <a:buNone/>
            </a:pPr>
            <a:r>
              <a:rPr lang="en-US" dirty="0"/>
              <a:t>2.which age group people are using more?</a:t>
            </a:r>
          </a:p>
          <a:p>
            <a:pPr marL="0" indent="0">
              <a:buNone/>
            </a:pPr>
            <a:r>
              <a:rPr lang="en-US" dirty="0"/>
              <a:t>3.which city is trading online more?</a:t>
            </a:r>
          </a:p>
          <a:p>
            <a:pPr marL="0" indent="0">
              <a:buNone/>
            </a:pPr>
            <a:r>
              <a:rPr lang="en-US" dirty="0"/>
              <a:t>4.as per </a:t>
            </a:r>
            <a:r>
              <a:rPr lang="en-US" dirty="0" err="1"/>
              <a:t>pincode</a:t>
            </a:r>
            <a:r>
              <a:rPr lang="en-US" dirty="0"/>
              <a:t> which city people using more online shops</a:t>
            </a:r>
          </a:p>
          <a:p>
            <a:pPr marL="0" indent="0">
              <a:buNone/>
            </a:pPr>
            <a:r>
              <a:rPr lang="en-US" dirty="0"/>
              <a:t>5.checking the people how long they are shopping in online</a:t>
            </a:r>
          </a:p>
          <a:p>
            <a:pPr marL="0" indent="0">
              <a:buNone/>
            </a:pPr>
            <a:r>
              <a:rPr lang="en-US" dirty="0"/>
              <a:t>6.check the people how many times they order in last one year?</a:t>
            </a:r>
          </a:p>
          <a:p>
            <a:pPr marL="0" indent="0">
              <a:buNone/>
            </a:pPr>
            <a:r>
              <a:rPr lang="en-US" dirty="0"/>
              <a:t>7.how the people access the internet while shopping online?</a:t>
            </a:r>
          </a:p>
          <a:p>
            <a:pPr marL="0" indent="0">
              <a:buNone/>
            </a:pPr>
            <a:r>
              <a:rPr lang="en-US" dirty="0"/>
              <a:t>8.which device do you access to do shopping in online more?</a:t>
            </a:r>
          </a:p>
          <a:p>
            <a:pPr marL="0" indent="0">
              <a:buNone/>
            </a:pPr>
            <a:r>
              <a:rPr lang="en-US" dirty="0"/>
              <a:t>9. screen size of mobiles using more</a:t>
            </a:r>
          </a:p>
          <a:p>
            <a:pPr marL="0" indent="0">
              <a:buNone/>
            </a:pPr>
            <a:r>
              <a:rPr lang="en-US" dirty="0"/>
              <a:t>10.which </a:t>
            </a:r>
            <a:r>
              <a:rPr lang="en-US" dirty="0" err="1"/>
              <a:t>os</a:t>
            </a:r>
            <a:r>
              <a:rPr lang="en-US" dirty="0"/>
              <a:t> type people using more to reach the online shopping</a:t>
            </a:r>
          </a:p>
          <a:p>
            <a:pPr marL="0" indent="0">
              <a:buNone/>
            </a:pPr>
            <a:r>
              <a:rPr lang="en-US" dirty="0"/>
              <a:t>11.which browser is using more to do online shopping by the customers</a:t>
            </a:r>
          </a:p>
          <a:p>
            <a:pPr marL="0" indent="0">
              <a:buNone/>
            </a:pPr>
            <a:r>
              <a:rPr lang="en-US" dirty="0"/>
              <a:t>12.channels that customers arrive at their favorite </a:t>
            </a:r>
            <a:r>
              <a:rPr lang="en-US" dirty="0" err="1"/>
              <a:t>onine</a:t>
            </a:r>
            <a:r>
              <a:rPr lang="en-US" dirty="0"/>
              <a:t> store for the first time and how do you reach for next time</a:t>
            </a:r>
          </a:p>
          <a:p>
            <a:pPr marL="0" indent="0">
              <a:buNone/>
            </a:pPr>
            <a:r>
              <a:rPr lang="en-US" dirty="0"/>
              <a:t>13.how long customer takes time to decide about purchasing products in online</a:t>
            </a:r>
          </a:p>
          <a:p>
            <a:pPr marL="0" indent="0">
              <a:buNone/>
            </a:pPr>
            <a:r>
              <a:rPr lang="en-US" dirty="0"/>
              <a:t>14.how many payment options we have and which is the best option to pay and customers are using which type of payments mode more</a:t>
            </a:r>
          </a:p>
          <a:p>
            <a:pPr marL="0" indent="0">
              <a:buNone/>
            </a:pPr>
            <a:r>
              <a:rPr lang="en-US" dirty="0"/>
              <a:t>15.checking the cancel frequency and cancellation reasons </a:t>
            </a:r>
          </a:p>
          <a:p>
            <a:pPr marL="0" indent="0">
              <a:buNone/>
            </a:pPr>
            <a:r>
              <a:rPr lang="en-US" dirty="0"/>
              <a:t>16.how customer think that content is easy to read and understand or not</a:t>
            </a:r>
          </a:p>
          <a:p>
            <a:pPr marL="0" indent="0">
              <a:buNone/>
            </a:pPr>
            <a:r>
              <a:rPr lang="en-US" dirty="0"/>
              <a:t>17. sites are giving similar product information </a:t>
            </a:r>
          </a:p>
          <a:p>
            <a:pPr marL="0" indent="0">
              <a:buNone/>
            </a:pPr>
            <a:r>
              <a:rPr lang="en-US" dirty="0"/>
              <a:t>18. is it important to know more about product seller pr not</a:t>
            </a:r>
          </a:p>
          <a:p>
            <a:pPr marL="0" indent="0">
              <a:buNone/>
            </a:pPr>
            <a:r>
              <a:rPr lang="en-US" dirty="0"/>
              <a:t>19. sites are giving full relevant information on listed products, is it stated clearly or not</a:t>
            </a:r>
          </a:p>
          <a:p>
            <a:pPr marL="0" indent="0">
              <a:buNone/>
            </a:pPr>
            <a:r>
              <a:rPr lang="en-US" dirty="0"/>
              <a:t>20.can we easily navigate in website or not, loading and processing speed of website, and is it user friendly interface of web site or not</a:t>
            </a:r>
          </a:p>
        </p:txBody>
      </p:sp>
    </p:spTree>
    <p:extLst>
      <p:ext uri="{BB962C8B-B14F-4D97-AF65-F5344CB8AC3E}">
        <p14:creationId xmlns:p14="http://schemas.microsoft.com/office/powerpoint/2010/main" val="3301327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0D8B1-59E6-436C-854E-BC2E06AE8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950" y="549735"/>
            <a:ext cx="2994136" cy="2440221"/>
          </a:xfrm>
          <a:prstGeom prst="rect">
            <a:avLst/>
          </a:prstGeom>
        </p:spPr>
      </p:pic>
      <p:pic>
        <p:nvPicPr>
          <p:cNvPr id="5" name="Picture 4">
            <a:extLst>
              <a:ext uri="{FF2B5EF4-FFF2-40B4-BE49-F238E27FC236}">
                <a16:creationId xmlns:a16="http://schemas.microsoft.com/office/drawing/2014/main" id="{045B0DB4-66FD-41C2-9403-D053FEE90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996" y="3200400"/>
            <a:ext cx="3049967" cy="2349180"/>
          </a:xfrm>
          <a:prstGeom prst="rect">
            <a:avLst/>
          </a:prstGeom>
        </p:spPr>
      </p:pic>
      <p:pic>
        <p:nvPicPr>
          <p:cNvPr id="7" name="Picture 6">
            <a:extLst>
              <a:ext uri="{FF2B5EF4-FFF2-40B4-BE49-F238E27FC236}">
                <a16:creationId xmlns:a16="http://schemas.microsoft.com/office/drawing/2014/main" id="{345705AE-FC8A-488C-A3FE-65C6E684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1671" y="3429000"/>
            <a:ext cx="2542542" cy="2110271"/>
          </a:xfrm>
          <a:prstGeom prst="rect">
            <a:avLst/>
          </a:prstGeom>
        </p:spPr>
      </p:pic>
      <p:pic>
        <p:nvPicPr>
          <p:cNvPr id="9" name="Picture 8">
            <a:extLst>
              <a:ext uri="{FF2B5EF4-FFF2-40B4-BE49-F238E27FC236}">
                <a16:creationId xmlns:a16="http://schemas.microsoft.com/office/drawing/2014/main" id="{43621539-87B6-4400-B925-171F9CBFE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707" y="634180"/>
            <a:ext cx="2788614" cy="2171739"/>
          </a:xfrm>
          <a:prstGeom prst="rect">
            <a:avLst/>
          </a:prstGeom>
        </p:spPr>
      </p:pic>
      <p:pic>
        <p:nvPicPr>
          <p:cNvPr id="11" name="Picture 10">
            <a:extLst>
              <a:ext uri="{FF2B5EF4-FFF2-40B4-BE49-F238E27FC236}">
                <a16:creationId xmlns:a16="http://schemas.microsoft.com/office/drawing/2014/main" id="{203AB698-2426-4CF6-AEC6-00FCDD50FD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0530" y="3136527"/>
            <a:ext cx="3168811" cy="3138973"/>
          </a:xfrm>
          <a:prstGeom prst="rect">
            <a:avLst/>
          </a:prstGeom>
        </p:spPr>
      </p:pic>
      <p:pic>
        <p:nvPicPr>
          <p:cNvPr id="13" name="Picture 12">
            <a:extLst>
              <a:ext uri="{FF2B5EF4-FFF2-40B4-BE49-F238E27FC236}">
                <a16:creationId xmlns:a16="http://schemas.microsoft.com/office/drawing/2014/main" id="{C5B8F604-45FF-4437-B930-C437465B39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216" y="3200400"/>
            <a:ext cx="2542542" cy="2786419"/>
          </a:xfrm>
          <a:prstGeom prst="rect">
            <a:avLst/>
          </a:prstGeom>
        </p:spPr>
      </p:pic>
      <p:pic>
        <p:nvPicPr>
          <p:cNvPr id="15" name="Picture 14">
            <a:extLst>
              <a:ext uri="{FF2B5EF4-FFF2-40B4-BE49-F238E27FC236}">
                <a16:creationId xmlns:a16="http://schemas.microsoft.com/office/drawing/2014/main" id="{CA0D91E9-F996-4824-AB32-911184C690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544" y="450667"/>
            <a:ext cx="2262503" cy="2538767"/>
          </a:xfrm>
          <a:prstGeom prst="rect">
            <a:avLst/>
          </a:prstGeom>
        </p:spPr>
      </p:pic>
      <p:pic>
        <p:nvPicPr>
          <p:cNvPr id="17" name="Picture 16">
            <a:extLst>
              <a:ext uri="{FF2B5EF4-FFF2-40B4-BE49-F238E27FC236}">
                <a16:creationId xmlns:a16="http://schemas.microsoft.com/office/drawing/2014/main" id="{58034B8B-1060-4F20-80B9-0466C29D26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46691" y="388060"/>
            <a:ext cx="2916488" cy="2492107"/>
          </a:xfrm>
          <a:prstGeom prst="rect">
            <a:avLst/>
          </a:prstGeom>
        </p:spPr>
      </p:pic>
    </p:spTree>
    <p:extLst>
      <p:ext uri="{BB962C8B-B14F-4D97-AF65-F5344CB8AC3E}">
        <p14:creationId xmlns:p14="http://schemas.microsoft.com/office/powerpoint/2010/main" val="1150118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60C54-C36E-478D-9C43-5B60E6725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694" y="344555"/>
            <a:ext cx="2916483" cy="3361472"/>
          </a:xfrm>
          <a:prstGeom prst="rect">
            <a:avLst/>
          </a:prstGeom>
        </p:spPr>
      </p:pic>
      <p:pic>
        <p:nvPicPr>
          <p:cNvPr id="5" name="Picture 4">
            <a:extLst>
              <a:ext uri="{FF2B5EF4-FFF2-40B4-BE49-F238E27FC236}">
                <a16:creationId xmlns:a16="http://schemas.microsoft.com/office/drawing/2014/main" id="{21BB4D4B-098C-400C-8BA9-825CB18E0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992" y="3575142"/>
            <a:ext cx="2383978" cy="2727664"/>
          </a:xfrm>
          <a:prstGeom prst="rect">
            <a:avLst/>
          </a:prstGeom>
        </p:spPr>
      </p:pic>
      <p:pic>
        <p:nvPicPr>
          <p:cNvPr id="7" name="Picture 6">
            <a:extLst>
              <a:ext uri="{FF2B5EF4-FFF2-40B4-BE49-F238E27FC236}">
                <a16:creationId xmlns:a16="http://schemas.microsoft.com/office/drawing/2014/main" id="{6801DDAC-DEE3-49C5-BF2A-11F0BFB6D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70" y="3606122"/>
            <a:ext cx="2799930" cy="2819096"/>
          </a:xfrm>
          <a:prstGeom prst="rect">
            <a:avLst/>
          </a:prstGeom>
        </p:spPr>
      </p:pic>
      <p:pic>
        <p:nvPicPr>
          <p:cNvPr id="9" name="Picture 8">
            <a:extLst>
              <a:ext uri="{FF2B5EF4-FFF2-40B4-BE49-F238E27FC236}">
                <a16:creationId xmlns:a16="http://schemas.microsoft.com/office/drawing/2014/main" id="{BC8DDEC9-3942-42AF-9043-744650A27E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3914" y="507459"/>
            <a:ext cx="2157713" cy="2333950"/>
          </a:xfrm>
          <a:prstGeom prst="rect">
            <a:avLst/>
          </a:prstGeom>
        </p:spPr>
      </p:pic>
      <p:pic>
        <p:nvPicPr>
          <p:cNvPr id="11" name="Picture 10">
            <a:extLst>
              <a:ext uri="{FF2B5EF4-FFF2-40B4-BE49-F238E27FC236}">
                <a16:creationId xmlns:a16="http://schemas.microsoft.com/office/drawing/2014/main" id="{B395EE5D-18BE-4B3C-BFF5-01889DA90B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203" y="3429001"/>
            <a:ext cx="2849763" cy="2996218"/>
          </a:xfrm>
          <a:prstGeom prst="rect">
            <a:avLst/>
          </a:prstGeom>
        </p:spPr>
      </p:pic>
      <p:pic>
        <p:nvPicPr>
          <p:cNvPr id="13" name="Picture 12">
            <a:extLst>
              <a:ext uri="{FF2B5EF4-FFF2-40B4-BE49-F238E27FC236}">
                <a16:creationId xmlns:a16="http://schemas.microsoft.com/office/drawing/2014/main" id="{20DE0180-9C7C-41CD-9BF3-2BCEECCE49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794" y="3820751"/>
            <a:ext cx="2316206" cy="2604467"/>
          </a:xfrm>
          <a:prstGeom prst="rect">
            <a:avLst/>
          </a:prstGeom>
        </p:spPr>
      </p:pic>
      <p:pic>
        <p:nvPicPr>
          <p:cNvPr id="15" name="Picture 14">
            <a:extLst>
              <a:ext uri="{FF2B5EF4-FFF2-40B4-BE49-F238E27FC236}">
                <a16:creationId xmlns:a16="http://schemas.microsoft.com/office/drawing/2014/main" id="{925CD7AB-9080-454F-BC51-FE38B7C3C2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322" y="620792"/>
            <a:ext cx="2994815" cy="2723490"/>
          </a:xfrm>
          <a:prstGeom prst="rect">
            <a:avLst/>
          </a:prstGeom>
        </p:spPr>
      </p:pic>
      <p:pic>
        <p:nvPicPr>
          <p:cNvPr id="17" name="Picture 16">
            <a:extLst>
              <a:ext uri="{FF2B5EF4-FFF2-40B4-BE49-F238E27FC236}">
                <a16:creationId xmlns:a16="http://schemas.microsoft.com/office/drawing/2014/main" id="{524ADD92-6A0E-4360-972E-EBF3E09B2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24828" y="344555"/>
            <a:ext cx="2465142" cy="2811031"/>
          </a:xfrm>
          <a:prstGeom prst="rect">
            <a:avLst/>
          </a:prstGeom>
        </p:spPr>
      </p:pic>
    </p:spTree>
    <p:extLst>
      <p:ext uri="{BB962C8B-B14F-4D97-AF65-F5344CB8AC3E}">
        <p14:creationId xmlns:p14="http://schemas.microsoft.com/office/powerpoint/2010/main" val="3894537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D938-B941-4E21-B390-333C37899B9C}"/>
              </a:ext>
            </a:extLst>
          </p:cNvPr>
          <p:cNvSpPr>
            <a:spLocks noGrp="1"/>
          </p:cNvSpPr>
          <p:nvPr>
            <p:ph type="title"/>
          </p:nvPr>
        </p:nvSpPr>
        <p:spPr>
          <a:xfrm>
            <a:off x="492033" y="504177"/>
            <a:ext cx="10376263" cy="637566"/>
          </a:xfrm>
        </p:spPr>
        <p:txBody>
          <a:bodyPr>
            <a:normAutofit fontScale="90000"/>
          </a:bodyPr>
          <a:lstStyle/>
          <a:p>
            <a:r>
              <a:rPr lang="en-US" dirty="0"/>
              <a:t>Observation from all above plots </a:t>
            </a:r>
            <a:endParaRPr lang="en-IN" dirty="0"/>
          </a:p>
        </p:txBody>
      </p:sp>
      <p:sp>
        <p:nvSpPr>
          <p:cNvPr id="3" name="Content Placeholder 2">
            <a:extLst>
              <a:ext uri="{FF2B5EF4-FFF2-40B4-BE49-F238E27FC236}">
                <a16:creationId xmlns:a16="http://schemas.microsoft.com/office/drawing/2014/main" id="{868D803E-B600-48B2-B1D7-BC63557DB523}"/>
              </a:ext>
            </a:extLst>
          </p:cNvPr>
          <p:cNvSpPr>
            <a:spLocks noGrp="1"/>
          </p:cNvSpPr>
          <p:nvPr>
            <p:ph idx="1"/>
          </p:nvPr>
        </p:nvSpPr>
        <p:spPr>
          <a:xfrm>
            <a:off x="391885" y="1254033"/>
            <a:ext cx="11364685" cy="5225144"/>
          </a:xfrm>
        </p:spPr>
        <p:txBody>
          <a:bodyPr>
            <a:normAutofit fontScale="70000" lnSpcReduction="20000"/>
          </a:bodyPr>
          <a:lstStyle/>
          <a:p>
            <a:r>
              <a:rPr lang="en-US" dirty="0"/>
              <a:t>Here in given data most of the customers are female, we have 67% of female customers</a:t>
            </a:r>
          </a:p>
          <a:p>
            <a:r>
              <a:rPr lang="en-US" dirty="0"/>
              <a:t>Customers between 20 to 50 years shopped more from the online store. 86 % of customers are between 20 to 50</a:t>
            </a:r>
          </a:p>
          <a:p>
            <a:r>
              <a:rPr lang="en-US" dirty="0"/>
              <a:t>Delhi, Bangalore, Noida are the cities with high number of buyers</a:t>
            </a:r>
          </a:p>
          <a:p>
            <a:r>
              <a:rPr lang="en-US" dirty="0"/>
              <a:t>36% customers were found shopping online for more than 4 years , 24% were shopping for 2-3 years</a:t>
            </a:r>
          </a:p>
          <a:p>
            <a:r>
              <a:rPr lang="en-US" dirty="0"/>
              <a:t>IN last one year 42% customers have purchased online less than 10 times,23% customers purchased 31-40 times only 2 percent customers purchased more than 42 times</a:t>
            </a:r>
          </a:p>
          <a:p>
            <a:r>
              <a:rPr lang="en-US" dirty="0"/>
              <a:t>70% customers used mobile internet for online purchase and 1% of customer using dial-up</a:t>
            </a:r>
          </a:p>
          <a:p>
            <a:r>
              <a:rPr lang="en-US" dirty="0"/>
              <a:t>52% customers used Smartphone for online purchase, 32% used laptop , 11% of customers using  desktop and least 4% used tablet</a:t>
            </a:r>
          </a:p>
          <a:p>
            <a:r>
              <a:rPr lang="en-US" dirty="0"/>
              <a:t>37% of customers used 5.5 inches screen sized </a:t>
            </a:r>
            <a:r>
              <a:rPr lang="en-US" dirty="0" err="1"/>
              <a:t>moniles</a:t>
            </a:r>
            <a:r>
              <a:rPr lang="en-US" dirty="0"/>
              <a:t>, 11% customers are using 4.7 inches screen, and only 3% of people using 5 inches, remaining customer are using either bigger size screen </a:t>
            </a:r>
            <a:r>
              <a:rPr lang="en-US" dirty="0" err="1"/>
              <a:t>aor</a:t>
            </a:r>
            <a:r>
              <a:rPr lang="en-US" dirty="0"/>
              <a:t> smaller size screen</a:t>
            </a:r>
          </a:p>
          <a:p>
            <a:r>
              <a:rPr lang="en-US" dirty="0"/>
              <a:t>45% customers use Windows phone</a:t>
            </a:r>
          </a:p>
          <a:p>
            <a:r>
              <a:rPr lang="en-US" dirty="0"/>
              <a:t>80% customers using Google chrome to browser their favorite website</a:t>
            </a:r>
          </a:p>
          <a:p>
            <a:r>
              <a:rPr lang="en-US" dirty="0"/>
              <a:t>86% customers uses Search engine to reach their favorite online store </a:t>
            </a:r>
          </a:p>
          <a:p>
            <a:r>
              <a:rPr lang="en-US" dirty="0"/>
              <a:t>After first visit 32 % customers used search engine to reach online store again and 32% uses application. We can assume that these customers have been retained by the E commerce website as they have downloaded the application on their phone and have a fair chance of shopping again.</a:t>
            </a:r>
          </a:p>
          <a:p>
            <a:r>
              <a:rPr lang="en-US" dirty="0"/>
              <a:t>46% customers takes more than 15 minutes before making a purchase, 26% take 6-10 minutes only</a:t>
            </a:r>
          </a:p>
          <a:p>
            <a:r>
              <a:rPr lang="en-US" dirty="0"/>
              <a:t>55% customers prefer Credit/Debit cards to make payments ,28% preferred COD and 17 % preferred Wallets</a:t>
            </a:r>
          </a:p>
          <a:p>
            <a:r>
              <a:rPr lang="en-US" dirty="0"/>
              <a:t>64% customers abandon their shopping cart sometimes, 19% abandon their cart frequently, and 18% of customer are never abandon their shopping cart</a:t>
            </a:r>
          </a:p>
        </p:txBody>
      </p:sp>
    </p:spTree>
    <p:extLst>
      <p:ext uri="{BB962C8B-B14F-4D97-AF65-F5344CB8AC3E}">
        <p14:creationId xmlns:p14="http://schemas.microsoft.com/office/powerpoint/2010/main" val="316252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A3D86-3DA4-428D-B114-C420BF85500B}"/>
              </a:ext>
            </a:extLst>
          </p:cNvPr>
          <p:cNvSpPr>
            <a:spLocks noGrp="1"/>
          </p:cNvSpPr>
          <p:nvPr>
            <p:ph idx="1"/>
          </p:nvPr>
        </p:nvSpPr>
        <p:spPr>
          <a:xfrm>
            <a:off x="391886" y="378823"/>
            <a:ext cx="11377748" cy="6165668"/>
          </a:xfrm>
        </p:spPr>
        <p:txBody>
          <a:bodyPr>
            <a:normAutofit fontScale="85000" lnSpcReduction="20000"/>
          </a:bodyPr>
          <a:lstStyle/>
          <a:p>
            <a:r>
              <a:rPr lang="en-US" sz="1600" dirty="0"/>
              <a:t>49% customers abandon their bag due to better alternative offer, 20% abandon due to promo code not applicable</a:t>
            </a:r>
          </a:p>
          <a:p>
            <a:r>
              <a:rPr lang="en-US" sz="1600" dirty="0"/>
              <a:t>61% customers have strongly agreed and 30% customers are agreed to have easy website content which is easy to understand</a:t>
            </a:r>
          </a:p>
          <a:p>
            <a:r>
              <a:rPr lang="en-US" sz="1600" dirty="0"/>
              <a:t>43% customers agreed strongly and 34% are agreed that Information on similar product to the one highlighted is important for product comparison.</a:t>
            </a:r>
          </a:p>
          <a:p>
            <a:r>
              <a:rPr lang="en-US" sz="1600" dirty="0"/>
              <a:t>70% customers agree that Complete information on listed seller and product being offered is important for purchase decision</a:t>
            </a:r>
          </a:p>
          <a:p>
            <a:r>
              <a:rPr lang="en-US" sz="1600" dirty="0"/>
              <a:t>90% customers agree all relevant information on listed products must be stated clearly.</a:t>
            </a:r>
          </a:p>
          <a:p>
            <a:r>
              <a:rPr lang="en-US" sz="1600" dirty="0"/>
              <a:t>90% customers agreed that the website should be easily navigable</a:t>
            </a:r>
          </a:p>
          <a:p>
            <a:r>
              <a:rPr lang="en-US" sz="1600" dirty="0"/>
              <a:t>85% customers had no issues with the loading and processing speed</a:t>
            </a:r>
          </a:p>
          <a:p>
            <a:r>
              <a:rPr lang="en-US" sz="1600" dirty="0"/>
              <a:t>87% customers agree with user friendly website interface. </a:t>
            </a:r>
          </a:p>
          <a:p>
            <a:r>
              <a:rPr lang="en-US" sz="1600" dirty="0"/>
              <a:t>59% customers strongly agree with the convenient paying methods. </a:t>
            </a:r>
          </a:p>
          <a:p>
            <a:r>
              <a:rPr lang="en-US" sz="1600" dirty="0"/>
              <a:t>52% customers trust that online store will fulfill its part of transaction at stipulated time</a:t>
            </a:r>
          </a:p>
          <a:p>
            <a:r>
              <a:rPr lang="en-US" sz="1600" dirty="0"/>
              <a:t>88% customers like the organization's readiness to assist with queries</a:t>
            </a:r>
          </a:p>
          <a:p>
            <a:r>
              <a:rPr lang="en-US" sz="1600" dirty="0"/>
              <a:t>69% strongly agreed that webpages/application giving privacy</a:t>
            </a:r>
          </a:p>
          <a:p>
            <a:r>
              <a:rPr lang="en-US" sz="1600" dirty="0"/>
              <a:t>Responsiveness, availability of several communication channels (email, online rep, twitter, phone etc.): 90% customers agreed to it. </a:t>
            </a:r>
          </a:p>
          <a:p>
            <a:r>
              <a:rPr lang="en-US" sz="1600" dirty="0"/>
              <a:t>54% customers enjoys online shopping</a:t>
            </a:r>
          </a:p>
          <a:p>
            <a:r>
              <a:rPr lang="en-US" sz="1600" dirty="0"/>
              <a:t>84% customers agree that online shopping is convenient and flexible</a:t>
            </a:r>
          </a:p>
          <a:p>
            <a:r>
              <a:rPr lang="en-US" sz="1600" dirty="0"/>
              <a:t>90% customers agree that return and replacement policy helps them making purchase decision. </a:t>
            </a:r>
          </a:p>
          <a:p>
            <a:r>
              <a:rPr lang="en-US" sz="1600" dirty="0"/>
              <a:t>55% customers agree that gaining access to loyalty program is a benefit of shopping online</a:t>
            </a:r>
          </a:p>
          <a:p>
            <a:r>
              <a:rPr lang="en-US" sz="1600" dirty="0"/>
              <a:t>Displaying quality Information on the website improves satisfaction of customers: 80% customer agreed to it.</a:t>
            </a:r>
          </a:p>
          <a:p>
            <a:r>
              <a:rPr lang="en-US" sz="1600" dirty="0"/>
              <a:t>95% customers are satisfied while shopping on a good quality website</a:t>
            </a:r>
          </a:p>
        </p:txBody>
      </p:sp>
    </p:spTree>
    <p:extLst>
      <p:ext uri="{BB962C8B-B14F-4D97-AF65-F5344CB8AC3E}">
        <p14:creationId xmlns:p14="http://schemas.microsoft.com/office/powerpoint/2010/main" val="3688829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7E128-682D-4E8C-B21B-B043D7AA84C7}"/>
              </a:ext>
            </a:extLst>
          </p:cNvPr>
          <p:cNvSpPr>
            <a:spLocks noGrp="1"/>
          </p:cNvSpPr>
          <p:nvPr>
            <p:ph idx="1"/>
          </p:nvPr>
        </p:nvSpPr>
        <p:spPr>
          <a:xfrm>
            <a:off x="418011" y="470263"/>
            <a:ext cx="11364686" cy="5956663"/>
          </a:xfrm>
        </p:spPr>
        <p:txBody>
          <a:bodyPr>
            <a:normAutofit/>
          </a:bodyPr>
          <a:lstStyle/>
          <a:p>
            <a:r>
              <a:rPr lang="en-US" dirty="0"/>
              <a:t>Net Benefit derived from shopping online can lead to users satisfaction:90% customers agreed</a:t>
            </a:r>
          </a:p>
          <a:p>
            <a:r>
              <a:rPr lang="en-US" dirty="0"/>
              <a:t>User satisfaction cannot exist without trust: 85% customers agree that customer satisfaction cannot be built without trust. </a:t>
            </a:r>
          </a:p>
          <a:p>
            <a:r>
              <a:rPr lang="en-US" dirty="0"/>
              <a:t>Offering a wide variety of listed product in several categories: 75% customer agreed.</a:t>
            </a:r>
          </a:p>
          <a:p>
            <a:r>
              <a:rPr lang="en-US" dirty="0"/>
              <a:t>86% customers like to have complete and relevant information</a:t>
            </a:r>
          </a:p>
          <a:p>
            <a:r>
              <a:rPr lang="en-US" dirty="0"/>
              <a:t>50% agree that online shopping gives monetary benefit and discounts to the customer: </a:t>
            </a:r>
          </a:p>
          <a:p>
            <a:r>
              <a:rPr lang="en-US" dirty="0"/>
              <a:t>80% customers agree to receive monetary savings while shopping online</a:t>
            </a:r>
            <a:endParaRPr lang="en-IN" dirty="0"/>
          </a:p>
          <a:p>
            <a:r>
              <a:rPr lang="en-US" dirty="0"/>
              <a:t>70% agree with the convenience of patronizing the online retailer</a:t>
            </a:r>
          </a:p>
          <a:p>
            <a:r>
              <a:rPr lang="en-US" dirty="0"/>
              <a:t> 58% customers agree that online shopping give the sense of adventure</a:t>
            </a:r>
          </a:p>
          <a:p>
            <a:r>
              <a:rPr lang="en-US" dirty="0"/>
              <a:t>only 40% customers agree that online shopping enhances their social status</a:t>
            </a:r>
          </a:p>
          <a:p>
            <a:r>
              <a:rPr lang="en-US" dirty="0"/>
              <a:t>45% customers feel gratified while shopping with their favorite retailer</a:t>
            </a:r>
          </a:p>
          <a:p>
            <a:r>
              <a:rPr lang="en-US" dirty="0"/>
              <a:t> 45% customers feel that shopping online helps them fulfill certain roles and 33% customers are chose indifferent</a:t>
            </a:r>
          </a:p>
          <a:p>
            <a:r>
              <a:rPr lang="en-US" dirty="0"/>
              <a:t> 85% customers agree they get value for their money while shopping online</a:t>
            </a:r>
            <a:endParaRPr lang="en-IN" dirty="0"/>
          </a:p>
        </p:txBody>
      </p:sp>
    </p:spTree>
    <p:extLst>
      <p:ext uri="{BB962C8B-B14F-4D97-AF65-F5344CB8AC3E}">
        <p14:creationId xmlns:p14="http://schemas.microsoft.com/office/powerpoint/2010/main" val="39711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7CA3F-25A3-4896-9542-210B28E66E76}"/>
              </a:ext>
            </a:extLst>
          </p:cNvPr>
          <p:cNvSpPr>
            <a:spLocks noGrp="1"/>
          </p:cNvSpPr>
          <p:nvPr>
            <p:ph idx="1"/>
          </p:nvPr>
        </p:nvSpPr>
        <p:spPr>
          <a:xfrm>
            <a:off x="457200" y="391886"/>
            <a:ext cx="10668000" cy="5643154"/>
          </a:xfrm>
        </p:spPr>
        <p:txBody>
          <a:bodyPr>
            <a:normAutofit fontScale="70000" lnSpcReduction="20000"/>
          </a:bodyPr>
          <a:lstStyle/>
          <a:p>
            <a:r>
              <a:rPr lang="en-IN" dirty="0"/>
              <a:t> Maximum people have shopped from these 5 companies - Amazon.in, Flipkart.com, Paytm.com, Myntra.com, and Snapdeal.com.</a:t>
            </a:r>
          </a:p>
          <a:p>
            <a:r>
              <a:rPr lang="en-IN" dirty="0"/>
              <a:t> 97% customer are think that amazon.in is easy to access the page, 75% of flipkart.com</a:t>
            </a:r>
          </a:p>
          <a:p>
            <a:r>
              <a:rPr lang="en-IN" dirty="0"/>
              <a:t>48% customers says flipkart.com, amazon.in shows wide variety of products</a:t>
            </a:r>
          </a:p>
          <a:p>
            <a:r>
              <a:rPr lang="en-IN" dirty="0"/>
              <a:t>37% customers like flipkart.com and amazon.in in terms of displaying complete and relevant information of the products</a:t>
            </a:r>
          </a:p>
          <a:p>
            <a:r>
              <a:rPr lang="en-IN" dirty="0"/>
              <a:t>In terms of speed Amazon.in is liked by 90% customers , 60 % like Flipkart.com , 27% Myntra.com</a:t>
            </a:r>
          </a:p>
          <a:p>
            <a:r>
              <a:rPr lang="en-IN" dirty="0"/>
              <a:t> 78% customers trust Amazon.in to be reliable , 55% likes flipkart.com , 25% Myntra.com</a:t>
            </a:r>
          </a:p>
          <a:p>
            <a:r>
              <a:rPr lang="en-IN" dirty="0"/>
              <a:t>80% customers likes Amazon.in quickness to complete the purchase , 60% likes Flipkart.com, 30% likes Myntra.com</a:t>
            </a:r>
          </a:p>
          <a:p>
            <a:r>
              <a:rPr lang="en-IN" dirty="0"/>
              <a:t>80% customers likes Amazon.in is giving more payment options , 68% likes flipkar.com </a:t>
            </a:r>
          </a:p>
          <a:p>
            <a:r>
              <a:rPr lang="en-IN" dirty="0"/>
              <a:t> 89% likes Amazon.in fast delivery , 60% likes Flipkart.com , 11% likes Myntra.com , 18% likes Snapdeal.com</a:t>
            </a:r>
          </a:p>
          <a:p>
            <a:r>
              <a:rPr lang="en-IN" dirty="0"/>
              <a:t>82% customers trust amazon.in in terms of keeping the privacy of customer information, 56% trust </a:t>
            </a:r>
            <a:r>
              <a:rPr lang="en-IN" dirty="0" err="1"/>
              <a:t>flipkart</a:t>
            </a:r>
            <a:r>
              <a:rPr lang="en-IN" dirty="0"/>
              <a:t> 20% trust Myntra , 17 % trust Snapdeal</a:t>
            </a:r>
          </a:p>
          <a:p>
            <a:r>
              <a:rPr lang="en-IN" dirty="0"/>
              <a:t>76 % customers trust amazon.in that their financial information secured, 55% Flipakrt.com, 34% Myntra.com , 37% Snapdeal.com , 33% Paytm.com</a:t>
            </a:r>
          </a:p>
          <a:p>
            <a:r>
              <a:rPr lang="en-IN" dirty="0"/>
              <a:t> 84% customers believe Amazon.in perceived trustworthiness, 43% - Flipkart.com , 33% - Myntra.com , 27% Snapdeal.com</a:t>
            </a:r>
          </a:p>
          <a:p>
            <a:r>
              <a:rPr lang="en-IN" dirty="0"/>
              <a:t> 86% customers like Amazon.in in terms of online assistance through multi-channel , 51% -Flipkart.com ,42% Myntra.com</a:t>
            </a:r>
          </a:p>
          <a:p>
            <a:r>
              <a:rPr lang="en-IN" dirty="0"/>
              <a:t>50% customers agree that Amazon.in takes longer time to log them in while in sales period/promotions , 39% goes with flipkart.com, 29% goes with paytm.com, 13% goes with Myntra.com , 16% Snapdeal.com</a:t>
            </a:r>
          </a:p>
          <a:p>
            <a:r>
              <a:rPr lang="en-IN" dirty="0"/>
              <a:t>46% customers says that amazon.in takes longer time in displaying photos in sales/promotion , 35%- flipkart.com, 34% Snapdeal.com, 27% Myntra.com, 11% Paytm.com</a:t>
            </a:r>
          </a:p>
          <a:p>
            <a:r>
              <a:rPr lang="en-IN" dirty="0"/>
              <a:t> In late declaration of price in promotion/sales 28% goes with Myntra.com, 21% amazon.in , 16% flipkart.com , 18% Snapdeal.com, 23% Paytm.com</a:t>
            </a:r>
          </a:p>
        </p:txBody>
      </p:sp>
    </p:spTree>
    <p:extLst>
      <p:ext uri="{BB962C8B-B14F-4D97-AF65-F5344CB8AC3E}">
        <p14:creationId xmlns:p14="http://schemas.microsoft.com/office/powerpoint/2010/main" val="4207605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5D105-8324-424F-BC6C-4F318FB57992}"/>
              </a:ext>
            </a:extLst>
          </p:cNvPr>
          <p:cNvSpPr>
            <a:spLocks noGrp="1"/>
          </p:cNvSpPr>
          <p:nvPr>
            <p:ph idx="1"/>
          </p:nvPr>
        </p:nvSpPr>
        <p:spPr>
          <a:xfrm>
            <a:off x="457200" y="470263"/>
            <a:ext cx="10998925" cy="3474720"/>
          </a:xfrm>
        </p:spPr>
        <p:txBody>
          <a:bodyPr>
            <a:normAutofit fontScale="85000" lnSpcReduction="10000"/>
          </a:bodyPr>
          <a:lstStyle/>
          <a:p>
            <a:r>
              <a:rPr lang="en-IN" dirty="0"/>
              <a:t>Longer page loading in promotion 26% customer goes with Myntra.com, 23% flipkart.com, 23% amazon.in, 24% Snapdeal.com</a:t>
            </a:r>
          </a:p>
          <a:p>
            <a:r>
              <a:rPr lang="en-IN" dirty="0"/>
              <a:t>limited mode of payment on most products during sales promotions 41% goes with Snapdeal.com, 40% -amazon.in, 23% flipkart.com, 20% Paytm .com and only 3% Myntra.com </a:t>
            </a:r>
          </a:p>
          <a:p>
            <a:r>
              <a:rPr lang="en-IN" dirty="0"/>
              <a:t> Time taken in product delivery Paytm.com has highest votes of 37%, Snapdeal.com, flipkart.com 16%, amazon.in, 24% and Myntra 10%. Hence Snapdeal and Myntra take minimum time for delivery among all.</a:t>
            </a:r>
          </a:p>
          <a:p>
            <a:r>
              <a:rPr lang="en-IN" dirty="0"/>
              <a:t> customers like the changes in website/application design, 53% customers likes amazon.in and 27% in Flipkar.com</a:t>
            </a:r>
          </a:p>
          <a:p>
            <a:r>
              <a:rPr lang="en-IN" dirty="0"/>
              <a:t>29% customers dislikes disruptions while moving to another page on amazon.in, 24% on Myntra.com, 27% Snapdeal.com, 14% Paytm.com, 23% Snapdeal.com</a:t>
            </a:r>
          </a:p>
          <a:p>
            <a:r>
              <a:rPr lang="en-IN" dirty="0"/>
              <a:t>68% customers says that amazon.in website is as efficient as before, 43% for flipkart.com, 22% for Paytm.com, 9% for Snapdeal.com</a:t>
            </a:r>
          </a:p>
          <a:p>
            <a:r>
              <a:rPr lang="en-IN" dirty="0"/>
              <a:t> 81% customers would like to recommend amazon.in to a friend, 47% would like flipkart.com , 28% would like for Myntra.com , 16% for Paytm.com and least 4 % would like to recommend Snapdeal.com</a:t>
            </a:r>
          </a:p>
          <a:p>
            <a:endParaRPr lang="en-IN" dirty="0"/>
          </a:p>
        </p:txBody>
      </p:sp>
      <p:sp>
        <p:nvSpPr>
          <p:cNvPr id="4" name="TextBox 3">
            <a:extLst>
              <a:ext uri="{FF2B5EF4-FFF2-40B4-BE49-F238E27FC236}">
                <a16:creationId xmlns:a16="http://schemas.microsoft.com/office/drawing/2014/main" id="{DA4EAFA3-3BD9-49B8-AF74-2FC71753C5D1}"/>
              </a:ext>
            </a:extLst>
          </p:cNvPr>
          <p:cNvSpPr txBox="1"/>
          <p:nvPr/>
        </p:nvSpPr>
        <p:spPr>
          <a:xfrm>
            <a:off x="9940834" y="5652645"/>
            <a:ext cx="1737361" cy="461665"/>
          </a:xfrm>
          <a:prstGeom prst="rect">
            <a:avLst/>
          </a:prstGeom>
          <a:noFill/>
        </p:spPr>
        <p:txBody>
          <a:bodyPr wrap="square" rtlCol="0">
            <a:spAutoFit/>
          </a:bodyPr>
          <a:lstStyle/>
          <a:p>
            <a:r>
              <a:rPr lang="en-US" sz="2400" dirty="0">
                <a:solidFill>
                  <a:srgbClr val="00B0F0"/>
                </a:solidFill>
              </a:rPr>
              <a:t>Thank you</a:t>
            </a:r>
            <a:endParaRPr lang="en-IN" sz="2400" dirty="0">
              <a:solidFill>
                <a:srgbClr val="00B0F0"/>
              </a:solidFill>
            </a:endParaRPr>
          </a:p>
        </p:txBody>
      </p:sp>
    </p:spTree>
    <p:extLst>
      <p:ext uri="{BB962C8B-B14F-4D97-AF65-F5344CB8AC3E}">
        <p14:creationId xmlns:p14="http://schemas.microsoft.com/office/powerpoint/2010/main" val="368480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9645-6F33-413B-8A9E-BEAA73AF7BC4}"/>
              </a:ext>
            </a:extLst>
          </p:cNvPr>
          <p:cNvSpPr>
            <a:spLocks noGrp="1"/>
          </p:cNvSpPr>
          <p:nvPr>
            <p:ph type="title"/>
          </p:nvPr>
        </p:nvSpPr>
        <p:spPr>
          <a:xfrm>
            <a:off x="844379" y="2446680"/>
            <a:ext cx="10058400" cy="2774049"/>
          </a:xfrm>
        </p:spPr>
        <p:txBody>
          <a:bodyPr>
            <a:noAutofit/>
          </a:bodyPr>
          <a:lstStyle/>
          <a:p>
            <a:r>
              <a:rPr lang="en-IN" sz="1800" dirty="0">
                <a:latin typeface="Arial" panose="020B0604020202020204" pitchFamily="34" charset="0"/>
                <a:cs typeface="Arial" panose="020B0604020202020204" pitchFamily="34" charset="0"/>
              </a:rPr>
              <a:t>Customer satisfaction has emerged as one of the most important factors that guarantee the success of online store it has been posited as a key stimulant of purchase, repurchase intentions and customer loyalty.</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 comprehensive review of the literature, theories and models have been carried out to propose the models for customer activation and customer retention. </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Five major factors that contributed to the success of an e-commerce store have been identified as: service quality, system quality, information quality, trust and net benefit.</a:t>
            </a:r>
            <a:br>
              <a:rPr lang="en-IN" sz="1800" dirty="0">
                <a:latin typeface="Arial" panose="020B0604020202020204" pitchFamily="34" charset="0"/>
                <a:cs typeface="Arial" panose="020B0604020202020204" pitchFamily="34" charset="0"/>
              </a:rPr>
            </a:br>
            <a:endParaRPr lang="en-IN" sz="1800" dirty="0"/>
          </a:p>
        </p:txBody>
      </p:sp>
      <p:sp>
        <p:nvSpPr>
          <p:cNvPr id="3" name="TextBox 2">
            <a:extLst>
              <a:ext uri="{FF2B5EF4-FFF2-40B4-BE49-F238E27FC236}">
                <a16:creationId xmlns:a16="http://schemas.microsoft.com/office/drawing/2014/main" id="{C3549768-0AC4-4F16-B03C-9E8862FAD553}"/>
              </a:ext>
            </a:extLst>
          </p:cNvPr>
          <p:cNvSpPr txBox="1"/>
          <p:nvPr/>
        </p:nvSpPr>
        <p:spPr>
          <a:xfrm>
            <a:off x="3694670" y="920579"/>
            <a:ext cx="2743201" cy="584775"/>
          </a:xfrm>
          <a:prstGeom prst="rect">
            <a:avLst/>
          </a:prstGeom>
          <a:noFill/>
        </p:spPr>
        <p:txBody>
          <a:bodyPr wrap="square" rtlCol="0">
            <a:spAutoFit/>
          </a:bodyPr>
          <a:lstStyle/>
          <a:p>
            <a:r>
              <a:rPr lang="en-US" sz="3200" dirty="0"/>
              <a:t>Introduction</a:t>
            </a:r>
            <a:endParaRPr lang="en-IN" sz="3200" dirty="0"/>
          </a:p>
        </p:txBody>
      </p:sp>
    </p:spTree>
    <p:extLst>
      <p:ext uri="{BB962C8B-B14F-4D97-AF65-F5344CB8AC3E}">
        <p14:creationId xmlns:p14="http://schemas.microsoft.com/office/powerpoint/2010/main" val="237990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26FE9-1D88-4F03-AD0B-8F4A121B2BB1}"/>
              </a:ext>
            </a:extLst>
          </p:cNvPr>
          <p:cNvSpPr>
            <a:spLocks noGrp="1"/>
          </p:cNvSpPr>
          <p:nvPr>
            <p:ph idx="1"/>
          </p:nvPr>
        </p:nvSpPr>
        <p:spPr>
          <a:xfrm>
            <a:off x="407773" y="407773"/>
            <a:ext cx="11331146" cy="6128951"/>
          </a:xfrm>
        </p:spPr>
        <p:txBody>
          <a:bodyPr>
            <a:normAutofit fontScale="92500" lnSpcReduction="10000"/>
          </a:bodyPr>
          <a:lstStyle/>
          <a:p>
            <a:r>
              <a:rPr lang="en-US" dirty="0"/>
              <a:t>21.trust fulfilment of customer, customer support response, customer </a:t>
            </a:r>
            <a:r>
              <a:rPr lang="en-US" dirty="0" err="1"/>
              <a:t>privay</a:t>
            </a:r>
            <a:r>
              <a:rPr lang="en-US" dirty="0"/>
              <a:t> guarantee</a:t>
            </a:r>
          </a:p>
          <a:p>
            <a:r>
              <a:rPr lang="en-US" dirty="0"/>
              <a:t>22.how the website responses and availability of </a:t>
            </a:r>
            <a:r>
              <a:rPr lang="en-US" dirty="0" err="1"/>
              <a:t>sevaral</a:t>
            </a:r>
            <a:r>
              <a:rPr lang="en-US" dirty="0"/>
              <a:t> communication channels</a:t>
            </a:r>
          </a:p>
          <a:p>
            <a:r>
              <a:rPr lang="en-US" dirty="0"/>
              <a:t>23.benefits,convineince and enjoyment of online shopping  </a:t>
            </a:r>
          </a:p>
          <a:p>
            <a:r>
              <a:rPr lang="en-US" dirty="0"/>
              <a:t>24.return </a:t>
            </a:r>
            <a:r>
              <a:rPr lang="en-US" dirty="0" err="1"/>
              <a:t>replacemnet</a:t>
            </a:r>
            <a:r>
              <a:rPr lang="en-US" dirty="0"/>
              <a:t> policies of the e-tailer is important for purchase decision</a:t>
            </a:r>
          </a:p>
          <a:p>
            <a:r>
              <a:rPr lang="en-US" dirty="0"/>
              <a:t>25.checking the </a:t>
            </a:r>
            <a:r>
              <a:rPr lang="en-US" dirty="0" err="1"/>
              <a:t>loyality</a:t>
            </a:r>
            <a:r>
              <a:rPr lang="en-US" dirty="0"/>
              <a:t> of programs access</a:t>
            </a:r>
          </a:p>
          <a:p>
            <a:r>
              <a:rPr lang="en-US" dirty="0"/>
              <a:t>26. displaying quality </a:t>
            </a:r>
            <a:r>
              <a:rPr lang="en-US" dirty="0" err="1"/>
              <a:t>infomration</a:t>
            </a:r>
            <a:r>
              <a:rPr lang="en-US" dirty="0"/>
              <a:t>, good quality of </a:t>
            </a:r>
            <a:r>
              <a:rPr lang="en-US" dirty="0" err="1"/>
              <a:t>satisfation</a:t>
            </a:r>
            <a:r>
              <a:rPr lang="en-US" dirty="0"/>
              <a:t>  and net </a:t>
            </a:r>
            <a:r>
              <a:rPr lang="en-US" dirty="0" err="1"/>
              <a:t>benfits</a:t>
            </a:r>
            <a:r>
              <a:rPr lang="en-US" dirty="0"/>
              <a:t> by the websites, is it satisfies the customers are not</a:t>
            </a:r>
          </a:p>
          <a:p>
            <a:r>
              <a:rPr lang="en-US" dirty="0"/>
              <a:t>27.trusting websites</a:t>
            </a:r>
          </a:p>
          <a:p>
            <a:r>
              <a:rPr lang="en-US" dirty="0"/>
              <a:t>28.how they categories products, relevant product </a:t>
            </a:r>
            <a:r>
              <a:rPr lang="en-US" dirty="0" err="1"/>
              <a:t>infomation</a:t>
            </a:r>
            <a:endParaRPr lang="en-US" dirty="0"/>
          </a:p>
          <a:p>
            <a:r>
              <a:rPr lang="en-US" dirty="0"/>
              <a:t>29. monetary saving, money worthy</a:t>
            </a:r>
          </a:p>
          <a:p>
            <a:r>
              <a:rPr lang="en-US" dirty="0"/>
              <a:t>30.the convenience of </a:t>
            </a:r>
            <a:r>
              <a:rPr lang="en-US" dirty="0" err="1"/>
              <a:t>patronzing</a:t>
            </a:r>
            <a:r>
              <a:rPr lang="en-US" dirty="0"/>
              <a:t> the online retailer</a:t>
            </a:r>
          </a:p>
          <a:p>
            <a:r>
              <a:rPr lang="en-US" dirty="0"/>
              <a:t>31.shopping on the website gives you the sense of </a:t>
            </a:r>
            <a:r>
              <a:rPr lang="en-US" dirty="0" err="1"/>
              <a:t>advanture</a:t>
            </a:r>
            <a:endParaRPr lang="en-US" dirty="0"/>
          </a:p>
          <a:p>
            <a:r>
              <a:rPr lang="en-US" dirty="0"/>
              <a:t>32.social status, gratification</a:t>
            </a:r>
          </a:p>
          <a:p>
            <a:r>
              <a:rPr lang="en-US" dirty="0"/>
              <a:t>33.role fulfilment</a:t>
            </a:r>
          </a:p>
          <a:p>
            <a:r>
              <a:rPr lang="en-US" dirty="0"/>
              <a:t>34.shopped from how many sites</a:t>
            </a:r>
          </a:p>
          <a:p>
            <a:r>
              <a:rPr lang="en-US" dirty="0"/>
              <a:t>35. how easy to use web application</a:t>
            </a:r>
          </a:p>
          <a:p>
            <a:r>
              <a:rPr lang="en-US" dirty="0"/>
              <a:t>36. visually appealing webapp</a:t>
            </a:r>
          </a:p>
          <a:p>
            <a:r>
              <a:rPr lang="en-US" dirty="0"/>
              <a:t>37.how e-retailer makes wild variety of product on offer</a:t>
            </a:r>
          </a:p>
        </p:txBody>
      </p:sp>
    </p:spTree>
    <p:extLst>
      <p:ext uri="{BB962C8B-B14F-4D97-AF65-F5344CB8AC3E}">
        <p14:creationId xmlns:p14="http://schemas.microsoft.com/office/powerpoint/2010/main" val="124726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E6C15-1963-4004-AC7E-05675C153932}"/>
              </a:ext>
            </a:extLst>
          </p:cNvPr>
          <p:cNvSpPr>
            <a:spLocks noGrp="1"/>
          </p:cNvSpPr>
          <p:nvPr>
            <p:ph idx="1"/>
          </p:nvPr>
        </p:nvSpPr>
        <p:spPr>
          <a:xfrm>
            <a:off x="383059" y="370703"/>
            <a:ext cx="10346725" cy="5740992"/>
          </a:xfrm>
        </p:spPr>
        <p:txBody>
          <a:bodyPr>
            <a:normAutofit fontScale="92500" lnSpcReduction="20000"/>
          </a:bodyPr>
          <a:lstStyle/>
          <a:p>
            <a:r>
              <a:rPr lang="en-US" dirty="0"/>
              <a:t>38.customer think which website gives complete product information </a:t>
            </a:r>
          </a:p>
          <a:p>
            <a:r>
              <a:rPr lang="en-US" dirty="0"/>
              <a:t>39.which is the fast loading website and application</a:t>
            </a:r>
          </a:p>
          <a:p>
            <a:r>
              <a:rPr lang="en-US" dirty="0"/>
              <a:t>40.which is the most reliable website or application</a:t>
            </a:r>
          </a:p>
          <a:p>
            <a:r>
              <a:rPr lang="en-US" dirty="0"/>
              <a:t>41.customer think which is the quickness to </a:t>
            </a:r>
            <a:r>
              <a:rPr lang="en-US" dirty="0" err="1"/>
              <a:t>compelte</a:t>
            </a:r>
            <a:r>
              <a:rPr lang="en-US" dirty="0"/>
              <a:t> purchase</a:t>
            </a:r>
          </a:p>
          <a:p>
            <a:r>
              <a:rPr lang="en-US" dirty="0"/>
              <a:t>42.which website or application gives more payment options and which gives limited payment methods</a:t>
            </a:r>
          </a:p>
          <a:p>
            <a:r>
              <a:rPr lang="en-US" dirty="0"/>
              <a:t>43.which is the best website or application in speedy order delivery and which gives late delivery</a:t>
            </a:r>
          </a:p>
          <a:p>
            <a:r>
              <a:rPr lang="en-US" dirty="0"/>
              <a:t>44.which is giving best privacy of customer information and financial information security to the customer</a:t>
            </a:r>
          </a:p>
          <a:p>
            <a:r>
              <a:rPr lang="en-US" dirty="0"/>
              <a:t>45.which is the trust worthy website or application that customer </a:t>
            </a:r>
            <a:r>
              <a:rPr lang="en-US" dirty="0" err="1"/>
              <a:t>suugesting</a:t>
            </a:r>
            <a:endParaRPr lang="en-US" dirty="0"/>
          </a:p>
          <a:p>
            <a:r>
              <a:rPr lang="en-US" dirty="0"/>
              <a:t>46.which gives multi channel assistance more</a:t>
            </a:r>
          </a:p>
          <a:p>
            <a:r>
              <a:rPr lang="en-US" dirty="0"/>
              <a:t>47.which takes longer time to get logged in and </a:t>
            </a:r>
            <a:r>
              <a:rPr lang="en-US" dirty="0" err="1"/>
              <a:t>loger</a:t>
            </a:r>
            <a:r>
              <a:rPr lang="en-US" dirty="0"/>
              <a:t> time in displaying graphics and photos about sales period and promotions</a:t>
            </a:r>
          </a:p>
          <a:p>
            <a:r>
              <a:rPr lang="en-US" dirty="0"/>
              <a:t>48.which gives late declaration of price and longer page loading time </a:t>
            </a:r>
          </a:p>
          <a:p>
            <a:r>
              <a:rPr lang="en-US" dirty="0"/>
              <a:t>49.which websites or applications changes there designs well</a:t>
            </a:r>
          </a:p>
          <a:p>
            <a:r>
              <a:rPr lang="en-US" dirty="0"/>
              <a:t>50.frequent </a:t>
            </a:r>
            <a:r>
              <a:rPr lang="en-US" dirty="0" err="1"/>
              <a:t>distruption</a:t>
            </a:r>
            <a:r>
              <a:rPr lang="en-US" dirty="0"/>
              <a:t> of page</a:t>
            </a:r>
          </a:p>
          <a:p>
            <a:r>
              <a:rPr lang="en-US" dirty="0"/>
              <a:t>51.website efficiency</a:t>
            </a:r>
          </a:p>
          <a:p>
            <a:r>
              <a:rPr lang="en-US" dirty="0"/>
              <a:t>52.which is the best online retailer would you recommended by the customer</a:t>
            </a:r>
            <a:endParaRPr lang="en-IN" dirty="0"/>
          </a:p>
          <a:p>
            <a:pPr marL="0" indent="0">
              <a:buNone/>
            </a:pPr>
            <a:endParaRPr lang="en-IN" dirty="0"/>
          </a:p>
        </p:txBody>
      </p:sp>
    </p:spTree>
    <p:extLst>
      <p:ext uri="{BB962C8B-B14F-4D97-AF65-F5344CB8AC3E}">
        <p14:creationId xmlns:p14="http://schemas.microsoft.com/office/powerpoint/2010/main" val="159748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9680-2469-4A69-A24A-97D91D31753B}"/>
              </a:ext>
            </a:extLst>
          </p:cNvPr>
          <p:cNvSpPr>
            <a:spLocks noGrp="1"/>
          </p:cNvSpPr>
          <p:nvPr>
            <p:ph type="title"/>
          </p:nvPr>
        </p:nvSpPr>
        <p:spPr>
          <a:xfrm>
            <a:off x="671385" y="501705"/>
            <a:ext cx="5766486" cy="642509"/>
          </a:xfrm>
        </p:spPr>
        <p:txBody>
          <a:bodyPr>
            <a:noAutofit/>
          </a:bodyPr>
          <a:lstStyle/>
          <a:p>
            <a:r>
              <a:rPr lang="en-US" sz="3200" dirty="0">
                <a:solidFill>
                  <a:srgbClr val="FFC000"/>
                </a:solidFill>
              </a:rPr>
              <a:t>Basic steps to start analysis</a:t>
            </a:r>
            <a:endParaRPr lang="en-IN" sz="3200" dirty="0">
              <a:solidFill>
                <a:srgbClr val="FFC000"/>
              </a:solidFill>
            </a:endParaRPr>
          </a:p>
        </p:txBody>
      </p:sp>
      <p:sp>
        <p:nvSpPr>
          <p:cNvPr id="3" name="Content Placeholder 2">
            <a:extLst>
              <a:ext uri="{FF2B5EF4-FFF2-40B4-BE49-F238E27FC236}">
                <a16:creationId xmlns:a16="http://schemas.microsoft.com/office/drawing/2014/main" id="{4EBFB1BB-0745-4846-BE5B-32BD98C61084}"/>
              </a:ext>
            </a:extLst>
          </p:cNvPr>
          <p:cNvSpPr>
            <a:spLocks noGrp="1"/>
          </p:cNvSpPr>
          <p:nvPr>
            <p:ph idx="1"/>
          </p:nvPr>
        </p:nvSpPr>
        <p:spPr>
          <a:xfrm>
            <a:off x="671385" y="1262859"/>
            <a:ext cx="10058400" cy="5093435"/>
          </a:xfrm>
        </p:spPr>
        <p:txBody>
          <a:bodyPr/>
          <a:lstStyle/>
          <a:p>
            <a:r>
              <a:rPr lang="en-US" dirty="0"/>
              <a:t>Importing libraries </a:t>
            </a:r>
          </a:p>
          <a:p>
            <a:r>
              <a:rPr lang="en-US" dirty="0"/>
              <a:t>Loading the data</a:t>
            </a:r>
          </a:p>
          <a:p>
            <a:r>
              <a:rPr lang="en-US" dirty="0"/>
              <a:t>Check the data distribution in the loaded data</a:t>
            </a:r>
          </a:p>
          <a:p>
            <a:r>
              <a:rPr lang="en-US" dirty="0"/>
              <a:t>Check the dimension of the dataframe</a:t>
            </a:r>
          </a:p>
          <a:p>
            <a:r>
              <a:rPr lang="en-US" dirty="0"/>
              <a:t>Check the null values </a:t>
            </a:r>
          </a:p>
          <a:p>
            <a:r>
              <a:rPr lang="en-US" dirty="0"/>
              <a:t>Check the info(). </a:t>
            </a:r>
          </a:p>
          <a:p>
            <a:r>
              <a:rPr lang="en-US" dirty="0"/>
              <a:t>Check the dtypes and check the data columns</a:t>
            </a:r>
          </a:p>
          <a:p>
            <a:r>
              <a:rPr lang="en-US" dirty="0"/>
              <a:t>Here I change the column names</a:t>
            </a:r>
          </a:p>
          <a:p>
            <a:r>
              <a:rPr lang="en-US" dirty="0"/>
              <a:t>Start data visualization</a:t>
            </a:r>
          </a:p>
          <a:p>
            <a:r>
              <a:rPr lang="en-US" dirty="0"/>
              <a:t>Observations after we check the data visualization</a:t>
            </a:r>
          </a:p>
          <a:p>
            <a:pPr marL="0" indent="0">
              <a:buNone/>
            </a:pPr>
            <a:endParaRPr lang="en-IN" dirty="0"/>
          </a:p>
        </p:txBody>
      </p:sp>
    </p:spTree>
    <p:extLst>
      <p:ext uri="{BB962C8B-B14F-4D97-AF65-F5344CB8AC3E}">
        <p14:creationId xmlns:p14="http://schemas.microsoft.com/office/powerpoint/2010/main" val="90116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0FDB-5CBB-4DD2-AEDA-E0B9520CEA4F}"/>
              </a:ext>
            </a:extLst>
          </p:cNvPr>
          <p:cNvSpPr>
            <a:spLocks noGrp="1"/>
          </p:cNvSpPr>
          <p:nvPr>
            <p:ph type="title"/>
          </p:nvPr>
        </p:nvSpPr>
        <p:spPr>
          <a:xfrm>
            <a:off x="1066800" y="642594"/>
            <a:ext cx="10301416" cy="642509"/>
          </a:xfrm>
        </p:spPr>
        <p:txBody>
          <a:bodyPr>
            <a:noAutofit/>
          </a:bodyPr>
          <a:lstStyle/>
          <a:p>
            <a:r>
              <a:rPr lang="en-US" sz="1600" dirty="0"/>
              <a:t>Importing libraries, loading the data , checking the dimension of </a:t>
            </a:r>
            <a:r>
              <a:rPr lang="en-US" sz="1600" dirty="0" err="1"/>
              <a:t>dataframes</a:t>
            </a:r>
            <a:r>
              <a:rPr lang="en-US" sz="1600" dirty="0"/>
              <a:t> and checking the data distributed in the </a:t>
            </a:r>
            <a:r>
              <a:rPr lang="en-US" sz="1600" dirty="0" err="1"/>
              <a:t>datafame</a:t>
            </a:r>
            <a:r>
              <a:rPr lang="en-US" sz="1600" dirty="0"/>
              <a:t>  by using head() function</a:t>
            </a:r>
            <a:endParaRPr lang="en-IN" sz="1600" dirty="0"/>
          </a:p>
        </p:txBody>
      </p:sp>
      <p:pic>
        <p:nvPicPr>
          <p:cNvPr id="61" name="Content Placeholder 60">
            <a:extLst>
              <a:ext uri="{FF2B5EF4-FFF2-40B4-BE49-F238E27FC236}">
                <a16:creationId xmlns:a16="http://schemas.microsoft.com/office/drawing/2014/main" id="{46F6A954-7B81-45C1-B0A5-6F4F6F0BB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097" y="1408670"/>
            <a:ext cx="4058216" cy="1428949"/>
          </a:xfrm>
        </p:spPr>
      </p:pic>
      <p:pic>
        <p:nvPicPr>
          <p:cNvPr id="69" name="Picture 68">
            <a:extLst>
              <a:ext uri="{FF2B5EF4-FFF2-40B4-BE49-F238E27FC236}">
                <a16:creationId xmlns:a16="http://schemas.microsoft.com/office/drawing/2014/main" id="{2B579281-D9F7-4142-B04F-E19BC8109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207" y="1478348"/>
            <a:ext cx="6154009" cy="971686"/>
          </a:xfrm>
          <a:prstGeom prst="rect">
            <a:avLst/>
          </a:prstGeom>
        </p:spPr>
      </p:pic>
      <p:pic>
        <p:nvPicPr>
          <p:cNvPr id="71" name="Picture 70">
            <a:extLst>
              <a:ext uri="{FF2B5EF4-FFF2-40B4-BE49-F238E27FC236}">
                <a16:creationId xmlns:a16="http://schemas.microsoft.com/office/drawing/2014/main" id="{A9695643-C32C-47D8-B2FD-75329677A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410" y="2900024"/>
            <a:ext cx="8081320" cy="3445261"/>
          </a:xfrm>
          <a:prstGeom prst="rect">
            <a:avLst/>
          </a:prstGeom>
        </p:spPr>
      </p:pic>
      <p:pic>
        <p:nvPicPr>
          <p:cNvPr id="73" name="Picture 72">
            <a:extLst>
              <a:ext uri="{FF2B5EF4-FFF2-40B4-BE49-F238E27FC236}">
                <a16:creationId xmlns:a16="http://schemas.microsoft.com/office/drawing/2014/main" id="{4BFE884E-5FCE-48DA-9C94-5A9FB414D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1005" y="3696352"/>
            <a:ext cx="1866267" cy="1683300"/>
          </a:xfrm>
          <a:prstGeom prst="rect">
            <a:avLst/>
          </a:prstGeom>
        </p:spPr>
      </p:pic>
    </p:spTree>
    <p:extLst>
      <p:ext uri="{BB962C8B-B14F-4D97-AF65-F5344CB8AC3E}">
        <p14:creationId xmlns:p14="http://schemas.microsoft.com/office/powerpoint/2010/main" val="236883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232C-ABD9-465F-82F7-C138506D530B}"/>
              </a:ext>
            </a:extLst>
          </p:cNvPr>
          <p:cNvSpPr>
            <a:spLocks noGrp="1"/>
          </p:cNvSpPr>
          <p:nvPr>
            <p:ph type="title"/>
          </p:nvPr>
        </p:nvSpPr>
        <p:spPr>
          <a:xfrm>
            <a:off x="5447210" y="1325720"/>
            <a:ext cx="3174276" cy="3429159"/>
          </a:xfrm>
        </p:spPr>
        <p:txBody>
          <a:bodyPr>
            <a:noAutofit/>
          </a:bodyPr>
          <a:lstStyle/>
          <a:p>
            <a:r>
              <a:rPr lang="en-US" sz="3200" dirty="0"/>
              <a:t>Checking the data columns and renaming the columns with simple names</a:t>
            </a:r>
            <a:br>
              <a:rPr lang="en-US" sz="3200" dirty="0"/>
            </a:br>
            <a:endParaRPr lang="en-IN" sz="3200" dirty="0"/>
          </a:p>
        </p:txBody>
      </p:sp>
      <p:pic>
        <p:nvPicPr>
          <p:cNvPr id="5" name="Content Placeholder 4">
            <a:extLst>
              <a:ext uri="{FF2B5EF4-FFF2-40B4-BE49-F238E27FC236}">
                <a16:creationId xmlns:a16="http://schemas.microsoft.com/office/drawing/2014/main" id="{2BE10DC8-6A68-40F5-A0D7-4D9418831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094" y="705394"/>
            <a:ext cx="4419378" cy="5211762"/>
          </a:xfrm>
        </p:spPr>
      </p:pic>
      <p:pic>
        <p:nvPicPr>
          <p:cNvPr id="7" name="Picture 6">
            <a:extLst>
              <a:ext uri="{FF2B5EF4-FFF2-40B4-BE49-F238E27FC236}">
                <a16:creationId xmlns:a16="http://schemas.microsoft.com/office/drawing/2014/main" id="{00F85C57-6B76-41FD-B002-0A8FA8A46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477435"/>
            <a:ext cx="2160852" cy="6296453"/>
          </a:xfrm>
          <a:prstGeom prst="rect">
            <a:avLst/>
          </a:prstGeom>
        </p:spPr>
      </p:pic>
    </p:spTree>
    <p:extLst>
      <p:ext uri="{BB962C8B-B14F-4D97-AF65-F5344CB8AC3E}">
        <p14:creationId xmlns:p14="http://schemas.microsoft.com/office/powerpoint/2010/main" val="399778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9B28-AB62-425B-BBF1-7F710C8402F6}"/>
              </a:ext>
            </a:extLst>
          </p:cNvPr>
          <p:cNvSpPr>
            <a:spLocks noGrp="1"/>
          </p:cNvSpPr>
          <p:nvPr>
            <p:ph type="title"/>
          </p:nvPr>
        </p:nvSpPr>
        <p:spPr>
          <a:xfrm>
            <a:off x="3239589" y="822325"/>
            <a:ext cx="4297679" cy="2361863"/>
          </a:xfrm>
        </p:spPr>
        <p:txBody>
          <a:bodyPr>
            <a:normAutofit/>
          </a:bodyPr>
          <a:lstStyle/>
          <a:p>
            <a:r>
              <a:rPr lang="en-US" sz="3600" dirty="0"/>
              <a:t>Checking dtypes and checking null values</a:t>
            </a:r>
            <a:br>
              <a:rPr lang="en-US" sz="3600" dirty="0"/>
            </a:br>
            <a:endParaRPr lang="en-IN" sz="3600" dirty="0"/>
          </a:p>
        </p:txBody>
      </p:sp>
      <p:pic>
        <p:nvPicPr>
          <p:cNvPr id="5" name="Content Placeholder 4">
            <a:extLst>
              <a:ext uri="{FF2B5EF4-FFF2-40B4-BE49-F238E27FC236}">
                <a16:creationId xmlns:a16="http://schemas.microsoft.com/office/drawing/2014/main" id="{F5C3AA80-C030-453C-9AA2-39F25CFE7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6871" y="378823"/>
            <a:ext cx="3395197" cy="6143591"/>
          </a:xfrm>
        </p:spPr>
      </p:pic>
      <p:pic>
        <p:nvPicPr>
          <p:cNvPr id="7" name="Picture 6">
            <a:extLst>
              <a:ext uri="{FF2B5EF4-FFF2-40B4-BE49-F238E27FC236}">
                <a16:creationId xmlns:a16="http://schemas.microsoft.com/office/drawing/2014/main" id="{646D20D6-A8C4-4A1A-8A3F-AD47E0279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46" y="274321"/>
            <a:ext cx="2535260" cy="6030120"/>
          </a:xfrm>
          <a:prstGeom prst="rect">
            <a:avLst/>
          </a:prstGeom>
        </p:spPr>
      </p:pic>
    </p:spTree>
    <p:extLst>
      <p:ext uri="{BB962C8B-B14F-4D97-AF65-F5344CB8AC3E}">
        <p14:creationId xmlns:p14="http://schemas.microsoft.com/office/powerpoint/2010/main" val="3067594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186</TotalTime>
  <Words>2393</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Century Gothic</vt:lpstr>
      <vt:lpstr>Savon</vt:lpstr>
      <vt:lpstr>CUSTOMER RETENTION PROJECT</vt:lpstr>
      <vt:lpstr>Business Problems</vt:lpstr>
      <vt:lpstr>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vt:lpstr>
      <vt:lpstr>PowerPoint Presentation</vt:lpstr>
      <vt:lpstr>PowerPoint Presentation</vt:lpstr>
      <vt:lpstr>Basic steps to start analysis</vt:lpstr>
      <vt:lpstr>Importing libraries, loading the data , checking the dimension of dataframes and checking the data distributed in the datafame  by using head() function</vt:lpstr>
      <vt:lpstr>Checking the data columns and renaming the columns with simple names </vt:lpstr>
      <vt:lpstr>Checking dtypes and checking null values </vt:lpstr>
      <vt:lpstr>Heatmap to check the null values </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 from all above plots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RETENTIONPROJECT</dc:title>
  <dc:creator>krishnaveni reddy</dc:creator>
  <cp:lastModifiedBy>krishnaveni reddy</cp:lastModifiedBy>
  <cp:revision>12</cp:revision>
  <dcterms:created xsi:type="dcterms:W3CDTF">2021-07-23T16:23:19Z</dcterms:created>
  <dcterms:modified xsi:type="dcterms:W3CDTF">2021-07-23T19:29:36Z</dcterms:modified>
</cp:coreProperties>
</file>