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57" r:id="rId3"/>
    <p:sldId id="258" r:id="rId4"/>
    <p:sldId id="260" r:id="rId5"/>
    <p:sldId id="261" r:id="rId6"/>
    <p:sldId id="262" r:id="rId7"/>
    <p:sldId id="263" r:id="rId8"/>
    <p:sldId id="264" r:id="rId9"/>
    <p:sldId id="265" r:id="rId10"/>
    <p:sldId id="266" r:id="rId11"/>
    <p:sldId id="267" r:id="rId12"/>
    <p:sldId id="259"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8" d="100"/>
          <a:sy n="78" d="100"/>
        </p:scale>
        <p:origin x="2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75018-3405-4806-9328-FB5E8F99EA9D}" type="datetimeFigureOut">
              <a:rPr lang="en-IN" smtClean="0"/>
              <a:t>16-10-2021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A6CA2-D991-42E5-985C-261E709CB4CF}" type="slidenum">
              <a:rPr lang="en-IN" smtClean="0"/>
              <a:t>‹#›</a:t>
            </a:fld>
            <a:endParaRPr lang="en-IN"/>
          </a:p>
        </p:txBody>
      </p:sp>
    </p:spTree>
    <p:extLst>
      <p:ext uri="{BB962C8B-B14F-4D97-AF65-F5344CB8AC3E}">
        <p14:creationId xmlns:p14="http://schemas.microsoft.com/office/powerpoint/2010/main" val="323290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53C80D-5D7C-49DA-AED3-33D50EA0BA14}" type="datetimeFigureOut">
              <a:rPr lang="en-IN" smtClean="0"/>
              <a:t>16-10-2021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B4B4C-8B72-435A-9FBC-AD7EAF790527}" type="slidenum">
              <a:rPr lang="en-IN" smtClean="0"/>
              <a:t>‹#›</a:t>
            </a:fld>
            <a:endParaRPr lang="en-IN"/>
          </a:p>
        </p:txBody>
      </p:sp>
    </p:spTree>
    <p:extLst>
      <p:ext uri="{BB962C8B-B14F-4D97-AF65-F5344CB8AC3E}">
        <p14:creationId xmlns:p14="http://schemas.microsoft.com/office/powerpoint/2010/main" val="715904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53C80D-5D7C-49DA-AED3-33D50EA0BA14}" type="datetimeFigureOut">
              <a:rPr lang="en-IN" smtClean="0"/>
              <a:t>16-10-2021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4B4B4C-8B72-435A-9FBC-AD7EAF790527}" type="slidenum">
              <a:rPr lang="en-IN" smtClean="0"/>
              <a:t>‹#›</a:t>
            </a:fld>
            <a:endParaRPr lang="en-IN"/>
          </a:p>
        </p:txBody>
      </p:sp>
    </p:spTree>
    <p:extLst>
      <p:ext uri="{BB962C8B-B14F-4D97-AF65-F5344CB8AC3E}">
        <p14:creationId xmlns:p14="http://schemas.microsoft.com/office/powerpoint/2010/main" val="238981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D53C80D-5D7C-49DA-AED3-33D50EA0BA14}" type="datetimeFigureOut">
              <a:rPr lang="en-IN" smtClean="0"/>
              <a:t>16-10-2021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B4B4C-8B72-435A-9FBC-AD7EAF790527}" type="slidenum">
              <a:rPr lang="en-IN" smtClean="0"/>
              <a:t>‹#›</a:t>
            </a:fld>
            <a:endParaRPr lang="en-IN"/>
          </a:p>
        </p:txBody>
      </p:sp>
    </p:spTree>
    <p:extLst>
      <p:ext uri="{BB962C8B-B14F-4D97-AF65-F5344CB8AC3E}">
        <p14:creationId xmlns:p14="http://schemas.microsoft.com/office/powerpoint/2010/main" val="2541566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D53C80D-5D7C-49DA-AED3-33D50EA0BA14}" type="datetimeFigureOut">
              <a:rPr lang="en-IN" smtClean="0"/>
              <a:t>16-10-2021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4B4B4C-8B72-435A-9FBC-AD7EAF790527}" type="slidenum">
              <a:rPr lang="en-IN" smtClean="0"/>
              <a:t>‹#›</a:t>
            </a:fld>
            <a:endParaRPr lang="en-IN"/>
          </a:p>
        </p:txBody>
      </p:sp>
    </p:spTree>
    <p:extLst>
      <p:ext uri="{BB962C8B-B14F-4D97-AF65-F5344CB8AC3E}">
        <p14:creationId xmlns:p14="http://schemas.microsoft.com/office/powerpoint/2010/main" val="1540697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3C80D-5D7C-49DA-AED3-33D50EA0BA14}" type="datetimeFigureOut">
              <a:rPr lang="en-IN" smtClean="0"/>
              <a:t>16-10-2021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B4B4C-8B72-435A-9FBC-AD7EAF790527}" type="slidenum">
              <a:rPr lang="en-IN" smtClean="0"/>
              <a:t>‹#›</a:t>
            </a:fld>
            <a:endParaRPr lang="en-IN"/>
          </a:p>
        </p:txBody>
      </p:sp>
    </p:spTree>
    <p:extLst>
      <p:ext uri="{BB962C8B-B14F-4D97-AF65-F5344CB8AC3E}">
        <p14:creationId xmlns:p14="http://schemas.microsoft.com/office/powerpoint/2010/main" val="2588675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3C80D-5D7C-49DA-AED3-33D50EA0BA14}" type="datetimeFigureOut">
              <a:rPr lang="en-IN" smtClean="0"/>
              <a:t>16-10-2021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B4B4C-8B72-435A-9FBC-AD7EAF790527}" type="slidenum">
              <a:rPr lang="en-IN" smtClean="0"/>
              <a:t>‹#›</a:t>
            </a:fld>
            <a:endParaRPr lang="en-IN"/>
          </a:p>
        </p:txBody>
      </p:sp>
    </p:spTree>
    <p:extLst>
      <p:ext uri="{BB962C8B-B14F-4D97-AF65-F5344CB8AC3E}">
        <p14:creationId xmlns:p14="http://schemas.microsoft.com/office/powerpoint/2010/main" val="347117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3C80D-5D7C-49DA-AED3-33D50EA0BA14}" type="datetimeFigureOut">
              <a:rPr lang="en-IN" smtClean="0"/>
              <a:t>16-10-2021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B4B4C-8B72-435A-9FBC-AD7EAF790527}" type="slidenum">
              <a:rPr lang="en-IN" smtClean="0"/>
              <a:t>‹#›</a:t>
            </a:fld>
            <a:endParaRPr lang="en-IN"/>
          </a:p>
        </p:txBody>
      </p:sp>
    </p:spTree>
    <p:extLst>
      <p:ext uri="{BB962C8B-B14F-4D97-AF65-F5344CB8AC3E}">
        <p14:creationId xmlns:p14="http://schemas.microsoft.com/office/powerpoint/2010/main" val="357098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3C80D-5D7C-49DA-AED3-33D50EA0BA14}" type="datetimeFigureOut">
              <a:rPr lang="en-IN" smtClean="0"/>
              <a:t>16-10-2021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B4B4C-8B72-435A-9FBC-AD7EAF790527}" type="slidenum">
              <a:rPr lang="en-IN" smtClean="0"/>
              <a:t>‹#›</a:t>
            </a:fld>
            <a:endParaRPr lang="en-IN"/>
          </a:p>
        </p:txBody>
      </p:sp>
    </p:spTree>
    <p:extLst>
      <p:ext uri="{BB962C8B-B14F-4D97-AF65-F5344CB8AC3E}">
        <p14:creationId xmlns:p14="http://schemas.microsoft.com/office/powerpoint/2010/main" val="162815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53C80D-5D7C-49DA-AED3-33D50EA0BA14}" type="datetimeFigureOut">
              <a:rPr lang="en-IN" smtClean="0"/>
              <a:t>16-10-2021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4B4B4C-8B72-435A-9FBC-AD7EAF790527}" type="slidenum">
              <a:rPr lang="en-IN" smtClean="0"/>
              <a:t>‹#›</a:t>
            </a:fld>
            <a:endParaRPr lang="en-IN"/>
          </a:p>
        </p:txBody>
      </p:sp>
    </p:spTree>
    <p:extLst>
      <p:ext uri="{BB962C8B-B14F-4D97-AF65-F5344CB8AC3E}">
        <p14:creationId xmlns:p14="http://schemas.microsoft.com/office/powerpoint/2010/main" val="180703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53C80D-5D7C-49DA-AED3-33D50EA0BA14}" type="datetimeFigureOut">
              <a:rPr lang="en-IN" smtClean="0"/>
              <a:t>16-10-2021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4B4B4C-8B72-435A-9FBC-AD7EAF790527}" type="slidenum">
              <a:rPr lang="en-IN" smtClean="0"/>
              <a:t>‹#›</a:t>
            </a:fld>
            <a:endParaRPr lang="en-IN"/>
          </a:p>
        </p:txBody>
      </p:sp>
    </p:spTree>
    <p:extLst>
      <p:ext uri="{BB962C8B-B14F-4D97-AF65-F5344CB8AC3E}">
        <p14:creationId xmlns:p14="http://schemas.microsoft.com/office/powerpoint/2010/main" val="3209452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53C80D-5D7C-49DA-AED3-33D50EA0BA14}" type="datetimeFigureOut">
              <a:rPr lang="en-IN" smtClean="0"/>
              <a:t>16-10-2021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4B4B4C-8B72-435A-9FBC-AD7EAF790527}" type="slidenum">
              <a:rPr lang="en-IN" smtClean="0"/>
              <a:t>‹#›</a:t>
            </a:fld>
            <a:endParaRPr lang="en-IN"/>
          </a:p>
        </p:txBody>
      </p:sp>
    </p:spTree>
    <p:extLst>
      <p:ext uri="{BB962C8B-B14F-4D97-AF65-F5344CB8AC3E}">
        <p14:creationId xmlns:p14="http://schemas.microsoft.com/office/powerpoint/2010/main" val="3773589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3C80D-5D7C-49DA-AED3-33D50EA0BA14}" type="datetimeFigureOut">
              <a:rPr lang="en-IN" smtClean="0"/>
              <a:t>16-10-2021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4B4B4C-8B72-435A-9FBC-AD7EAF790527}" type="slidenum">
              <a:rPr lang="en-IN" smtClean="0"/>
              <a:t>‹#›</a:t>
            </a:fld>
            <a:endParaRPr lang="en-IN"/>
          </a:p>
        </p:txBody>
      </p:sp>
    </p:spTree>
    <p:extLst>
      <p:ext uri="{BB962C8B-B14F-4D97-AF65-F5344CB8AC3E}">
        <p14:creationId xmlns:p14="http://schemas.microsoft.com/office/powerpoint/2010/main" val="296532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53C80D-5D7C-49DA-AED3-33D50EA0BA14}" type="datetimeFigureOut">
              <a:rPr lang="en-IN" smtClean="0"/>
              <a:t>16-10-2021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4B4B4C-8B72-435A-9FBC-AD7EAF790527}" type="slidenum">
              <a:rPr lang="en-IN" smtClean="0"/>
              <a:t>‹#›</a:t>
            </a:fld>
            <a:endParaRPr lang="en-IN"/>
          </a:p>
        </p:txBody>
      </p:sp>
    </p:spTree>
    <p:extLst>
      <p:ext uri="{BB962C8B-B14F-4D97-AF65-F5344CB8AC3E}">
        <p14:creationId xmlns:p14="http://schemas.microsoft.com/office/powerpoint/2010/main" val="84172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D53C80D-5D7C-49DA-AED3-33D50EA0BA14}" type="datetimeFigureOut">
              <a:rPr lang="en-IN" smtClean="0"/>
              <a:t>16-10-2021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9C4B4B4C-8B72-435A-9FBC-AD7EAF790527}" type="slidenum">
              <a:rPr lang="en-IN" smtClean="0"/>
              <a:t>‹#›</a:t>
            </a:fld>
            <a:endParaRPr lang="en-IN"/>
          </a:p>
        </p:txBody>
      </p:sp>
    </p:spTree>
    <p:extLst>
      <p:ext uri="{BB962C8B-B14F-4D97-AF65-F5344CB8AC3E}">
        <p14:creationId xmlns:p14="http://schemas.microsoft.com/office/powerpoint/2010/main" val="387061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D53C80D-5D7C-49DA-AED3-33D50EA0BA14}" type="datetimeFigureOut">
              <a:rPr lang="en-IN" smtClean="0"/>
              <a:t>16-10-2021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C4B4B4C-8B72-435A-9FBC-AD7EAF790527}" type="slidenum">
              <a:rPr lang="en-IN" smtClean="0"/>
              <a:t>‹#›</a:t>
            </a:fld>
            <a:endParaRPr lang="en-IN"/>
          </a:p>
        </p:txBody>
      </p:sp>
    </p:spTree>
    <p:extLst>
      <p:ext uri="{BB962C8B-B14F-4D97-AF65-F5344CB8AC3E}">
        <p14:creationId xmlns:p14="http://schemas.microsoft.com/office/powerpoint/2010/main" val="277404727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A11B-E094-4254-BA25-08B0DB86A4A2}"/>
              </a:ext>
            </a:extLst>
          </p:cNvPr>
          <p:cNvSpPr>
            <a:spLocks noGrp="1"/>
          </p:cNvSpPr>
          <p:nvPr>
            <p:ph type="ctrTitle"/>
          </p:nvPr>
        </p:nvSpPr>
        <p:spPr>
          <a:xfrm>
            <a:off x="232719" y="2582562"/>
            <a:ext cx="11726562" cy="1256868"/>
          </a:xfrm>
        </p:spPr>
        <p:txBody>
          <a:bodyPr/>
          <a:lstStyle/>
          <a:p>
            <a:r>
              <a:rPr lang="en-IN" dirty="0">
                <a:solidFill>
                  <a:schemeClr val="accent2">
                    <a:lumMod val="20000"/>
                    <a:lumOff val="80000"/>
                  </a:schemeClr>
                </a:solidFill>
                <a:latin typeface="Algerian" panose="04020705040A02060702" pitchFamily="82" charset="0"/>
              </a:rPr>
              <a:t>FLIGHT PRICE PREDICTION PROJECT </a:t>
            </a:r>
          </a:p>
        </p:txBody>
      </p:sp>
      <p:sp>
        <p:nvSpPr>
          <p:cNvPr id="3" name="Subtitle 2">
            <a:extLst>
              <a:ext uri="{FF2B5EF4-FFF2-40B4-BE49-F238E27FC236}">
                <a16:creationId xmlns:a16="http://schemas.microsoft.com/office/drawing/2014/main" id="{FEA31587-C14B-4231-9E4C-00578146B3CD}"/>
              </a:ext>
            </a:extLst>
          </p:cNvPr>
          <p:cNvSpPr>
            <a:spLocks noGrp="1"/>
          </p:cNvSpPr>
          <p:nvPr>
            <p:ph type="subTitle" idx="1"/>
          </p:nvPr>
        </p:nvSpPr>
        <p:spPr>
          <a:xfrm>
            <a:off x="8884508" y="5288692"/>
            <a:ext cx="3074773" cy="926756"/>
          </a:xfrm>
        </p:spPr>
        <p:txBody>
          <a:bodyPr/>
          <a:lstStyle/>
          <a:p>
            <a:r>
              <a:rPr lang="en-IN" dirty="0"/>
              <a:t>		</a:t>
            </a:r>
            <a:r>
              <a:rPr lang="en-IN" dirty="0">
                <a:solidFill>
                  <a:srgbClr val="00B0F0"/>
                </a:solidFill>
              </a:rPr>
              <a:t>BY</a:t>
            </a:r>
          </a:p>
          <a:p>
            <a:r>
              <a:rPr lang="en-US" dirty="0">
                <a:solidFill>
                  <a:srgbClr val="00B0F0"/>
                </a:solidFill>
              </a:rPr>
              <a:t>Aaluri Krishnaveni Reddy</a:t>
            </a:r>
            <a:endParaRPr lang="en-IN" dirty="0">
              <a:solidFill>
                <a:srgbClr val="00B0F0"/>
              </a:solidFill>
            </a:endParaRPr>
          </a:p>
          <a:p>
            <a:endParaRPr lang="en-IN" dirty="0"/>
          </a:p>
        </p:txBody>
      </p:sp>
      <p:pic>
        <p:nvPicPr>
          <p:cNvPr id="5" name="Picture 4">
            <a:extLst>
              <a:ext uri="{FF2B5EF4-FFF2-40B4-BE49-F238E27FC236}">
                <a16:creationId xmlns:a16="http://schemas.microsoft.com/office/drawing/2014/main" id="{CEDCD38F-88E2-4B61-96E2-1D9D0FE8D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286" y="169424"/>
            <a:ext cx="4963267" cy="1745873"/>
          </a:xfrm>
          <a:prstGeom prst="rect">
            <a:avLst/>
          </a:prstGeom>
        </p:spPr>
      </p:pic>
    </p:spTree>
    <p:extLst>
      <p:ext uri="{BB962C8B-B14F-4D97-AF65-F5344CB8AC3E}">
        <p14:creationId xmlns:p14="http://schemas.microsoft.com/office/powerpoint/2010/main" val="2270767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611A868-B1E0-4E25-975A-A4A4F780A99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3668" y="2415406"/>
            <a:ext cx="5507509" cy="3206918"/>
          </a:xfrm>
        </p:spPr>
      </p:pic>
      <p:pic>
        <p:nvPicPr>
          <p:cNvPr id="10" name="Content Placeholder 9">
            <a:extLst>
              <a:ext uri="{FF2B5EF4-FFF2-40B4-BE49-F238E27FC236}">
                <a16:creationId xmlns:a16="http://schemas.microsoft.com/office/drawing/2014/main" id="{65BCA328-29DC-496D-8FAE-25C20BC3198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14303" y="2415406"/>
            <a:ext cx="5673555" cy="3206918"/>
          </a:xfrm>
        </p:spPr>
      </p:pic>
      <p:sp>
        <p:nvSpPr>
          <p:cNvPr id="11" name="TextBox 10">
            <a:extLst>
              <a:ext uri="{FF2B5EF4-FFF2-40B4-BE49-F238E27FC236}">
                <a16:creationId xmlns:a16="http://schemas.microsoft.com/office/drawing/2014/main" id="{B8695948-FD54-4318-9CF7-68A24A33480F}"/>
              </a:ext>
            </a:extLst>
          </p:cNvPr>
          <p:cNvSpPr txBox="1"/>
          <p:nvPr/>
        </p:nvSpPr>
        <p:spPr>
          <a:xfrm>
            <a:off x="753762" y="1035621"/>
            <a:ext cx="10280822" cy="400110"/>
          </a:xfrm>
          <a:prstGeom prst="rect">
            <a:avLst/>
          </a:prstGeom>
          <a:noFill/>
        </p:spPr>
        <p:txBody>
          <a:bodyPr wrap="square" rtlCol="0">
            <a:spAutoFit/>
          </a:bodyPr>
          <a:lstStyle/>
          <a:p>
            <a:r>
              <a:rPr lang="en-IN" sz="2000" dirty="0">
                <a:solidFill>
                  <a:schemeClr val="bg2"/>
                </a:solidFill>
              </a:rPr>
              <a:t>Plots are to show the timings of departure and arrival of the flights</a:t>
            </a:r>
          </a:p>
        </p:txBody>
      </p:sp>
    </p:spTree>
    <p:extLst>
      <p:ext uri="{BB962C8B-B14F-4D97-AF65-F5344CB8AC3E}">
        <p14:creationId xmlns:p14="http://schemas.microsoft.com/office/powerpoint/2010/main" val="326428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27BD-18F3-42B0-BF6A-3A6D6B21C6A1}"/>
              </a:ext>
            </a:extLst>
          </p:cNvPr>
          <p:cNvSpPr>
            <a:spLocks noGrp="1"/>
          </p:cNvSpPr>
          <p:nvPr>
            <p:ph type="title"/>
          </p:nvPr>
        </p:nvSpPr>
        <p:spPr>
          <a:xfrm>
            <a:off x="1083734" y="741405"/>
            <a:ext cx="3547533" cy="952376"/>
          </a:xfrm>
        </p:spPr>
        <p:txBody>
          <a:bodyPr/>
          <a:lstStyle/>
          <a:p>
            <a:r>
              <a:rPr lang="en-IN" dirty="0"/>
              <a:t>Preparing the data frame to train the model</a:t>
            </a:r>
          </a:p>
        </p:txBody>
      </p:sp>
      <p:pic>
        <p:nvPicPr>
          <p:cNvPr id="6" name="Content Placeholder 5">
            <a:extLst>
              <a:ext uri="{FF2B5EF4-FFF2-40B4-BE49-F238E27FC236}">
                <a16:creationId xmlns:a16="http://schemas.microsoft.com/office/drawing/2014/main" id="{DC975DAF-0DF5-4277-84DB-80837C1A71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6748" y="3429000"/>
            <a:ext cx="3134162" cy="1781424"/>
          </a:xfrm>
        </p:spPr>
      </p:pic>
      <p:sp>
        <p:nvSpPr>
          <p:cNvPr id="4" name="Text Placeholder 3">
            <a:extLst>
              <a:ext uri="{FF2B5EF4-FFF2-40B4-BE49-F238E27FC236}">
                <a16:creationId xmlns:a16="http://schemas.microsoft.com/office/drawing/2014/main" id="{4EBF3CB0-DB58-4700-9351-FD44C3F5BCF2}"/>
              </a:ext>
            </a:extLst>
          </p:cNvPr>
          <p:cNvSpPr>
            <a:spLocks noGrp="1"/>
          </p:cNvSpPr>
          <p:nvPr>
            <p:ph type="body" sz="half" idx="2"/>
          </p:nvPr>
        </p:nvSpPr>
        <p:spPr>
          <a:xfrm>
            <a:off x="457840" y="2351714"/>
            <a:ext cx="3547533" cy="3600311"/>
          </a:xfrm>
        </p:spPr>
        <p:txBody>
          <a:bodyPr/>
          <a:lstStyle/>
          <a:p>
            <a:pPr marL="285750" indent="-285750">
              <a:buFont typeface="Courier New" panose="02070309020205020404" pitchFamily="49" charset="0"/>
              <a:buChar char="o"/>
            </a:pPr>
            <a:r>
              <a:rPr lang="en-IN" dirty="0"/>
              <a:t>Create dummy columns for Airline, Source, Destination columns </a:t>
            </a:r>
          </a:p>
          <a:p>
            <a:pPr marL="285750" indent="-285750">
              <a:buFont typeface="Courier New" panose="02070309020205020404" pitchFamily="49" charset="0"/>
              <a:buChar char="o"/>
            </a:pPr>
            <a:r>
              <a:rPr lang="en-IN" dirty="0"/>
              <a:t>Drop the unnecessary columns </a:t>
            </a:r>
          </a:p>
          <a:p>
            <a:pPr marL="285750" indent="-285750">
              <a:buFont typeface="Courier New" panose="02070309020205020404" pitchFamily="49" charset="0"/>
              <a:buChar char="o"/>
            </a:pPr>
            <a:r>
              <a:rPr lang="en-IN" dirty="0"/>
              <a:t>Split the data to dataframe into train and test data by the Source which we created when we </a:t>
            </a:r>
            <a:r>
              <a:rPr lang="en-IN" dirty="0" err="1"/>
              <a:t>concat</a:t>
            </a:r>
            <a:endParaRPr lang="en-IN" dirty="0"/>
          </a:p>
          <a:p>
            <a:pPr marL="285750" indent="-285750">
              <a:buFont typeface="Courier New" panose="02070309020205020404" pitchFamily="49" charset="0"/>
              <a:buChar char="o"/>
            </a:pPr>
            <a:r>
              <a:rPr lang="en-IN" dirty="0"/>
              <a:t>Split the target and features from the train data</a:t>
            </a:r>
          </a:p>
          <a:p>
            <a:pPr marL="285750" indent="-285750">
              <a:buFont typeface="Courier New" panose="02070309020205020404" pitchFamily="49" charset="0"/>
              <a:buChar char="o"/>
            </a:pPr>
            <a:r>
              <a:rPr lang="en-IN" dirty="0"/>
              <a:t>And do apply train test split to train the models</a:t>
            </a:r>
          </a:p>
          <a:p>
            <a:pPr marL="285750" indent="-285750">
              <a:buFont typeface="Courier New" panose="02070309020205020404" pitchFamily="49" charset="0"/>
              <a:buChar char="o"/>
            </a:pPr>
            <a:endParaRPr lang="en-IN" dirty="0"/>
          </a:p>
        </p:txBody>
      </p:sp>
      <p:pic>
        <p:nvPicPr>
          <p:cNvPr id="8" name="Picture 7">
            <a:extLst>
              <a:ext uri="{FF2B5EF4-FFF2-40B4-BE49-F238E27FC236}">
                <a16:creationId xmlns:a16="http://schemas.microsoft.com/office/drawing/2014/main" id="{A423CB24-B848-4FFF-935D-083B65ACE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285" y="4151870"/>
            <a:ext cx="4714194" cy="2496662"/>
          </a:xfrm>
          <a:prstGeom prst="rect">
            <a:avLst/>
          </a:prstGeom>
        </p:spPr>
      </p:pic>
      <p:pic>
        <p:nvPicPr>
          <p:cNvPr id="10" name="Picture 9">
            <a:extLst>
              <a:ext uri="{FF2B5EF4-FFF2-40B4-BE49-F238E27FC236}">
                <a16:creationId xmlns:a16="http://schemas.microsoft.com/office/drawing/2014/main" id="{956559CF-5615-4268-96CF-C17CCBCECE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9329" y="97244"/>
            <a:ext cx="6188109" cy="3069746"/>
          </a:xfrm>
          <a:prstGeom prst="rect">
            <a:avLst/>
          </a:prstGeom>
        </p:spPr>
      </p:pic>
    </p:spTree>
    <p:extLst>
      <p:ext uri="{BB962C8B-B14F-4D97-AF65-F5344CB8AC3E}">
        <p14:creationId xmlns:p14="http://schemas.microsoft.com/office/powerpoint/2010/main" val="352897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B7C4-FF0D-4DE0-ABB3-E63FC1234C81}"/>
              </a:ext>
            </a:extLst>
          </p:cNvPr>
          <p:cNvSpPr>
            <a:spLocks noGrp="1"/>
          </p:cNvSpPr>
          <p:nvPr>
            <p:ph type="title"/>
          </p:nvPr>
        </p:nvSpPr>
        <p:spPr>
          <a:xfrm>
            <a:off x="624193" y="544869"/>
            <a:ext cx="5918886" cy="813201"/>
          </a:xfrm>
        </p:spPr>
        <p:txBody>
          <a:bodyPr/>
          <a:lstStyle/>
          <a:p>
            <a:r>
              <a:rPr lang="en-IN" sz="2800" dirty="0">
                <a:solidFill>
                  <a:schemeClr val="bg1"/>
                </a:solidFill>
              </a:rPr>
              <a:t>Machine Learning </a:t>
            </a:r>
            <a:r>
              <a:rPr lang="en-IN" sz="2800" b="1" i="0" dirty="0">
                <a:solidFill>
                  <a:schemeClr val="bg1"/>
                </a:solidFill>
                <a:effectLst/>
                <a:latin typeface="Helvetica Neue"/>
              </a:rPr>
              <a:t>Algorithm</a:t>
            </a:r>
            <a:endParaRPr lang="en-IN" sz="2800" dirty="0">
              <a:solidFill>
                <a:schemeClr val="bg1"/>
              </a:solidFill>
            </a:endParaRPr>
          </a:p>
        </p:txBody>
      </p:sp>
      <p:pic>
        <p:nvPicPr>
          <p:cNvPr id="11" name="Picture 10">
            <a:extLst>
              <a:ext uri="{FF2B5EF4-FFF2-40B4-BE49-F238E27FC236}">
                <a16:creationId xmlns:a16="http://schemas.microsoft.com/office/drawing/2014/main" id="{5291033E-E071-4F36-8DF4-0B7706531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5129" y="149275"/>
            <a:ext cx="4096322" cy="6559449"/>
          </a:xfrm>
          <a:prstGeom prst="rect">
            <a:avLst/>
          </a:prstGeom>
        </p:spPr>
      </p:pic>
      <p:pic>
        <p:nvPicPr>
          <p:cNvPr id="15" name="Content Placeholder 14">
            <a:extLst>
              <a:ext uri="{FF2B5EF4-FFF2-40B4-BE49-F238E27FC236}">
                <a16:creationId xmlns:a16="http://schemas.microsoft.com/office/drawing/2014/main" id="{FAB6F772-430B-44C0-B22F-FED5D2EE57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3023" y="2252166"/>
            <a:ext cx="6461225" cy="3357802"/>
          </a:xfrm>
        </p:spPr>
      </p:pic>
      <p:sp>
        <p:nvSpPr>
          <p:cNvPr id="16" name="TextBox 15">
            <a:extLst>
              <a:ext uri="{FF2B5EF4-FFF2-40B4-BE49-F238E27FC236}">
                <a16:creationId xmlns:a16="http://schemas.microsoft.com/office/drawing/2014/main" id="{A1681C70-987C-4D98-A6C2-5A5BF3DA9E73}"/>
              </a:ext>
            </a:extLst>
          </p:cNvPr>
          <p:cNvSpPr txBox="1"/>
          <p:nvPr/>
        </p:nvSpPr>
        <p:spPr>
          <a:xfrm>
            <a:off x="353023" y="5820032"/>
            <a:ext cx="6461225" cy="646331"/>
          </a:xfrm>
          <a:prstGeom prst="rect">
            <a:avLst/>
          </a:prstGeom>
          <a:noFill/>
        </p:spPr>
        <p:txBody>
          <a:bodyPr wrap="square" rtlCol="0">
            <a:spAutoFit/>
          </a:bodyPr>
          <a:lstStyle/>
          <a:p>
            <a:r>
              <a:rPr lang="en-IN" dirty="0"/>
              <a:t>After applying the all the algorithms we can clearly see that GradientBoostingRegressor is the best algorithms </a:t>
            </a:r>
          </a:p>
        </p:txBody>
      </p:sp>
    </p:spTree>
    <p:extLst>
      <p:ext uri="{BB962C8B-B14F-4D97-AF65-F5344CB8AC3E}">
        <p14:creationId xmlns:p14="http://schemas.microsoft.com/office/powerpoint/2010/main" val="307211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6A9D-618C-47F6-AD8E-28F1891AAF3E}"/>
              </a:ext>
            </a:extLst>
          </p:cNvPr>
          <p:cNvSpPr>
            <a:spLocks noGrp="1"/>
          </p:cNvSpPr>
          <p:nvPr>
            <p:ph type="title"/>
          </p:nvPr>
        </p:nvSpPr>
        <p:spPr>
          <a:xfrm>
            <a:off x="810000" y="447188"/>
            <a:ext cx="6381632" cy="970450"/>
          </a:xfrm>
        </p:spPr>
        <p:txBody>
          <a:bodyPr/>
          <a:lstStyle/>
          <a:p>
            <a:r>
              <a:rPr lang="en-IN" b="1" i="0" dirty="0">
                <a:solidFill>
                  <a:srgbClr val="000000"/>
                </a:solidFill>
                <a:effectLst/>
                <a:latin typeface="Helvetica Neue"/>
              </a:rPr>
              <a:t>Hyper Parameter Tunning</a:t>
            </a:r>
            <a:endParaRPr lang="en-IN" dirty="0"/>
          </a:p>
        </p:txBody>
      </p:sp>
      <p:pic>
        <p:nvPicPr>
          <p:cNvPr id="9" name="Content Placeholder 8">
            <a:extLst>
              <a:ext uri="{FF2B5EF4-FFF2-40B4-BE49-F238E27FC236}">
                <a16:creationId xmlns:a16="http://schemas.microsoft.com/office/drawing/2014/main" id="{2296A5B7-CC61-4E40-ACC1-827BF12ADF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6205" y="2245328"/>
            <a:ext cx="6497361" cy="4363192"/>
          </a:xfrm>
        </p:spPr>
      </p:pic>
      <p:sp>
        <p:nvSpPr>
          <p:cNvPr id="10" name="TextBox 9">
            <a:extLst>
              <a:ext uri="{FF2B5EF4-FFF2-40B4-BE49-F238E27FC236}">
                <a16:creationId xmlns:a16="http://schemas.microsoft.com/office/drawing/2014/main" id="{5A37B309-5DDD-41CE-A397-3E3D21FA6EC7}"/>
              </a:ext>
            </a:extLst>
          </p:cNvPr>
          <p:cNvSpPr txBox="1"/>
          <p:nvPr/>
        </p:nvSpPr>
        <p:spPr>
          <a:xfrm>
            <a:off x="809999" y="2372497"/>
            <a:ext cx="3836141" cy="2308324"/>
          </a:xfrm>
          <a:prstGeom prst="rect">
            <a:avLst/>
          </a:prstGeom>
          <a:noFill/>
        </p:spPr>
        <p:txBody>
          <a:bodyPr wrap="square" rtlCol="0">
            <a:spAutoFit/>
          </a:bodyPr>
          <a:lstStyle/>
          <a:p>
            <a:pPr marL="285750" indent="-285750">
              <a:buFont typeface="Wingdings" panose="05000000000000000000" pitchFamily="2" charset="2"/>
              <a:buChar char="v"/>
            </a:pPr>
            <a:r>
              <a:rPr lang="en-IN" dirty="0"/>
              <a:t>After Hyper parameter tuning we can see the improvement of model</a:t>
            </a:r>
          </a:p>
          <a:p>
            <a:pPr marL="285750" indent="-285750">
              <a:buFont typeface="Wingdings" panose="05000000000000000000" pitchFamily="2" charset="2"/>
              <a:buChar char="v"/>
            </a:pPr>
            <a:r>
              <a:rPr lang="en-IN" dirty="0"/>
              <a:t>Before the hyper tuning we have 77% accurate  </a:t>
            </a:r>
          </a:p>
          <a:p>
            <a:pPr marL="285750" indent="-285750">
              <a:buFont typeface="Wingdings" panose="05000000000000000000" pitchFamily="2" charset="2"/>
              <a:buChar char="v"/>
            </a:pPr>
            <a:r>
              <a:rPr lang="en-IN" dirty="0"/>
              <a:t>After hyper tuning we got 82.5% accurate</a:t>
            </a:r>
          </a:p>
          <a:p>
            <a:endParaRPr lang="en-IN" dirty="0"/>
          </a:p>
        </p:txBody>
      </p:sp>
    </p:spTree>
    <p:extLst>
      <p:ext uri="{BB962C8B-B14F-4D97-AF65-F5344CB8AC3E}">
        <p14:creationId xmlns:p14="http://schemas.microsoft.com/office/powerpoint/2010/main" val="655217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92A0-D774-42B0-AAA3-44C02122B13E}"/>
              </a:ext>
            </a:extLst>
          </p:cNvPr>
          <p:cNvSpPr>
            <a:spLocks noGrp="1"/>
          </p:cNvSpPr>
          <p:nvPr>
            <p:ph type="title"/>
          </p:nvPr>
        </p:nvSpPr>
        <p:spPr>
          <a:xfrm>
            <a:off x="469557" y="447188"/>
            <a:ext cx="10912441" cy="970450"/>
          </a:xfrm>
        </p:spPr>
        <p:txBody>
          <a:bodyPr/>
          <a:lstStyle/>
          <a:p>
            <a:r>
              <a:rPr lang="en-IN" sz="3200" dirty="0">
                <a:solidFill>
                  <a:schemeClr val="bg2"/>
                </a:solidFill>
              </a:rPr>
              <a:t>Predict the values for test data and save the model</a:t>
            </a:r>
          </a:p>
        </p:txBody>
      </p:sp>
      <p:pic>
        <p:nvPicPr>
          <p:cNvPr id="5" name="Content Placeholder 4">
            <a:extLst>
              <a:ext uri="{FF2B5EF4-FFF2-40B4-BE49-F238E27FC236}">
                <a16:creationId xmlns:a16="http://schemas.microsoft.com/office/drawing/2014/main" id="{B8E11794-9DFF-4B59-AA39-BF1CBE32BB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180548"/>
            <a:ext cx="4997328" cy="1990278"/>
          </a:xfrm>
        </p:spPr>
      </p:pic>
      <p:sp>
        <p:nvSpPr>
          <p:cNvPr id="6" name="Rectangle 5">
            <a:extLst>
              <a:ext uri="{FF2B5EF4-FFF2-40B4-BE49-F238E27FC236}">
                <a16:creationId xmlns:a16="http://schemas.microsoft.com/office/drawing/2014/main" id="{AD2FB5D0-EF93-4DA4-8345-87F2FF6DC2F5}"/>
              </a:ext>
            </a:extLst>
          </p:cNvPr>
          <p:cNvSpPr/>
          <p:nvPr/>
        </p:nvSpPr>
        <p:spPr>
          <a:xfrm>
            <a:off x="321275" y="2236154"/>
            <a:ext cx="5144530" cy="1879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bg2"/>
                </a:solidFill>
                <a:latin typeface="Bahnschrift Light Condensed" panose="020B0502040204020203" pitchFamily="34" charset="0"/>
              </a:rPr>
              <a:t>Side picture show the code to predict the values for test dataframe with the model </a:t>
            </a:r>
          </a:p>
        </p:txBody>
      </p:sp>
      <p:pic>
        <p:nvPicPr>
          <p:cNvPr id="8" name="Picture 7">
            <a:extLst>
              <a:ext uri="{FF2B5EF4-FFF2-40B4-BE49-F238E27FC236}">
                <a16:creationId xmlns:a16="http://schemas.microsoft.com/office/drawing/2014/main" id="{469A9F37-DDBE-496D-A2A3-178C1A930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805" y="4689007"/>
            <a:ext cx="6428000" cy="1800436"/>
          </a:xfrm>
          <a:prstGeom prst="rect">
            <a:avLst/>
          </a:prstGeom>
        </p:spPr>
      </p:pic>
    </p:spTree>
    <p:extLst>
      <p:ext uri="{BB962C8B-B14F-4D97-AF65-F5344CB8AC3E}">
        <p14:creationId xmlns:p14="http://schemas.microsoft.com/office/powerpoint/2010/main" val="2855660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B9B4-34A6-4AB9-98EB-768485B67182}"/>
              </a:ext>
            </a:extLst>
          </p:cNvPr>
          <p:cNvSpPr>
            <a:spLocks noGrp="1"/>
          </p:cNvSpPr>
          <p:nvPr>
            <p:ph type="title"/>
          </p:nvPr>
        </p:nvSpPr>
        <p:spPr>
          <a:xfrm>
            <a:off x="3274541" y="444842"/>
            <a:ext cx="5325761" cy="963827"/>
          </a:xfrm>
        </p:spPr>
        <p:txBody>
          <a:bodyPr/>
          <a:lstStyle/>
          <a:p>
            <a:r>
              <a:rPr lang="en-IN" sz="4800" dirty="0">
                <a:solidFill>
                  <a:schemeClr val="accent4">
                    <a:lumMod val="50000"/>
                  </a:schemeClr>
                </a:solidFill>
                <a:latin typeface="Algerian" panose="04020705040A02060702" pitchFamily="82" charset="0"/>
              </a:rPr>
              <a:t>Conclusion</a:t>
            </a:r>
            <a:endParaRPr lang="en-IN" dirty="0">
              <a:solidFill>
                <a:schemeClr val="accent4">
                  <a:lumMod val="5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5DDEE92-771A-4EA9-8A5E-D64E6768AD1C}"/>
              </a:ext>
            </a:extLst>
          </p:cNvPr>
          <p:cNvSpPr>
            <a:spLocks noGrp="1"/>
          </p:cNvSpPr>
          <p:nvPr>
            <p:ph idx="1"/>
          </p:nvPr>
        </p:nvSpPr>
        <p:spPr/>
        <p:txBody>
          <a:bodyPr/>
          <a:lstStyle/>
          <a:p>
            <a:pPr marL="0" indent="0">
              <a:buNone/>
            </a:pPr>
            <a:r>
              <a:rPr lang="en-US" b="0" i="0" dirty="0">
                <a:solidFill>
                  <a:srgbClr val="92D050"/>
                </a:solidFill>
                <a:effectLst/>
                <a:latin typeface="charter"/>
              </a:rPr>
              <a:t>Hence, at the end, we were successfully able to train our regression model ‘Gradient Boosting Regressor’ to predict the flights of prices with an r2_score of 82.5%, and have achieved the required task successfully.</a:t>
            </a:r>
            <a:endParaRPr lang="en-IN" dirty="0">
              <a:solidFill>
                <a:srgbClr val="92D050"/>
              </a:solidFill>
            </a:endParaRPr>
          </a:p>
        </p:txBody>
      </p:sp>
    </p:spTree>
    <p:extLst>
      <p:ext uri="{BB962C8B-B14F-4D97-AF65-F5344CB8AC3E}">
        <p14:creationId xmlns:p14="http://schemas.microsoft.com/office/powerpoint/2010/main" val="182000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5CFD-D2BA-470A-AD45-4A37A8918523}"/>
              </a:ext>
            </a:extLst>
          </p:cNvPr>
          <p:cNvSpPr>
            <a:spLocks noGrp="1"/>
          </p:cNvSpPr>
          <p:nvPr>
            <p:ph type="title"/>
          </p:nvPr>
        </p:nvSpPr>
        <p:spPr>
          <a:xfrm>
            <a:off x="2804983" y="568411"/>
            <a:ext cx="5380735" cy="753762"/>
          </a:xfrm>
        </p:spPr>
        <p:txBody>
          <a:bodyPr/>
          <a:lstStyle/>
          <a:p>
            <a:r>
              <a:rPr lang="en-IN" dirty="0">
                <a:solidFill>
                  <a:schemeClr val="accent4">
                    <a:lumMod val="75000"/>
                  </a:schemeClr>
                </a:solidFill>
              </a:rPr>
              <a:t>	Problem Statement</a:t>
            </a:r>
          </a:p>
        </p:txBody>
      </p:sp>
      <p:sp>
        <p:nvSpPr>
          <p:cNvPr id="3" name="Content Placeholder 2">
            <a:extLst>
              <a:ext uri="{FF2B5EF4-FFF2-40B4-BE49-F238E27FC236}">
                <a16:creationId xmlns:a16="http://schemas.microsoft.com/office/drawing/2014/main" id="{52A336DC-8D78-4A4B-89C0-EEA0B62081FA}"/>
              </a:ext>
            </a:extLst>
          </p:cNvPr>
          <p:cNvSpPr>
            <a:spLocks noGrp="1"/>
          </p:cNvSpPr>
          <p:nvPr>
            <p:ph idx="1"/>
          </p:nvPr>
        </p:nvSpPr>
        <p:spPr>
          <a:xfrm>
            <a:off x="630196" y="3064476"/>
            <a:ext cx="11146270" cy="2543147"/>
          </a:xfrm>
        </p:spPr>
        <p:txBody>
          <a:bodyPr>
            <a:normAutofit fontScale="92500" lnSpcReduction="20000"/>
          </a:bodyPr>
          <a:lstStyle/>
          <a:p>
            <a:pPr marL="0" indent="0" algn="just">
              <a:buNone/>
            </a:pPr>
            <a:r>
              <a:rPr lang="en-US" sz="2000" dirty="0"/>
              <a:t>This project aims to develop a model which will predict the flight prices for various flights using machine learning model. Flight ticket prices can be something hard to guess, today we might see a price, check out the price of the same flight tomorrow, it will be a different story. We might have often heard travelers saying that flight ticket prices are so unpredictable. Here you will be provided with prices of flight tickets for various airlines and various cities. Here we have data between the moths of March and June of 2019 </a:t>
            </a:r>
          </a:p>
          <a:p>
            <a:pPr marL="0" indent="0" algn="just">
              <a:buNone/>
            </a:pPr>
            <a:endParaRPr lang="en-IN" sz="2000" dirty="0"/>
          </a:p>
          <a:p>
            <a:pPr marL="0" indent="0" algn="just">
              <a:buNone/>
            </a:pPr>
            <a:r>
              <a:rPr lang="en-IN" sz="2000" dirty="0"/>
              <a:t>Here we have train data and test data. Train the model with the train data and predict the price for the test data </a:t>
            </a:r>
            <a:endParaRPr lang="en-US" sz="2000" dirty="0"/>
          </a:p>
        </p:txBody>
      </p:sp>
    </p:spTree>
    <p:extLst>
      <p:ext uri="{BB962C8B-B14F-4D97-AF65-F5344CB8AC3E}">
        <p14:creationId xmlns:p14="http://schemas.microsoft.com/office/powerpoint/2010/main" val="25028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732E-BD69-49A8-B007-EECE3DF1E6A3}"/>
              </a:ext>
            </a:extLst>
          </p:cNvPr>
          <p:cNvSpPr>
            <a:spLocks noGrp="1"/>
          </p:cNvSpPr>
          <p:nvPr>
            <p:ph type="title"/>
          </p:nvPr>
        </p:nvSpPr>
        <p:spPr>
          <a:xfrm>
            <a:off x="1075039" y="457200"/>
            <a:ext cx="3571102" cy="1175508"/>
          </a:xfrm>
        </p:spPr>
        <p:txBody>
          <a:bodyPr/>
          <a:lstStyle/>
          <a:p>
            <a:r>
              <a:rPr lang="en-IN" sz="4800" dirty="0">
                <a:solidFill>
                  <a:schemeClr val="accent4">
                    <a:lumMod val="75000"/>
                  </a:schemeClr>
                </a:solidFill>
                <a:latin typeface="Algerian" panose="04020705040A02060702" pitchFamily="82" charset="0"/>
              </a:rPr>
              <a:t>FEATURES</a:t>
            </a:r>
          </a:p>
        </p:txBody>
      </p:sp>
      <p:sp>
        <p:nvSpPr>
          <p:cNvPr id="3" name="Content Placeholder 2">
            <a:extLst>
              <a:ext uri="{FF2B5EF4-FFF2-40B4-BE49-F238E27FC236}">
                <a16:creationId xmlns:a16="http://schemas.microsoft.com/office/drawing/2014/main" id="{4D8B2AE5-7D0F-4858-9EAE-4A6B48A2B08A}"/>
              </a:ext>
            </a:extLst>
          </p:cNvPr>
          <p:cNvSpPr>
            <a:spLocks noGrp="1"/>
          </p:cNvSpPr>
          <p:nvPr>
            <p:ph idx="1"/>
          </p:nvPr>
        </p:nvSpPr>
        <p:spPr/>
        <p:txBody>
          <a:bodyPr>
            <a:normAutofit fontScale="85000" lnSpcReduction="20000"/>
          </a:bodyPr>
          <a:lstStyle/>
          <a:p>
            <a:r>
              <a:rPr lang="en-US" dirty="0"/>
              <a:t>Airline : The name of the airline.</a:t>
            </a:r>
          </a:p>
          <a:p>
            <a:r>
              <a:rPr lang="en-US" dirty="0"/>
              <a:t>Date_of_Journey : The date of the journey</a:t>
            </a:r>
          </a:p>
          <a:p>
            <a:r>
              <a:rPr lang="en-US" dirty="0"/>
              <a:t>Source : The source from which the service begins.</a:t>
            </a:r>
          </a:p>
          <a:p>
            <a:r>
              <a:rPr lang="en-US" dirty="0"/>
              <a:t>Destination : The destination where the service ends.</a:t>
            </a:r>
          </a:p>
          <a:p>
            <a:r>
              <a:rPr lang="en-US" dirty="0"/>
              <a:t>Route : The route taken by the flight to reach the destination.</a:t>
            </a:r>
          </a:p>
          <a:p>
            <a:r>
              <a:rPr lang="en-US" dirty="0" err="1"/>
              <a:t>Dep_Time</a:t>
            </a:r>
            <a:r>
              <a:rPr lang="en-US" dirty="0"/>
              <a:t> : The time when the journey starts from the source.</a:t>
            </a:r>
          </a:p>
          <a:p>
            <a:r>
              <a:rPr lang="en-US" dirty="0" err="1"/>
              <a:t>Arrival_Time</a:t>
            </a:r>
            <a:r>
              <a:rPr lang="en-US" dirty="0"/>
              <a:t> : Time of arrival at the destination.</a:t>
            </a:r>
          </a:p>
          <a:p>
            <a:r>
              <a:rPr lang="en-US" dirty="0"/>
              <a:t>Duration : Total duration of the flight.</a:t>
            </a:r>
          </a:p>
          <a:p>
            <a:r>
              <a:rPr lang="en-US" dirty="0" err="1"/>
              <a:t>Total_Stops</a:t>
            </a:r>
            <a:r>
              <a:rPr lang="en-US" dirty="0"/>
              <a:t> : Total stops between the source and destination.</a:t>
            </a:r>
          </a:p>
          <a:p>
            <a:r>
              <a:rPr lang="en-US" dirty="0" err="1"/>
              <a:t>Additional_Info</a:t>
            </a:r>
            <a:r>
              <a:rPr lang="en-US" dirty="0"/>
              <a:t> : Additional information about the flight</a:t>
            </a:r>
          </a:p>
          <a:p>
            <a:r>
              <a:rPr lang="en-US" dirty="0"/>
              <a:t>Price: The price of the ticket</a:t>
            </a:r>
          </a:p>
          <a:p>
            <a:pPr marL="0" indent="0">
              <a:buNone/>
            </a:pPr>
            <a:endParaRPr lang="en-IN" dirty="0"/>
          </a:p>
        </p:txBody>
      </p:sp>
    </p:spTree>
    <p:extLst>
      <p:ext uri="{BB962C8B-B14F-4D97-AF65-F5344CB8AC3E}">
        <p14:creationId xmlns:p14="http://schemas.microsoft.com/office/powerpoint/2010/main" val="314386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39754-038F-43D9-88E9-65D42E28E8C6}"/>
              </a:ext>
            </a:extLst>
          </p:cNvPr>
          <p:cNvSpPr>
            <a:spLocks noGrp="1"/>
          </p:cNvSpPr>
          <p:nvPr>
            <p:ph type="title"/>
          </p:nvPr>
        </p:nvSpPr>
        <p:spPr>
          <a:xfrm>
            <a:off x="1073151" y="790832"/>
            <a:ext cx="3990489" cy="618743"/>
          </a:xfrm>
        </p:spPr>
        <p:txBody>
          <a:bodyPr/>
          <a:lstStyle/>
          <a:p>
            <a:r>
              <a:rPr lang="en-IN" dirty="0"/>
              <a:t>Importing important libraries</a:t>
            </a:r>
          </a:p>
        </p:txBody>
      </p:sp>
      <p:pic>
        <p:nvPicPr>
          <p:cNvPr id="6" name="Content Placeholder 5">
            <a:extLst>
              <a:ext uri="{FF2B5EF4-FFF2-40B4-BE49-F238E27FC236}">
                <a16:creationId xmlns:a16="http://schemas.microsoft.com/office/drawing/2014/main" id="{F2DC5AF0-5AB7-4354-A3B6-76E6D3A8D9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0018" y="432487"/>
            <a:ext cx="6721206" cy="5428562"/>
          </a:xfrm>
        </p:spPr>
      </p:pic>
      <p:sp>
        <p:nvSpPr>
          <p:cNvPr id="4" name="Text Placeholder 3">
            <a:extLst>
              <a:ext uri="{FF2B5EF4-FFF2-40B4-BE49-F238E27FC236}">
                <a16:creationId xmlns:a16="http://schemas.microsoft.com/office/drawing/2014/main" id="{EE7EA510-E3DE-4E31-A8FF-27B4F3DF783A}"/>
              </a:ext>
            </a:extLst>
          </p:cNvPr>
          <p:cNvSpPr>
            <a:spLocks noGrp="1"/>
          </p:cNvSpPr>
          <p:nvPr>
            <p:ph type="body" sz="half" idx="2"/>
          </p:nvPr>
        </p:nvSpPr>
        <p:spPr/>
        <p:txBody>
          <a:bodyPr/>
          <a:lstStyle/>
          <a:p>
            <a:r>
              <a:rPr lang="en-US" dirty="0"/>
              <a:t>To use the functionality present in any module, you have to import it into your current program, we need to use the import keyword along with the desired module name. When interpreter comes across an import statement, it imports the module to your current program. We can use the functions inside a module by using a dot(.) operator along with the module name.</a:t>
            </a:r>
            <a:endParaRPr lang="en-IN" dirty="0"/>
          </a:p>
        </p:txBody>
      </p:sp>
    </p:spTree>
    <p:extLst>
      <p:ext uri="{BB962C8B-B14F-4D97-AF65-F5344CB8AC3E}">
        <p14:creationId xmlns:p14="http://schemas.microsoft.com/office/powerpoint/2010/main" val="321868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A73E-5936-44C8-97F6-0494AD326492}"/>
              </a:ext>
            </a:extLst>
          </p:cNvPr>
          <p:cNvSpPr>
            <a:spLocks noGrp="1"/>
          </p:cNvSpPr>
          <p:nvPr>
            <p:ph type="title"/>
          </p:nvPr>
        </p:nvSpPr>
        <p:spPr>
          <a:xfrm>
            <a:off x="1764758" y="580768"/>
            <a:ext cx="2164318" cy="1347792"/>
          </a:xfrm>
        </p:spPr>
        <p:txBody>
          <a:bodyPr/>
          <a:lstStyle/>
          <a:p>
            <a:r>
              <a:rPr lang="en-IN" sz="2400" dirty="0"/>
              <a:t>The Dataset</a:t>
            </a:r>
            <a:br>
              <a:rPr lang="en-IN" sz="2400" dirty="0"/>
            </a:br>
            <a:r>
              <a:rPr lang="en-IN" sz="2400" dirty="0"/>
              <a:t>	&amp;</a:t>
            </a:r>
            <a:br>
              <a:rPr lang="en-IN" sz="2400" dirty="0"/>
            </a:br>
            <a:r>
              <a:rPr lang="en-IN" sz="2400" dirty="0"/>
              <a:t>Dimension</a:t>
            </a:r>
          </a:p>
        </p:txBody>
      </p:sp>
      <p:pic>
        <p:nvPicPr>
          <p:cNvPr id="6" name="Content Placeholder 5">
            <a:extLst>
              <a:ext uri="{FF2B5EF4-FFF2-40B4-BE49-F238E27FC236}">
                <a16:creationId xmlns:a16="http://schemas.microsoft.com/office/drawing/2014/main" id="{2F142953-9E24-4D15-9BCD-8D03DBA93C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74034"/>
            <a:ext cx="4925829" cy="3198287"/>
          </a:xfrm>
        </p:spPr>
      </p:pic>
      <p:sp>
        <p:nvSpPr>
          <p:cNvPr id="4" name="Text Placeholder 3">
            <a:extLst>
              <a:ext uri="{FF2B5EF4-FFF2-40B4-BE49-F238E27FC236}">
                <a16:creationId xmlns:a16="http://schemas.microsoft.com/office/drawing/2014/main" id="{AD75060B-C780-4564-A7D0-9183385DEF3E}"/>
              </a:ext>
            </a:extLst>
          </p:cNvPr>
          <p:cNvSpPr>
            <a:spLocks noGrp="1"/>
          </p:cNvSpPr>
          <p:nvPr>
            <p:ph type="body" sz="half" idx="2"/>
          </p:nvPr>
        </p:nvSpPr>
        <p:spPr>
          <a:xfrm>
            <a:off x="1073151" y="2260738"/>
            <a:ext cx="4017833" cy="3769359"/>
          </a:xfrm>
        </p:spPr>
        <p:txBody>
          <a:bodyPr/>
          <a:lstStyle/>
          <a:p>
            <a:pPr marL="285750" indent="-285750">
              <a:buFont typeface="Wingdings" panose="05000000000000000000" pitchFamily="2" charset="2"/>
              <a:buChar char="v"/>
            </a:pPr>
            <a:r>
              <a:rPr lang="en-IN" dirty="0"/>
              <a:t>Here we have 3 file in dataset, one is train data, test data, sample data</a:t>
            </a:r>
          </a:p>
          <a:p>
            <a:pPr marL="285750" indent="-285750">
              <a:buFont typeface="Wingdings" panose="05000000000000000000" pitchFamily="2" charset="2"/>
              <a:buChar char="v"/>
            </a:pPr>
            <a:r>
              <a:rPr lang="en-IN" dirty="0"/>
              <a:t>We have 10683 rows and 11 columns in train data</a:t>
            </a:r>
          </a:p>
          <a:p>
            <a:pPr marL="285750" indent="-285750">
              <a:buFont typeface="Wingdings" panose="05000000000000000000" pitchFamily="2" charset="2"/>
              <a:buChar char="v"/>
            </a:pPr>
            <a:r>
              <a:rPr lang="en-IN" dirty="0"/>
              <a:t>We have 2671 rows and 10 columns in test data</a:t>
            </a:r>
          </a:p>
          <a:p>
            <a:pPr marL="285750" indent="-285750">
              <a:buFont typeface="Wingdings" panose="05000000000000000000" pitchFamily="2" charset="2"/>
              <a:buChar char="v"/>
            </a:pPr>
            <a:r>
              <a:rPr lang="en-IN" dirty="0"/>
              <a:t>We have 2671 rows and 1 column in sample data</a:t>
            </a:r>
          </a:p>
          <a:p>
            <a:endParaRPr lang="en-IN" dirty="0"/>
          </a:p>
        </p:txBody>
      </p:sp>
      <p:pic>
        <p:nvPicPr>
          <p:cNvPr id="8" name="Picture 7">
            <a:extLst>
              <a:ext uri="{FF2B5EF4-FFF2-40B4-BE49-F238E27FC236}">
                <a16:creationId xmlns:a16="http://schemas.microsoft.com/office/drawing/2014/main" id="{450EEE7B-6ABF-4A5C-BE7C-D781330C9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485679"/>
            <a:ext cx="4925829" cy="3198287"/>
          </a:xfrm>
          <a:prstGeom prst="rect">
            <a:avLst/>
          </a:prstGeom>
        </p:spPr>
      </p:pic>
    </p:spTree>
    <p:extLst>
      <p:ext uri="{BB962C8B-B14F-4D97-AF65-F5344CB8AC3E}">
        <p14:creationId xmlns:p14="http://schemas.microsoft.com/office/powerpoint/2010/main" val="307686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8EB9-EA52-4D1E-AA16-A718D246E0B2}"/>
              </a:ext>
            </a:extLst>
          </p:cNvPr>
          <p:cNvSpPr>
            <a:spLocks noGrp="1"/>
          </p:cNvSpPr>
          <p:nvPr>
            <p:ph type="title"/>
          </p:nvPr>
        </p:nvSpPr>
        <p:spPr>
          <a:xfrm>
            <a:off x="1190625" y="704334"/>
            <a:ext cx="3430059" cy="915306"/>
          </a:xfrm>
        </p:spPr>
        <p:txBody>
          <a:bodyPr/>
          <a:lstStyle/>
          <a:p>
            <a:r>
              <a:rPr lang="en-IN" dirty="0"/>
              <a:t>Datatype of columns and info of dataframe</a:t>
            </a:r>
          </a:p>
        </p:txBody>
      </p:sp>
      <p:sp>
        <p:nvSpPr>
          <p:cNvPr id="4" name="Text Placeholder 3">
            <a:extLst>
              <a:ext uri="{FF2B5EF4-FFF2-40B4-BE49-F238E27FC236}">
                <a16:creationId xmlns:a16="http://schemas.microsoft.com/office/drawing/2014/main" id="{2434E341-71C9-410E-9619-36281431E0CD}"/>
              </a:ext>
            </a:extLst>
          </p:cNvPr>
          <p:cNvSpPr>
            <a:spLocks noGrp="1"/>
          </p:cNvSpPr>
          <p:nvPr>
            <p:ph type="body" sz="half" idx="2"/>
          </p:nvPr>
        </p:nvSpPr>
        <p:spPr/>
        <p:txBody>
          <a:bodyPr/>
          <a:lstStyle/>
          <a:p>
            <a:pPr marL="285750" indent="-285750">
              <a:buFont typeface="Wingdings" panose="05000000000000000000" pitchFamily="2" charset="2"/>
              <a:buChar char="Ø"/>
            </a:pPr>
            <a:r>
              <a:rPr lang="en-US" b="0" i="0" dirty="0">
                <a:effectLst/>
                <a:latin typeface="Helvetica Neue"/>
              </a:rPr>
              <a:t>all the columns are object type except Price column. Price column is int dtype in train dataset</a:t>
            </a:r>
          </a:p>
          <a:p>
            <a:pPr marL="285750" indent="-285750">
              <a:buFont typeface="Wingdings" panose="05000000000000000000" pitchFamily="2" charset="2"/>
              <a:buChar char="Ø"/>
            </a:pPr>
            <a:r>
              <a:rPr lang="en-US" b="0" i="0" dirty="0">
                <a:effectLst/>
                <a:latin typeface="Helvetica Neue"/>
              </a:rPr>
              <a:t>all the columns are object dtype</a:t>
            </a:r>
          </a:p>
        </p:txBody>
      </p:sp>
      <p:pic>
        <p:nvPicPr>
          <p:cNvPr id="14" name="Content Placeholder 13">
            <a:extLst>
              <a:ext uri="{FF2B5EF4-FFF2-40B4-BE49-F238E27FC236}">
                <a16:creationId xmlns:a16="http://schemas.microsoft.com/office/drawing/2014/main" id="{347F306E-AB0E-4097-8440-90C51534CC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3741" y="129820"/>
            <a:ext cx="3324183" cy="4261836"/>
          </a:xfrm>
        </p:spPr>
      </p:pic>
      <p:pic>
        <p:nvPicPr>
          <p:cNvPr id="16" name="Picture 15">
            <a:extLst>
              <a:ext uri="{FF2B5EF4-FFF2-40B4-BE49-F238E27FC236}">
                <a16:creationId xmlns:a16="http://schemas.microsoft.com/office/drawing/2014/main" id="{3A0E0800-6D54-44E4-A8A0-481EE4663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3361" y="228674"/>
            <a:ext cx="3035643" cy="3334215"/>
          </a:xfrm>
          <a:prstGeom prst="rect">
            <a:avLst/>
          </a:prstGeom>
        </p:spPr>
      </p:pic>
      <p:pic>
        <p:nvPicPr>
          <p:cNvPr id="18" name="Picture 17">
            <a:extLst>
              <a:ext uri="{FF2B5EF4-FFF2-40B4-BE49-F238E27FC236}">
                <a16:creationId xmlns:a16="http://schemas.microsoft.com/office/drawing/2014/main" id="{BF872E61-FBB0-4175-96C6-66BA499A9F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7022" y="3750202"/>
            <a:ext cx="3173319" cy="2879124"/>
          </a:xfrm>
          <a:prstGeom prst="rect">
            <a:avLst/>
          </a:prstGeom>
        </p:spPr>
      </p:pic>
    </p:spTree>
    <p:extLst>
      <p:ext uri="{BB962C8B-B14F-4D97-AF65-F5344CB8AC3E}">
        <p14:creationId xmlns:p14="http://schemas.microsoft.com/office/powerpoint/2010/main" val="4248809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B81A-7140-4759-B258-15D4DA538B3C}"/>
              </a:ext>
            </a:extLst>
          </p:cNvPr>
          <p:cNvSpPr>
            <a:spLocks noGrp="1"/>
          </p:cNvSpPr>
          <p:nvPr>
            <p:ph type="title"/>
          </p:nvPr>
        </p:nvSpPr>
        <p:spPr>
          <a:xfrm>
            <a:off x="1466794" y="996951"/>
            <a:ext cx="2549152" cy="556960"/>
          </a:xfrm>
        </p:spPr>
        <p:txBody>
          <a:bodyPr/>
          <a:lstStyle/>
          <a:p>
            <a:r>
              <a:rPr lang="en-IN" sz="3200" dirty="0"/>
              <a:t>Null values</a:t>
            </a:r>
          </a:p>
        </p:txBody>
      </p:sp>
      <p:pic>
        <p:nvPicPr>
          <p:cNvPr id="6" name="Content Placeholder 5">
            <a:extLst>
              <a:ext uri="{FF2B5EF4-FFF2-40B4-BE49-F238E27FC236}">
                <a16:creationId xmlns:a16="http://schemas.microsoft.com/office/drawing/2014/main" id="{A0E0CE62-CCE2-4CAD-BC78-C7424F3524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3684" y="533828"/>
            <a:ext cx="4896533" cy="5239481"/>
          </a:xfrm>
        </p:spPr>
      </p:pic>
      <p:sp>
        <p:nvSpPr>
          <p:cNvPr id="4" name="Text Placeholder 3">
            <a:extLst>
              <a:ext uri="{FF2B5EF4-FFF2-40B4-BE49-F238E27FC236}">
                <a16:creationId xmlns:a16="http://schemas.microsoft.com/office/drawing/2014/main" id="{6BD50E39-5A07-45B5-8674-1AB9696542B9}"/>
              </a:ext>
            </a:extLst>
          </p:cNvPr>
          <p:cNvSpPr>
            <a:spLocks noGrp="1"/>
          </p:cNvSpPr>
          <p:nvPr>
            <p:ph type="body" sz="half" idx="2"/>
          </p:nvPr>
        </p:nvSpPr>
        <p:spPr/>
        <p:txBody>
          <a:bodyPr/>
          <a:lstStyle/>
          <a:p>
            <a:pPr marL="285750" indent="-285750">
              <a:buFont typeface="Courier New" panose="02070309020205020404" pitchFamily="49" charset="0"/>
              <a:buChar char="o"/>
            </a:pPr>
            <a:r>
              <a:rPr lang="en-IN" dirty="0"/>
              <a:t>We have 2 null values in train data. One in Route column and Total_Stops has one null value</a:t>
            </a:r>
          </a:p>
          <a:p>
            <a:pPr marL="285750" indent="-285750">
              <a:buFont typeface="Courier New" panose="02070309020205020404" pitchFamily="49" charset="0"/>
              <a:buChar char="o"/>
            </a:pPr>
            <a:r>
              <a:rPr lang="en-IN" dirty="0"/>
              <a:t>No null values in the test data</a:t>
            </a:r>
          </a:p>
        </p:txBody>
      </p:sp>
    </p:spTree>
    <p:extLst>
      <p:ext uri="{BB962C8B-B14F-4D97-AF65-F5344CB8AC3E}">
        <p14:creationId xmlns:p14="http://schemas.microsoft.com/office/powerpoint/2010/main" val="1821868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C316-B847-4571-BB5D-6C9B405E4338}"/>
              </a:ext>
            </a:extLst>
          </p:cNvPr>
          <p:cNvSpPr>
            <a:spLocks noGrp="1"/>
          </p:cNvSpPr>
          <p:nvPr>
            <p:ph type="title"/>
          </p:nvPr>
        </p:nvSpPr>
        <p:spPr>
          <a:xfrm>
            <a:off x="1073151" y="509481"/>
            <a:ext cx="3547533" cy="974939"/>
          </a:xfrm>
        </p:spPr>
        <p:txBody>
          <a:bodyPr/>
          <a:lstStyle/>
          <a:p>
            <a:r>
              <a:rPr lang="en-IN" dirty="0"/>
              <a:t> </a:t>
            </a:r>
            <a:r>
              <a:rPr lang="en-IN" dirty="0" err="1"/>
              <a:t>Concat</a:t>
            </a:r>
            <a:r>
              <a:rPr lang="en-IN" dirty="0"/>
              <a:t> the data frames</a:t>
            </a:r>
          </a:p>
        </p:txBody>
      </p:sp>
      <p:pic>
        <p:nvPicPr>
          <p:cNvPr id="6" name="Content Placeholder 5">
            <a:extLst>
              <a:ext uri="{FF2B5EF4-FFF2-40B4-BE49-F238E27FC236}">
                <a16:creationId xmlns:a16="http://schemas.microsoft.com/office/drawing/2014/main" id="{2F0C22C9-E456-4FF9-8EAF-E23BE04E53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8558" y="1235676"/>
            <a:ext cx="4934288" cy="2491332"/>
          </a:xfrm>
        </p:spPr>
      </p:pic>
      <p:sp>
        <p:nvSpPr>
          <p:cNvPr id="4" name="Text Placeholder 3">
            <a:extLst>
              <a:ext uri="{FF2B5EF4-FFF2-40B4-BE49-F238E27FC236}">
                <a16:creationId xmlns:a16="http://schemas.microsoft.com/office/drawing/2014/main" id="{75ACD01D-8377-44BC-9D09-EC3BCF0711AC}"/>
              </a:ext>
            </a:extLst>
          </p:cNvPr>
          <p:cNvSpPr>
            <a:spLocks noGrp="1"/>
          </p:cNvSpPr>
          <p:nvPr>
            <p:ph type="body" sz="half" idx="2"/>
          </p:nvPr>
        </p:nvSpPr>
        <p:spPr/>
        <p:txBody>
          <a:bodyPr/>
          <a:lstStyle/>
          <a:p>
            <a:pPr marL="285750" indent="-285750">
              <a:buFont typeface="Wingdings" panose="05000000000000000000" pitchFamily="2" charset="2"/>
              <a:buChar char="§"/>
            </a:pPr>
            <a:r>
              <a:rPr lang="en-IN" dirty="0" err="1"/>
              <a:t>Concat</a:t>
            </a:r>
            <a:r>
              <a:rPr lang="en-IN" dirty="0"/>
              <a:t> the data frames to perform all the operations together for train data and test data </a:t>
            </a:r>
          </a:p>
          <a:p>
            <a:pPr marL="285750" indent="-285750">
              <a:buFont typeface="Wingdings" panose="05000000000000000000" pitchFamily="2" charset="2"/>
              <a:buChar char="§"/>
            </a:pPr>
            <a:r>
              <a:rPr lang="en-IN" dirty="0"/>
              <a:t>We have to predict the values for test data, we don’t have target value in the set so we have sample data </a:t>
            </a:r>
          </a:p>
          <a:p>
            <a:pPr marL="285750" indent="-285750">
              <a:buFont typeface="Wingdings" panose="05000000000000000000" pitchFamily="2" charset="2"/>
              <a:buChar char="§"/>
            </a:pPr>
            <a:endParaRPr lang="en-IN" dirty="0"/>
          </a:p>
          <a:p>
            <a:endParaRPr lang="en-IN" dirty="0"/>
          </a:p>
        </p:txBody>
      </p:sp>
    </p:spTree>
    <p:extLst>
      <p:ext uri="{BB962C8B-B14F-4D97-AF65-F5344CB8AC3E}">
        <p14:creationId xmlns:p14="http://schemas.microsoft.com/office/powerpoint/2010/main" val="26250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17ED98-3F94-45B5-8E10-8E1581E9A6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2458" y="2602635"/>
            <a:ext cx="5813146" cy="2878280"/>
          </a:xfrm>
        </p:spPr>
      </p:pic>
      <p:pic>
        <p:nvPicPr>
          <p:cNvPr id="7" name="Content Placeholder 4">
            <a:extLst>
              <a:ext uri="{FF2B5EF4-FFF2-40B4-BE49-F238E27FC236}">
                <a16:creationId xmlns:a16="http://schemas.microsoft.com/office/drawing/2014/main" id="{42A12F10-5A96-4F54-9C97-63E82E24B2E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5999" y="2602635"/>
            <a:ext cx="5886161" cy="2878280"/>
          </a:xfrm>
        </p:spPr>
      </p:pic>
      <p:sp>
        <p:nvSpPr>
          <p:cNvPr id="9" name="TextBox 8">
            <a:extLst>
              <a:ext uri="{FF2B5EF4-FFF2-40B4-BE49-F238E27FC236}">
                <a16:creationId xmlns:a16="http://schemas.microsoft.com/office/drawing/2014/main" id="{A44458EC-D8D4-4876-9A74-5CC4191F8856}"/>
              </a:ext>
            </a:extLst>
          </p:cNvPr>
          <p:cNvSpPr txBox="1"/>
          <p:nvPr/>
        </p:nvSpPr>
        <p:spPr>
          <a:xfrm>
            <a:off x="358347" y="457200"/>
            <a:ext cx="10738022" cy="923330"/>
          </a:xfrm>
          <a:prstGeom prst="rect">
            <a:avLst/>
          </a:prstGeom>
          <a:noFill/>
        </p:spPr>
        <p:txBody>
          <a:bodyPr wrap="square" rtlCol="0">
            <a:spAutoFit/>
          </a:bodyPr>
          <a:lstStyle/>
          <a:p>
            <a:pPr marL="285750" indent="-285750">
              <a:buFont typeface="Wingdings" panose="05000000000000000000" pitchFamily="2" charset="2"/>
              <a:buChar char="v"/>
            </a:pPr>
            <a:r>
              <a:rPr lang="en-US" sz="1800" b="1" i="0" dirty="0">
                <a:solidFill>
                  <a:srgbClr val="000000"/>
                </a:solidFill>
                <a:effectLst/>
                <a:latin typeface="Helvetica Neue"/>
              </a:rPr>
              <a:t>Jet Airways Business has high price and rest airways has almost same prices</a:t>
            </a:r>
          </a:p>
          <a:p>
            <a:pPr marL="285750" indent="-285750">
              <a:buFont typeface="Wingdings" panose="05000000000000000000" pitchFamily="2" charset="2"/>
              <a:buChar char="v"/>
            </a:pPr>
            <a:r>
              <a:rPr lang="en-US" sz="1800" b="1" i="0" dirty="0">
                <a:solidFill>
                  <a:srgbClr val="000000"/>
                </a:solidFill>
                <a:effectLst/>
                <a:latin typeface="Helvetica Neue"/>
              </a:rPr>
              <a:t>Bangalore has high price and next Kolkata source has high prices and Chennai has less entries and compare with other source we have less price</a:t>
            </a:r>
            <a:endParaRPr lang="en-IN" b="1" dirty="0"/>
          </a:p>
        </p:txBody>
      </p:sp>
    </p:spTree>
    <p:extLst>
      <p:ext uri="{BB962C8B-B14F-4D97-AF65-F5344CB8AC3E}">
        <p14:creationId xmlns:p14="http://schemas.microsoft.com/office/powerpoint/2010/main" val="1590390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172</TotalTime>
  <Words>712</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Bahnschrift Light Condensed</vt:lpstr>
      <vt:lpstr>Calibri</vt:lpstr>
      <vt:lpstr>Century Gothic</vt:lpstr>
      <vt:lpstr>charter</vt:lpstr>
      <vt:lpstr>Courier New</vt:lpstr>
      <vt:lpstr>Helvetica Neue</vt:lpstr>
      <vt:lpstr>Wingdings</vt:lpstr>
      <vt:lpstr>Wingdings 2</vt:lpstr>
      <vt:lpstr>Quotable</vt:lpstr>
      <vt:lpstr>FLIGHT PRICE PREDICTION PROJECT </vt:lpstr>
      <vt:lpstr> Problem Statement</vt:lpstr>
      <vt:lpstr>FEATURES</vt:lpstr>
      <vt:lpstr>Importing important libraries</vt:lpstr>
      <vt:lpstr>The Dataset  &amp; Dimension</vt:lpstr>
      <vt:lpstr>Datatype of columns and info of dataframe</vt:lpstr>
      <vt:lpstr>Null values</vt:lpstr>
      <vt:lpstr> Concat the data frames</vt:lpstr>
      <vt:lpstr>PowerPoint Presentation</vt:lpstr>
      <vt:lpstr>PowerPoint Presentation</vt:lpstr>
      <vt:lpstr>Preparing the data frame to train the model</vt:lpstr>
      <vt:lpstr>Machine Learning Algorithm</vt:lpstr>
      <vt:lpstr>Hyper Parameter Tunning</vt:lpstr>
      <vt:lpstr>Predict the values for test data and save the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 </dc:title>
  <dc:creator>krishnaveni reddy</dc:creator>
  <cp:lastModifiedBy>krishnaveni reddy</cp:lastModifiedBy>
  <cp:revision>1</cp:revision>
  <dcterms:created xsi:type="dcterms:W3CDTF">2021-10-16T02:38:22Z</dcterms:created>
  <dcterms:modified xsi:type="dcterms:W3CDTF">2021-10-16T05:31:14Z</dcterms:modified>
</cp:coreProperties>
</file>