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17"/>
  </p:notesMasterIdLst>
  <p:sldIdLst>
    <p:sldId id="256" r:id="rId2"/>
    <p:sldId id="258" r:id="rId3"/>
    <p:sldId id="257" r:id="rId4"/>
    <p:sldId id="259" r:id="rId5"/>
    <p:sldId id="260" r:id="rId6"/>
    <p:sldId id="261" r:id="rId7"/>
    <p:sldId id="262" r:id="rId8"/>
    <p:sldId id="267" r:id="rId9"/>
    <p:sldId id="263" r:id="rId10"/>
    <p:sldId id="269" r:id="rId11"/>
    <p:sldId id="270" r:id="rId12"/>
    <p:sldId id="268" r:id="rId13"/>
    <p:sldId id="266"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veni reddy" initials="kr" lastIdx="1" clrIdx="0">
    <p:extLst>
      <p:ext uri="{19B8F6BF-5375-455C-9EA6-DF929625EA0E}">
        <p15:presenceInfo xmlns:p15="http://schemas.microsoft.com/office/powerpoint/2012/main" userId="9fb094b282d80a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8" d="100"/>
          <a:sy n="78" d="100"/>
        </p:scale>
        <p:origin x="3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veni reddy" userId="9fb094b282d80ae7" providerId="LiveId" clId="{012FB56B-06BE-43C1-9921-C7BE33C83274}"/>
    <pc:docChg chg="custSel modSld">
      <pc:chgData name="krishnaveni reddy" userId="9fb094b282d80ae7" providerId="LiveId" clId="{012FB56B-06BE-43C1-9921-C7BE33C83274}" dt="2021-07-09T03:11:55.760" v="799" actId="1076"/>
      <pc:docMkLst>
        <pc:docMk/>
      </pc:docMkLst>
      <pc:sldChg chg="modSp mod">
        <pc:chgData name="krishnaveni reddy" userId="9fb094b282d80ae7" providerId="LiveId" clId="{012FB56B-06BE-43C1-9921-C7BE33C83274}" dt="2021-07-09T03:09:27.946" v="694" actId="20577"/>
        <pc:sldMkLst>
          <pc:docMk/>
          <pc:sldMk cId="2744666352" sldId="256"/>
        </pc:sldMkLst>
        <pc:spChg chg="mod">
          <ac:chgData name="krishnaveni reddy" userId="9fb094b282d80ae7" providerId="LiveId" clId="{012FB56B-06BE-43C1-9921-C7BE33C83274}" dt="2021-07-09T03:09:27.946" v="694" actId="20577"/>
          <ac:spMkLst>
            <pc:docMk/>
            <pc:sldMk cId="2744666352" sldId="256"/>
            <ac:spMk id="3" creationId="{BEBF1E81-AC3D-4B13-98C8-425D7D4729C9}"/>
          </ac:spMkLst>
        </pc:spChg>
      </pc:sldChg>
      <pc:sldChg chg="addSp delSp modSp mod addCm">
        <pc:chgData name="krishnaveni reddy" userId="9fb094b282d80ae7" providerId="LiveId" clId="{012FB56B-06BE-43C1-9921-C7BE33C83274}" dt="2021-07-09T03:11:55.760" v="799" actId="1076"/>
        <pc:sldMkLst>
          <pc:docMk/>
          <pc:sldMk cId="3644690892" sldId="265"/>
        </pc:sldMkLst>
        <pc:spChg chg="mod">
          <ac:chgData name="krishnaveni reddy" userId="9fb094b282d80ae7" providerId="LiveId" clId="{012FB56B-06BE-43C1-9921-C7BE33C83274}" dt="2021-07-09T03:10:18.137" v="700" actId="20577"/>
          <ac:spMkLst>
            <pc:docMk/>
            <pc:sldMk cId="3644690892" sldId="265"/>
            <ac:spMk id="2" creationId="{4D277DDB-E68B-41F1-A748-3EE27D00E3CC}"/>
          </ac:spMkLst>
        </pc:spChg>
        <pc:spChg chg="mod">
          <ac:chgData name="krishnaveni reddy" userId="9fb094b282d80ae7" providerId="LiveId" clId="{012FB56B-06BE-43C1-9921-C7BE33C83274}" dt="2021-07-09T03:07:17.617" v="615" actId="20577"/>
          <ac:spMkLst>
            <pc:docMk/>
            <pc:sldMk cId="3644690892" sldId="265"/>
            <ac:spMk id="3" creationId="{5839B1B7-E5FD-410E-B95A-55B076486EB6}"/>
          </ac:spMkLst>
        </pc:spChg>
        <pc:spChg chg="add del mod">
          <ac:chgData name="krishnaveni reddy" userId="9fb094b282d80ae7" providerId="LiveId" clId="{012FB56B-06BE-43C1-9921-C7BE33C83274}" dt="2021-07-09T03:11:51.565" v="798" actId="21"/>
          <ac:spMkLst>
            <pc:docMk/>
            <pc:sldMk cId="3644690892" sldId="265"/>
            <ac:spMk id="4" creationId="{8BE6C827-7B1E-4877-BE48-728FB5B6BE6D}"/>
          </ac:spMkLst>
        </pc:spChg>
        <pc:spChg chg="add mod">
          <ac:chgData name="krishnaveni reddy" userId="9fb094b282d80ae7" providerId="LiveId" clId="{012FB56B-06BE-43C1-9921-C7BE33C83274}" dt="2021-07-09T03:11:55.760" v="799" actId="1076"/>
          <ac:spMkLst>
            <pc:docMk/>
            <pc:sldMk cId="3644690892" sldId="265"/>
            <ac:spMk id="5" creationId="{23D1E496-551F-4AB5-B0E9-1FAD08804437}"/>
          </ac:spMkLst>
        </pc:spChg>
      </pc:sldChg>
      <pc:sldChg chg="modSp mod">
        <pc:chgData name="krishnaveni reddy" userId="9fb094b282d80ae7" providerId="LiveId" clId="{012FB56B-06BE-43C1-9921-C7BE33C83274}" dt="2021-07-09T03:10:10.613" v="698" actId="313"/>
        <pc:sldMkLst>
          <pc:docMk/>
          <pc:sldMk cId="4271618481" sldId="266"/>
        </pc:sldMkLst>
        <pc:spChg chg="mod">
          <ac:chgData name="krishnaveni reddy" userId="9fb094b282d80ae7" providerId="LiveId" clId="{012FB56B-06BE-43C1-9921-C7BE33C83274}" dt="2021-07-09T03:10:10.613" v="698" actId="313"/>
          <ac:spMkLst>
            <pc:docMk/>
            <pc:sldMk cId="4271618481" sldId="266"/>
            <ac:spMk id="12" creationId="{7A12754B-DBF5-4A6F-8F3D-0F8608B4E630}"/>
          </ac:spMkLst>
        </pc:spChg>
      </pc:sldChg>
      <pc:sldChg chg="modSp mod">
        <pc:chgData name="krishnaveni reddy" userId="9fb094b282d80ae7" providerId="LiveId" clId="{012FB56B-06BE-43C1-9921-C7BE33C83274}" dt="2021-07-09T03:09:54.314" v="697" actId="20577"/>
        <pc:sldMkLst>
          <pc:docMk/>
          <pc:sldMk cId="1202789011" sldId="269"/>
        </pc:sldMkLst>
        <pc:spChg chg="mod">
          <ac:chgData name="krishnaveni reddy" userId="9fb094b282d80ae7" providerId="LiveId" clId="{012FB56B-06BE-43C1-9921-C7BE33C83274}" dt="2021-07-09T03:09:54.314" v="697" actId="20577"/>
          <ac:spMkLst>
            <pc:docMk/>
            <pc:sldMk cId="1202789011" sldId="269"/>
            <ac:spMk id="3" creationId="{E8CAFEE7-3FD6-4067-966E-8257A27FEFE1}"/>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7-09T08:35:44.124"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39CD6-2F8C-49B3-8D7B-2B83616FF01C}" type="datetimeFigureOut">
              <a:rPr lang="en-IN" smtClean="0"/>
              <a:t>09-07-2021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B7678C-9D26-446C-BBF9-1DECB66FE152}" type="slidenum">
              <a:rPr lang="en-IN" smtClean="0"/>
              <a:t>‹#›</a:t>
            </a:fld>
            <a:endParaRPr lang="en-IN"/>
          </a:p>
        </p:txBody>
      </p:sp>
    </p:spTree>
    <p:extLst>
      <p:ext uri="{BB962C8B-B14F-4D97-AF65-F5344CB8AC3E}">
        <p14:creationId xmlns:p14="http://schemas.microsoft.com/office/powerpoint/2010/main" val="1931397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67AAF0-1FEE-4989-B482-A87C1A34938D}"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0AD761-0174-4130-BDA6-1882009E4A7E}" type="slidenum">
              <a:rPr lang="en-IN" smtClean="0"/>
              <a:t>‹#›</a:t>
            </a:fld>
            <a:endParaRPr lang="en-IN"/>
          </a:p>
        </p:txBody>
      </p:sp>
    </p:spTree>
    <p:extLst>
      <p:ext uri="{BB962C8B-B14F-4D97-AF65-F5344CB8AC3E}">
        <p14:creationId xmlns:p14="http://schemas.microsoft.com/office/powerpoint/2010/main" val="3327548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67AAF0-1FEE-4989-B482-A87C1A34938D}"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0AD761-0174-4130-BDA6-1882009E4A7E}" type="slidenum">
              <a:rPr lang="en-IN" smtClean="0"/>
              <a:t>‹#›</a:t>
            </a:fld>
            <a:endParaRPr lang="en-IN"/>
          </a:p>
        </p:txBody>
      </p:sp>
    </p:spTree>
    <p:extLst>
      <p:ext uri="{BB962C8B-B14F-4D97-AF65-F5344CB8AC3E}">
        <p14:creationId xmlns:p14="http://schemas.microsoft.com/office/powerpoint/2010/main" val="229959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67AAF0-1FEE-4989-B482-A87C1A34938D}"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0AD761-0174-4130-BDA6-1882009E4A7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9436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67AAF0-1FEE-4989-B482-A87C1A34938D}" type="datetimeFigureOut">
              <a:rPr lang="en-IN" smtClean="0"/>
              <a:t>09-07-2021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0AD761-0174-4130-BDA6-1882009E4A7E}" type="slidenum">
              <a:rPr lang="en-IN" smtClean="0"/>
              <a:t>‹#›</a:t>
            </a:fld>
            <a:endParaRPr lang="en-IN"/>
          </a:p>
        </p:txBody>
      </p:sp>
    </p:spTree>
    <p:extLst>
      <p:ext uri="{BB962C8B-B14F-4D97-AF65-F5344CB8AC3E}">
        <p14:creationId xmlns:p14="http://schemas.microsoft.com/office/powerpoint/2010/main" val="768197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67AAF0-1FEE-4989-B482-A87C1A34938D}" type="datetimeFigureOut">
              <a:rPr lang="en-IN" smtClean="0"/>
              <a:t>09-07-2021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0AD761-0174-4130-BDA6-1882009E4A7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4864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67AAF0-1FEE-4989-B482-A87C1A34938D}" type="datetimeFigureOut">
              <a:rPr lang="en-IN" smtClean="0"/>
              <a:t>09-07-2021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0AD761-0174-4130-BDA6-1882009E4A7E}" type="slidenum">
              <a:rPr lang="en-IN" smtClean="0"/>
              <a:t>‹#›</a:t>
            </a:fld>
            <a:endParaRPr lang="en-IN"/>
          </a:p>
        </p:txBody>
      </p:sp>
    </p:spTree>
    <p:extLst>
      <p:ext uri="{BB962C8B-B14F-4D97-AF65-F5344CB8AC3E}">
        <p14:creationId xmlns:p14="http://schemas.microsoft.com/office/powerpoint/2010/main" val="3817692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7AAF0-1FEE-4989-B482-A87C1A34938D}"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0AD761-0174-4130-BDA6-1882009E4A7E}" type="slidenum">
              <a:rPr lang="en-IN" smtClean="0"/>
              <a:t>‹#›</a:t>
            </a:fld>
            <a:endParaRPr lang="en-IN"/>
          </a:p>
        </p:txBody>
      </p:sp>
    </p:spTree>
    <p:extLst>
      <p:ext uri="{BB962C8B-B14F-4D97-AF65-F5344CB8AC3E}">
        <p14:creationId xmlns:p14="http://schemas.microsoft.com/office/powerpoint/2010/main" val="3020323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7AAF0-1FEE-4989-B482-A87C1A34938D}"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0AD761-0174-4130-BDA6-1882009E4A7E}" type="slidenum">
              <a:rPr lang="en-IN" smtClean="0"/>
              <a:t>‹#›</a:t>
            </a:fld>
            <a:endParaRPr lang="en-IN"/>
          </a:p>
        </p:txBody>
      </p:sp>
    </p:spTree>
    <p:extLst>
      <p:ext uri="{BB962C8B-B14F-4D97-AF65-F5344CB8AC3E}">
        <p14:creationId xmlns:p14="http://schemas.microsoft.com/office/powerpoint/2010/main" val="288047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7AAF0-1FEE-4989-B482-A87C1A34938D}"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0AD761-0174-4130-BDA6-1882009E4A7E}" type="slidenum">
              <a:rPr lang="en-IN" smtClean="0"/>
              <a:t>‹#›</a:t>
            </a:fld>
            <a:endParaRPr lang="en-IN"/>
          </a:p>
        </p:txBody>
      </p:sp>
    </p:spTree>
    <p:extLst>
      <p:ext uri="{BB962C8B-B14F-4D97-AF65-F5344CB8AC3E}">
        <p14:creationId xmlns:p14="http://schemas.microsoft.com/office/powerpoint/2010/main" val="145367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67AAF0-1FEE-4989-B482-A87C1A34938D}"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0AD761-0174-4130-BDA6-1882009E4A7E}" type="slidenum">
              <a:rPr lang="en-IN" smtClean="0"/>
              <a:t>‹#›</a:t>
            </a:fld>
            <a:endParaRPr lang="en-IN"/>
          </a:p>
        </p:txBody>
      </p:sp>
    </p:spTree>
    <p:extLst>
      <p:ext uri="{BB962C8B-B14F-4D97-AF65-F5344CB8AC3E}">
        <p14:creationId xmlns:p14="http://schemas.microsoft.com/office/powerpoint/2010/main" val="365228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67AAF0-1FEE-4989-B482-A87C1A34938D}" type="datetimeFigureOut">
              <a:rPr lang="en-IN" smtClean="0"/>
              <a:t>09-07-2021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0AD761-0174-4130-BDA6-1882009E4A7E}" type="slidenum">
              <a:rPr lang="en-IN" smtClean="0"/>
              <a:t>‹#›</a:t>
            </a:fld>
            <a:endParaRPr lang="en-IN"/>
          </a:p>
        </p:txBody>
      </p:sp>
    </p:spTree>
    <p:extLst>
      <p:ext uri="{BB962C8B-B14F-4D97-AF65-F5344CB8AC3E}">
        <p14:creationId xmlns:p14="http://schemas.microsoft.com/office/powerpoint/2010/main" val="213053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67AAF0-1FEE-4989-B482-A87C1A34938D}" type="datetimeFigureOut">
              <a:rPr lang="en-IN" smtClean="0"/>
              <a:t>09-07-2021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0AD761-0174-4130-BDA6-1882009E4A7E}" type="slidenum">
              <a:rPr lang="en-IN" smtClean="0"/>
              <a:t>‹#›</a:t>
            </a:fld>
            <a:endParaRPr lang="en-IN"/>
          </a:p>
        </p:txBody>
      </p:sp>
    </p:spTree>
    <p:extLst>
      <p:ext uri="{BB962C8B-B14F-4D97-AF65-F5344CB8AC3E}">
        <p14:creationId xmlns:p14="http://schemas.microsoft.com/office/powerpoint/2010/main" val="305048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67AAF0-1FEE-4989-B482-A87C1A34938D}" type="datetimeFigureOut">
              <a:rPr lang="en-IN" smtClean="0"/>
              <a:t>09-07-2021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0AD761-0174-4130-BDA6-1882009E4A7E}" type="slidenum">
              <a:rPr lang="en-IN" smtClean="0"/>
              <a:t>‹#›</a:t>
            </a:fld>
            <a:endParaRPr lang="en-IN"/>
          </a:p>
        </p:txBody>
      </p:sp>
    </p:spTree>
    <p:extLst>
      <p:ext uri="{BB962C8B-B14F-4D97-AF65-F5344CB8AC3E}">
        <p14:creationId xmlns:p14="http://schemas.microsoft.com/office/powerpoint/2010/main" val="349297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7AAF0-1FEE-4989-B482-A87C1A34938D}" type="datetimeFigureOut">
              <a:rPr lang="en-IN" smtClean="0"/>
              <a:t>09-07-2021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0AD761-0174-4130-BDA6-1882009E4A7E}" type="slidenum">
              <a:rPr lang="en-IN" smtClean="0"/>
              <a:t>‹#›</a:t>
            </a:fld>
            <a:endParaRPr lang="en-IN"/>
          </a:p>
        </p:txBody>
      </p:sp>
    </p:spTree>
    <p:extLst>
      <p:ext uri="{BB962C8B-B14F-4D97-AF65-F5344CB8AC3E}">
        <p14:creationId xmlns:p14="http://schemas.microsoft.com/office/powerpoint/2010/main" val="202912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67AAF0-1FEE-4989-B482-A87C1A34938D}" type="datetimeFigureOut">
              <a:rPr lang="en-IN" smtClean="0"/>
              <a:t>09-07-2021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0AD761-0174-4130-BDA6-1882009E4A7E}" type="slidenum">
              <a:rPr lang="en-IN" smtClean="0"/>
              <a:t>‹#›</a:t>
            </a:fld>
            <a:endParaRPr lang="en-IN"/>
          </a:p>
        </p:txBody>
      </p:sp>
    </p:spTree>
    <p:extLst>
      <p:ext uri="{BB962C8B-B14F-4D97-AF65-F5344CB8AC3E}">
        <p14:creationId xmlns:p14="http://schemas.microsoft.com/office/powerpoint/2010/main" val="83115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67AAF0-1FEE-4989-B482-A87C1A34938D}" type="datetimeFigureOut">
              <a:rPr lang="en-IN" smtClean="0"/>
              <a:t>09-07-2021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0AD761-0174-4130-BDA6-1882009E4A7E}" type="slidenum">
              <a:rPr lang="en-IN" smtClean="0"/>
              <a:t>‹#›</a:t>
            </a:fld>
            <a:endParaRPr lang="en-IN"/>
          </a:p>
        </p:txBody>
      </p:sp>
    </p:spTree>
    <p:extLst>
      <p:ext uri="{BB962C8B-B14F-4D97-AF65-F5344CB8AC3E}">
        <p14:creationId xmlns:p14="http://schemas.microsoft.com/office/powerpoint/2010/main" val="1754673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67AAF0-1FEE-4989-B482-A87C1A34938D}" type="datetimeFigureOut">
              <a:rPr lang="en-IN" smtClean="0"/>
              <a:t>09-07-2021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0AD761-0174-4130-BDA6-1882009E4A7E}" type="slidenum">
              <a:rPr lang="en-IN" smtClean="0"/>
              <a:t>‹#›</a:t>
            </a:fld>
            <a:endParaRPr lang="en-IN"/>
          </a:p>
        </p:txBody>
      </p:sp>
    </p:spTree>
    <p:extLst>
      <p:ext uri="{BB962C8B-B14F-4D97-AF65-F5344CB8AC3E}">
        <p14:creationId xmlns:p14="http://schemas.microsoft.com/office/powerpoint/2010/main" val="1281487885"/>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1FD7-187F-43FC-9128-1229828861DD}"/>
              </a:ext>
            </a:extLst>
          </p:cNvPr>
          <p:cNvSpPr>
            <a:spLocks noGrp="1"/>
          </p:cNvSpPr>
          <p:nvPr>
            <p:ph type="ctrTitle"/>
          </p:nvPr>
        </p:nvSpPr>
        <p:spPr>
          <a:xfrm>
            <a:off x="1940011" y="2780270"/>
            <a:ext cx="9131643" cy="1460242"/>
          </a:xfrm>
        </p:spPr>
        <p:txBody>
          <a:bodyPr>
            <a:noAutofit/>
          </a:bodyPr>
          <a:lstStyle/>
          <a:p>
            <a:r>
              <a:rPr lang="en-IN" sz="4400" dirty="0"/>
              <a:t>Housing Price Prediction</a:t>
            </a:r>
            <a:r>
              <a:rPr lang="en-US" sz="4400" dirty="0"/>
              <a:t> Project</a:t>
            </a:r>
            <a:endParaRPr lang="en-IN" sz="4400" dirty="0"/>
          </a:p>
        </p:txBody>
      </p:sp>
      <p:sp>
        <p:nvSpPr>
          <p:cNvPr id="3" name="Subtitle 2">
            <a:extLst>
              <a:ext uri="{FF2B5EF4-FFF2-40B4-BE49-F238E27FC236}">
                <a16:creationId xmlns:a16="http://schemas.microsoft.com/office/drawing/2014/main" id="{BEBF1E81-AC3D-4B13-98C8-425D7D4729C9}"/>
              </a:ext>
            </a:extLst>
          </p:cNvPr>
          <p:cNvSpPr>
            <a:spLocks noGrp="1"/>
          </p:cNvSpPr>
          <p:nvPr>
            <p:ph type="subTitle" idx="1"/>
          </p:nvPr>
        </p:nvSpPr>
        <p:spPr>
          <a:xfrm>
            <a:off x="7129849" y="4843849"/>
            <a:ext cx="4703805" cy="1585699"/>
          </a:xfrm>
        </p:spPr>
        <p:txBody>
          <a:bodyPr/>
          <a:lstStyle/>
          <a:p>
            <a:r>
              <a:rPr lang="en-US" dirty="0"/>
              <a:t>Submitted by:</a:t>
            </a:r>
          </a:p>
          <a:p>
            <a:r>
              <a:rPr lang="en-US" dirty="0" err="1">
                <a:solidFill>
                  <a:srgbClr val="002060"/>
                </a:solidFill>
              </a:rPr>
              <a:t>Aaluri</a:t>
            </a:r>
            <a:r>
              <a:rPr lang="en-US" dirty="0">
                <a:solidFill>
                  <a:srgbClr val="002060"/>
                </a:solidFill>
              </a:rPr>
              <a:t> Krishnaveni Reddy</a:t>
            </a:r>
            <a:endParaRPr lang="en-IN" dirty="0">
              <a:solidFill>
                <a:srgbClr val="002060"/>
              </a:solidFill>
            </a:endParaRPr>
          </a:p>
          <a:p>
            <a:endParaRPr lang="en-IN" dirty="0"/>
          </a:p>
        </p:txBody>
      </p:sp>
      <p:pic>
        <p:nvPicPr>
          <p:cNvPr id="4" name="Picture 3">
            <a:extLst>
              <a:ext uri="{FF2B5EF4-FFF2-40B4-BE49-F238E27FC236}">
                <a16:creationId xmlns:a16="http://schemas.microsoft.com/office/drawing/2014/main" id="{2FF8E8E0-DFC0-4177-98FE-E85FEB1D9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226" y="963827"/>
            <a:ext cx="6198415" cy="2180347"/>
          </a:xfrm>
          <a:prstGeom prst="rect">
            <a:avLst/>
          </a:prstGeom>
        </p:spPr>
      </p:pic>
    </p:spTree>
    <p:extLst>
      <p:ext uri="{BB962C8B-B14F-4D97-AF65-F5344CB8AC3E}">
        <p14:creationId xmlns:p14="http://schemas.microsoft.com/office/powerpoint/2010/main" val="2744666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0B10BD79-F07C-439D-BFBB-E53CAF702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843" y="130484"/>
            <a:ext cx="4265939" cy="6727516"/>
          </a:xfrm>
          <a:prstGeom prst="rect">
            <a:avLst/>
          </a:prstGeom>
        </p:spPr>
      </p:pic>
      <p:sp>
        <p:nvSpPr>
          <p:cNvPr id="3" name="TextBox 2">
            <a:extLst>
              <a:ext uri="{FF2B5EF4-FFF2-40B4-BE49-F238E27FC236}">
                <a16:creationId xmlns:a16="http://schemas.microsoft.com/office/drawing/2014/main" id="{E8CAFEE7-3FD6-4067-966E-8257A27FEFE1}"/>
              </a:ext>
            </a:extLst>
          </p:cNvPr>
          <p:cNvSpPr txBox="1"/>
          <p:nvPr/>
        </p:nvSpPr>
        <p:spPr>
          <a:xfrm>
            <a:off x="1890584" y="1346886"/>
            <a:ext cx="4265939" cy="2031325"/>
          </a:xfrm>
          <a:prstGeom prst="rect">
            <a:avLst/>
          </a:prstGeom>
          <a:noFill/>
        </p:spPr>
        <p:txBody>
          <a:bodyPr wrap="square" rtlCol="0">
            <a:spAutoFit/>
          </a:bodyPr>
          <a:lstStyle/>
          <a:p>
            <a:r>
              <a:rPr lang="en-US" dirty="0"/>
              <a:t>By this code we got know that we have 8 columns with least correlation with the target variable so I decide those are not giving any impact on target variable so I am dropping those columns from the data frames</a:t>
            </a:r>
            <a:endParaRPr lang="en-IN" dirty="0"/>
          </a:p>
        </p:txBody>
      </p:sp>
    </p:spTree>
    <p:extLst>
      <p:ext uri="{BB962C8B-B14F-4D97-AF65-F5344CB8AC3E}">
        <p14:creationId xmlns:p14="http://schemas.microsoft.com/office/powerpoint/2010/main" val="120278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D85EA0-4AD5-48E0-8723-854612058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108" y="127156"/>
            <a:ext cx="4153762" cy="4160639"/>
          </a:xfrm>
          <a:prstGeom prst="rect">
            <a:avLst/>
          </a:prstGeom>
        </p:spPr>
      </p:pic>
      <p:pic>
        <p:nvPicPr>
          <p:cNvPr id="5" name="Picture 4">
            <a:extLst>
              <a:ext uri="{FF2B5EF4-FFF2-40B4-BE49-F238E27FC236}">
                <a16:creationId xmlns:a16="http://schemas.microsoft.com/office/drawing/2014/main" id="{F220CC2B-7C85-4CD1-9976-4D4FD8551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252" y="50121"/>
            <a:ext cx="4036541" cy="4237674"/>
          </a:xfrm>
          <a:prstGeom prst="rect">
            <a:avLst/>
          </a:prstGeom>
        </p:spPr>
      </p:pic>
      <p:pic>
        <p:nvPicPr>
          <p:cNvPr id="7" name="Picture 6">
            <a:extLst>
              <a:ext uri="{FF2B5EF4-FFF2-40B4-BE49-F238E27FC236}">
                <a16:creationId xmlns:a16="http://schemas.microsoft.com/office/drawing/2014/main" id="{BB4F4BE7-E9A4-4D55-B759-4414EE4B08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6195" y="4139513"/>
            <a:ext cx="5445805" cy="2492857"/>
          </a:xfrm>
          <a:prstGeom prst="rect">
            <a:avLst/>
          </a:prstGeom>
        </p:spPr>
      </p:pic>
      <p:sp>
        <p:nvSpPr>
          <p:cNvPr id="8" name="TextBox 7">
            <a:extLst>
              <a:ext uri="{FF2B5EF4-FFF2-40B4-BE49-F238E27FC236}">
                <a16:creationId xmlns:a16="http://schemas.microsoft.com/office/drawing/2014/main" id="{EF8921A6-AE4C-47F7-B09A-EE75C0A4D6B7}"/>
              </a:ext>
            </a:extLst>
          </p:cNvPr>
          <p:cNvSpPr txBox="1"/>
          <p:nvPr/>
        </p:nvSpPr>
        <p:spPr>
          <a:xfrm>
            <a:off x="493322" y="1720840"/>
            <a:ext cx="3202519" cy="3416320"/>
          </a:xfrm>
          <a:prstGeom prst="rect">
            <a:avLst/>
          </a:prstGeom>
          <a:noFill/>
        </p:spPr>
        <p:txBody>
          <a:bodyPr wrap="square" rtlCol="0">
            <a:spAutoFit/>
          </a:bodyPr>
          <a:lstStyle/>
          <a:p>
            <a:r>
              <a:rPr lang="en-US" dirty="0">
                <a:solidFill>
                  <a:schemeClr val="accent2"/>
                </a:solidFill>
              </a:rPr>
              <a:t>Plots are about to checking the distribution of the data in the numerical columns,</a:t>
            </a:r>
          </a:p>
          <a:p>
            <a:r>
              <a:rPr lang="en-US" dirty="0">
                <a:solidFill>
                  <a:schemeClr val="accent2"/>
                </a:solidFill>
              </a:rPr>
              <a:t>We can see all the columns has right skewed so I try to use log transformation but it gives no change then I use the </a:t>
            </a:r>
            <a:r>
              <a:rPr lang="en-US" dirty="0" err="1">
                <a:solidFill>
                  <a:schemeClr val="accent2"/>
                </a:solidFill>
              </a:rPr>
              <a:t>zscore</a:t>
            </a:r>
            <a:r>
              <a:rPr lang="en-US" dirty="0">
                <a:solidFill>
                  <a:schemeClr val="accent2"/>
                </a:solidFill>
              </a:rPr>
              <a:t> techniques it removed the out </a:t>
            </a:r>
            <a:r>
              <a:rPr lang="en-US" dirty="0" err="1">
                <a:solidFill>
                  <a:schemeClr val="accent2"/>
                </a:solidFill>
              </a:rPr>
              <a:t>liers</a:t>
            </a:r>
            <a:r>
              <a:rPr lang="en-US" dirty="0">
                <a:solidFill>
                  <a:schemeClr val="accent2"/>
                </a:solidFill>
              </a:rPr>
              <a:t> and skewness in the data</a:t>
            </a:r>
            <a:endParaRPr lang="en-IN" dirty="0">
              <a:solidFill>
                <a:schemeClr val="accent2"/>
              </a:solidFill>
            </a:endParaRPr>
          </a:p>
        </p:txBody>
      </p:sp>
    </p:spTree>
    <p:extLst>
      <p:ext uri="{BB962C8B-B14F-4D97-AF65-F5344CB8AC3E}">
        <p14:creationId xmlns:p14="http://schemas.microsoft.com/office/powerpoint/2010/main" val="344012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E517-6993-4037-9C16-6CAF16AEE994}"/>
              </a:ext>
            </a:extLst>
          </p:cNvPr>
          <p:cNvSpPr>
            <a:spLocks noGrp="1"/>
          </p:cNvSpPr>
          <p:nvPr>
            <p:ph type="title"/>
          </p:nvPr>
        </p:nvSpPr>
        <p:spPr>
          <a:xfrm>
            <a:off x="6096000" y="605480"/>
            <a:ext cx="5280478" cy="619897"/>
          </a:xfrm>
        </p:spPr>
        <p:txBody>
          <a:bodyPr>
            <a:normAutofit fontScale="90000"/>
          </a:bodyPr>
          <a:lstStyle/>
          <a:p>
            <a:r>
              <a:rPr lang="en-US" b="1" dirty="0"/>
              <a:t>Object</a:t>
            </a:r>
            <a:r>
              <a:rPr lang="en-US" dirty="0"/>
              <a:t> </a:t>
            </a:r>
            <a:r>
              <a:rPr lang="en-US" b="1" dirty="0" err="1"/>
              <a:t>dtype</a:t>
            </a:r>
            <a:r>
              <a:rPr lang="en-US" dirty="0"/>
              <a:t> </a:t>
            </a:r>
            <a:r>
              <a:rPr lang="en-US" b="1" dirty="0"/>
              <a:t>columns</a:t>
            </a:r>
            <a:endParaRPr lang="en-IN" b="1" dirty="0"/>
          </a:p>
        </p:txBody>
      </p:sp>
      <p:pic>
        <p:nvPicPr>
          <p:cNvPr id="5" name="Content Placeholder 4">
            <a:extLst>
              <a:ext uri="{FF2B5EF4-FFF2-40B4-BE49-F238E27FC236}">
                <a16:creationId xmlns:a16="http://schemas.microsoft.com/office/drawing/2014/main" id="{8154E596-1D9D-4554-91AD-D0ED11AA4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60" y="172995"/>
            <a:ext cx="5785987" cy="6685005"/>
          </a:xfrm>
        </p:spPr>
      </p:pic>
      <p:sp>
        <p:nvSpPr>
          <p:cNvPr id="6" name="TextBox 5">
            <a:extLst>
              <a:ext uri="{FF2B5EF4-FFF2-40B4-BE49-F238E27FC236}">
                <a16:creationId xmlns:a16="http://schemas.microsoft.com/office/drawing/2014/main" id="{9AF00701-052A-46B5-8A9A-D655CE73AC5D}"/>
              </a:ext>
            </a:extLst>
          </p:cNvPr>
          <p:cNvSpPr txBox="1"/>
          <p:nvPr/>
        </p:nvSpPr>
        <p:spPr>
          <a:xfrm>
            <a:off x="6709720" y="1618735"/>
            <a:ext cx="3954162" cy="2862322"/>
          </a:xfrm>
          <a:prstGeom prst="rect">
            <a:avLst/>
          </a:prstGeom>
          <a:noFill/>
        </p:spPr>
        <p:txBody>
          <a:bodyPr wrap="square" rtlCol="0">
            <a:spAutoFit/>
          </a:bodyPr>
          <a:lstStyle/>
          <a:p>
            <a:r>
              <a:rPr lang="en-US" dirty="0"/>
              <a:t>Checking the object </a:t>
            </a:r>
            <a:r>
              <a:rPr lang="en-US" dirty="0" err="1"/>
              <a:t>dtype</a:t>
            </a:r>
            <a:r>
              <a:rPr lang="en-US" dirty="0"/>
              <a:t> columns, data distribution in the columns and how many unique values are in the columns</a:t>
            </a:r>
          </a:p>
          <a:p>
            <a:r>
              <a:rPr lang="en-US" dirty="0"/>
              <a:t>As next step check with is necessary to data and if not use full drop those columns</a:t>
            </a:r>
          </a:p>
          <a:p>
            <a:r>
              <a:rPr lang="en-US" dirty="0"/>
              <a:t>And next we have to convert into numerical by using encoding techniques </a:t>
            </a:r>
            <a:endParaRPr lang="en-IN" dirty="0"/>
          </a:p>
        </p:txBody>
      </p:sp>
      <p:sp>
        <p:nvSpPr>
          <p:cNvPr id="7" name="TextBox 6">
            <a:extLst>
              <a:ext uri="{FF2B5EF4-FFF2-40B4-BE49-F238E27FC236}">
                <a16:creationId xmlns:a16="http://schemas.microsoft.com/office/drawing/2014/main" id="{B8D02996-3A19-4B4B-A4BE-36C431AD9A30}"/>
              </a:ext>
            </a:extLst>
          </p:cNvPr>
          <p:cNvSpPr txBox="1"/>
          <p:nvPr/>
        </p:nvSpPr>
        <p:spPr>
          <a:xfrm>
            <a:off x="6895070" y="5424616"/>
            <a:ext cx="4053016" cy="646331"/>
          </a:xfrm>
          <a:prstGeom prst="rect">
            <a:avLst/>
          </a:prstGeom>
          <a:noFill/>
        </p:spPr>
        <p:txBody>
          <a:bodyPr wrap="square" rtlCol="0">
            <a:spAutoFit/>
          </a:bodyPr>
          <a:lstStyle/>
          <a:p>
            <a:r>
              <a:rPr lang="en-US" dirty="0"/>
              <a:t>As next step </a:t>
            </a:r>
            <a:r>
              <a:rPr lang="en-US" dirty="0" err="1"/>
              <a:t>train_test_split</a:t>
            </a:r>
            <a:r>
              <a:rPr lang="en-US" dirty="0"/>
              <a:t> the data to prepare the models</a:t>
            </a:r>
            <a:endParaRPr lang="en-IN" dirty="0"/>
          </a:p>
        </p:txBody>
      </p:sp>
    </p:spTree>
    <p:extLst>
      <p:ext uri="{BB962C8B-B14F-4D97-AF65-F5344CB8AC3E}">
        <p14:creationId xmlns:p14="http://schemas.microsoft.com/office/powerpoint/2010/main" val="342507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E445-102C-455A-928B-82B2E07F78EC}"/>
              </a:ext>
            </a:extLst>
          </p:cNvPr>
          <p:cNvSpPr>
            <a:spLocks noGrp="1"/>
          </p:cNvSpPr>
          <p:nvPr>
            <p:ph type="title"/>
          </p:nvPr>
        </p:nvSpPr>
        <p:spPr>
          <a:xfrm>
            <a:off x="1736190" y="691979"/>
            <a:ext cx="4796416" cy="704336"/>
          </a:xfrm>
        </p:spPr>
        <p:txBody>
          <a:bodyPr/>
          <a:lstStyle/>
          <a:p>
            <a:r>
              <a:rPr lang="en-US" b="1" dirty="0"/>
              <a:t>Model building </a:t>
            </a:r>
            <a:endParaRPr lang="en-IN" b="1" dirty="0"/>
          </a:p>
        </p:txBody>
      </p:sp>
      <p:pic>
        <p:nvPicPr>
          <p:cNvPr id="9" name="Content Placeholder 8">
            <a:extLst>
              <a:ext uri="{FF2B5EF4-FFF2-40B4-BE49-F238E27FC236}">
                <a16:creationId xmlns:a16="http://schemas.microsoft.com/office/drawing/2014/main" id="{EAC9EA50-6870-4ED3-9484-45FBC6905B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492" y="1545257"/>
            <a:ext cx="6483178" cy="2728122"/>
          </a:xfrm>
        </p:spPr>
      </p:pic>
      <p:pic>
        <p:nvPicPr>
          <p:cNvPr id="11" name="Picture 10">
            <a:extLst>
              <a:ext uri="{FF2B5EF4-FFF2-40B4-BE49-F238E27FC236}">
                <a16:creationId xmlns:a16="http://schemas.microsoft.com/office/drawing/2014/main" id="{046DBDA1-9C08-4EAF-9784-DD81B81FD2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546" y="168048"/>
            <a:ext cx="4408280" cy="6689952"/>
          </a:xfrm>
          <a:prstGeom prst="rect">
            <a:avLst/>
          </a:prstGeom>
        </p:spPr>
      </p:pic>
      <p:sp>
        <p:nvSpPr>
          <p:cNvPr id="12" name="TextBox 11">
            <a:extLst>
              <a:ext uri="{FF2B5EF4-FFF2-40B4-BE49-F238E27FC236}">
                <a16:creationId xmlns:a16="http://schemas.microsoft.com/office/drawing/2014/main" id="{7A12754B-DBF5-4A6F-8F3D-0F8608B4E630}"/>
              </a:ext>
            </a:extLst>
          </p:cNvPr>
          <p:cNvSpPr txBox="1"/>
          <p:nvPr/>
        </p:nvSpPr>
        <p:spPr>
          <a:xfrm>
            <a:off x="1396314" y="4757351"/>
            <a:ext cx="5161006" cy="923330"/>
          </a:xfrm>
          <a:prstGeom prst="rect">
            <a:avLst/>
          </a:prstGeom>
          <a:noFill/>
        </p:spPr>
        <p:txBody>
          <a:bodyPr wrap="square" rtlCol="0">
            <a:spAutoFit/>
          </a:bodyPr>
          <a:lstStyle/>
          <a:p>
            <a:r>
              <a:rPr lang="en-US" dirty="0"/>
              <a:t>After applying different machine learning algorithms I decided ridge is the best model for this problem</a:t>
            </a:r>
            <a:endParaRPr lang="en-IN" dirty="0"/>
          </a:p>
        </p:txBody>
      </p:sp>
    </p:spTree>
    <p:extLst>
      <p:ext uri="{BB962C8B-B14F-4D97-AF65-F5344CB8AC3E}">
        <p14:creationId xmlns:p14="http://schemas.microsoft.com/office/powerpoint/2010/main" val="4271618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0FCC8-FEC3-485D-8D77-D2ADFFA3E394}"/>
              </a:ext>
            </a:extLst>
          </p:cNvPr>
          <p:cNvSpPr>
            <a:spLocks noGrp="1"/>
          </p:cNvSpPr>
          <p:nvPr>
            <p:ph type="title"/>
          </p:nvPr>
        </p:nvSpPr>
        <p:spPr>
          <a:xfrm>
            <a:off x="1487474" y="438758"/>
            <a:ext cx="4709918" cy="623923"/>
          </a:xfrm>
        </p:spPr>
        <p:txBody>
          <a:bodyPr>
            <a:normAutofit fontScale="90000"/>
          </a:bodyPr>
          <a:lstStyle/>
          <a:p>
            <a:r>
              <a:rPr lang="en-US" b="1" dirty="0"/>
              <a:t>Prediction values</a:t>
            </a:r>
            <a:endParaRPr lang="en-IN" b="1" dirty="0"/>
          </a:p>
        </p:txBody>
      </p:sp>
      <p:pic>
        <p:nvPicPr>
          <p:cNvPr id="5" name="Content Placeholder 4">
            <a:extLst>
              <a:ext uri="{FF2B5EF4-FFF2-40B4-BE49-F238E27FC236}">
                <a16:creationId xmlns:a16="http://schemas.microsoft.com/office/drawing/2014/main" id="{2B16B791-952F-40E3-B800-EE8D5A82ED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4014" y="224657"/>
            <a:ext cx="4709918" cy="6633343"/>
          </a:xfrm>
        </p:spPr>
      </p:pic>
      <p:sp>
        <p:nvSpPr>
          <p:cNvPr id="6" name="TextBox 5">
            <a:extLst>
              <a:ext uri="{FF2B5EF4-FFF2-40B4-BE49-F238E27FC236}">
                <a16:creationId xmlns:a16="http://schemas.microsoft.com/office/drawing/2014/main" id="{EB36AA4E-7473-4905-AE0E-A62C15F44CCA}"/>
              </a:ext>
            </a:extLst>
          </p:cNvPr>
          <p:cNvSpPr txBox="1"/>
          <p:nvPr/>
        </p:nvSpPr>
        <p:spPr>
          <a:xfrm>
            <a:off x="1791730" y="1544595"/>
            <a:ext cx="4053016" cy="2862322"/>
          </a:xfrm>
          <a:prstGeom prst="rect">
            <a:avLst/>
          </a:prstGeom>
          <a:noFill/>
        </p:spPr>
        <p:txBody>
          <a:bodyPr wrap="square" rtlCol="0">
            <a:spAutoFit/>
          </a:bodyPr>
          <a:lstStyle/>
          <a:p>
            <a:r>
              <a:rPr lang="en-US" dirty="0"/>
              <a:t>We have 2 data sets one is for training and one is for testing</a:t>
            </a:r>
          </a:p>
          <a:p>
            <a:r>
              <a:rPr lang="en-IN" dirty="0"/>
              <a:t>In above steps we are developed and train the model to give the best values </a:t>
            </a:r>
          </a:p>
          <a:p>
            <a:r>
              <a:rPr lang="en-IN" dirty="0"/>
              <a:t>After build the best model we need to test the model with the test data set and it gives the prediction values for the test data frame</a:t>
            </a:r>
            <a:endParaRPr lang="en-US" dirty="0"/>
          </a:p>
        </p:txBody>
      </p:sp>
    </p:spTree>
    <p:extLst>
      <p:ext uri="{BB962C8B-B14F-4D97-AF65-F5344CB8AC3E}">
        <p14:creationId xmlns:p14="http://schemas.microsoft.com/office/powerpoint/2010/main" val="2726067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7DDB-E68B-41F1-A748-3EE27D00E3CC}"/>
              </a:ext>
            </a:extLst>
          </p:cNvPr>
          <p:cNvSpPr>
            <a:spLocks noGrp="1"/>
          </p:cNvSpPr>
          <p:nvPr>
            <p:ph type="title"/>
          </p:nvPr>
        </p:nvSpPr>
        <p:spPr>
          <a:xfrm>
            <a:off x="1616742" y="396996"/>
            <a:ext cx="2720480" cy="549782"/>
          </a:xfrm>
        </p:spPr>
        <p:txBody>
          <a:bodyPr>
            <a:normAutofit fontScale="90000"/>
          </a:bodyPr>
          <a:lstStyle/>
          <a:p>
            <a:r>
              <a:rPr lang="en-US" b="1" dirty="0"/>
              <a:t>Conclusion</a:t>
            </a:r>
            <a:r>
              <a:rPr lang="en-US" dirty="0"/>
              <a:t> </a:t>
            </a:r>
            <a:endParaRPr lang="en-IN" dirty="0"/>
          </a:p>
        </p:txBody>
      </p:sp>
      <p:sp>
        <p:nvSpPr>
          <p:cNvPr id="3" name="Content Placeholder 2">
            <a:extLst>
              <a:ext uri="{FF2B5EF4-FFF2-40B4-BE49-F238E27FC236}">
                <a16:creationId xmlns:a16="http://schemas.microsoft.com/office/drawing/2014/main" id="{5839B1B7-E5FD-410E-B95A-55B076486EB6}"/>
              </a:ext>
            </a:extLst>
          </p:cNvPr>
          <p:cNvSpPr>
            <a:spLocks noGrp="1"/>
          </p:cNvSpPr>
          <p:nvPr>
            <p:ph idx="1"/>
          </p:nvPr>
        </p:nvSpPr>
        <p:spPr>
          <a:xfrm>
            <a:off x="2407574" y="946778"/>
            <a:ext cx="8800004" cy="4658497"/>
          </a:xfrm>
        </p:spPr>
        <p:txBody>
          <a:bodyPr>
            <a:normAutofit fontScale="85000" lnSpcReduction="20000"/>
          </a:bodyPr>
          <a:lstStyle/>
          <a:p>
            <a:pPr marL="0" indent="0">
              <a:buNone/>
            </a:pPr>
            <a:r>
              <a:rPr lang="en-US" dirty="0"/>
              <a:t>The Sale price depends on the following features:</a:t>
            </a:r>
          </a:p>
          <a:p>
            <a:pPr>
              <a:buFont typeface="Wingdings" panose="05000000000000000000" pitchFamily="2" charset="2"/>
              <a:buChar char="§"/>
            </a:pPr>
            <a:r>
              <a:rPr lang="en-IN" dirty="0"/>
              <a:t>The most important to decide the price is constructing  year and quality and location </a:t>
            </a:r>
          </a:p>
          <a:p>
            <a:pPr>
              <a:buFont typeface="Wingdings" panose="05000000000000000000" pitchFamily="2" charset="2"/>
              <a:buChar char="§"/>
            </a:pPr>
            <a:r>
              <a:rPr lang="en-IN" dirty="0"/>
              <a:t>Area of the house is located, city or a street </a:t>
            </a:r>
          </a:p>
          <a:p>
            <a:pPr>
              <a:buFont typeface="Wingdings" panose="05000000000000000000" pitchFamily="2" charset="2"/>
              <a:buChar char="§"/>
            </a:pPr>
            <a:r>
              <a:rPr lang="en-IN" dirty="0"/>
              <a:t>If it is old construction it may change the price by remodification </a:t>
            </a:r>
          </a:p>
          <a:p>
            <a:pPr>
              <a:buFont typeface="Wingdings" panose="05000000000000000000" pitchFamily="2" charset="2"/>
              <a:buChar char="§"/>
            </a:pPr>
            <a:r>
              <a:rPr lang="en-US" dirty="0"/>
              <a:t>The size and shape of lot</a:t>
            </a:r>
          </a:p>
          <a:p>
            <a:pPr>
              <a:buFont typeface="Wingdings" panose="05000000000000000000" pitchFamily="2" charset="2"/>
              <a:buChar char="§"/>
            </a:pPr>
            <a:r>
              <a:rPr lang="en-US" dirty="0"/>
              <a:t>central air conditioning facility </a:t>
            </a:r>
          </a:p>
          <a:p>
            <a:pPr>
              <a:buFont typeface="Wingdings" panose="05000000000000000000" pitchFamily="2" charset="2"/>
              <a:buChar char="§"/>
            </a:pPr>
            <a:r>
              <a:rPr lang="en-US" dirty="0"/>
              <a:t>Floors of contraction, if the house in 1</a:t>
            </a:r>
            <a:r>
              <a:rPr lang="en-US" baseline="30000" dirty="0"/>
              <a:t>st</a:t>
            </a:r>
            <a:r>
              <a:rPr lang="en-US" dirty="0"/>
              <a:t> or 2</a:t>
            </a:r>
            <a:r>
              <a:rPr lang="en-US" baseline="30000" dirty="0"/>
              <a:t>nd</a:t>
            </a:r>
            <a:r>
              <a:rPr lang="en-US" dirty="0"/>
              <a:t> floor it may differ as per the construction</a:t>
            </a:r>
          </a:p>
          <a:p>
            <a:pPr>
              <a:buFont typeface="Wingdings" panose="05000000000000000000" pitchFamily="2" charset="2"/>
              <a:buChar char="§"/>
            </a:pPr>
            <a:r>
              <a:rPr lang="en-US" dirty="0"/>
              <a:t>Quality of kitchen</a:t>
            </a:r>
          </a:p>
          <a:p>
            <a:pPr>
              <a:buFont typeface="Wingdings" panose="05000000000000000000" pitchFamily="2" charset="2"/>
              <a:buChar char="§"/>
            </a:pPr>
            <a:r>
              <a:rPr lang="en-US" dirty="0"/>
              <a:t>Total no. of rooms in house</a:t>
            </a:r>
          </a:p>
          <a:p>
            <a:pPr>
              <a:buFont typeface="Wingdings" panose="05000000000000000000" pitchFamily="2" charset="2"/>
              <a:buChar char="§"/>
            </a:pPr>
            <a:r>
              <a:rPr lang="en-US" dirty="0"/>
              <a:t>Electrical type</a:t>
            </a:r>
          </a:p>
          <a:p>
            <a:pPr>
              <a:buFont typeface="Wingdings" panose="05000000000000000000" pitchFamily="2" charset="2"/>
              <a:buChar char="§"/>
            </a:pPr>
            <a:r>
              <a:rPr lang="en-IN" sz="1800" dirty="0"/>
              <a:t>Whether driveway is paved.</a:t>
            </a:r>
            <a:endParaRPr lang="en-US" sz="1800" dirty="0"/>
          </a:p>
          <a:p>
            <a:pPr>
              <a:buFont typeface="Wingdings" panose="05000000000000000000" pitchFamily="2" charset="2"/>
              <a:buChar char="§"/>
            </a:pPr>
            <a:r>
              <a:rPr lang="en-US" dirty="0"/>
              <a:t>Wood deck, screen parch, pool area </a:t>
            </a:r>
          </a:p>
          <a:p>
            <a:pPr>
              <a:buFont typeface="Wingdings" panose="05000000000000000000" pitchFamily="2" charset="2"/>
              <a:buChar char="§"/>
            </a:pPr>
            <a:r>
              <a:rPr lang="en-US" dirty="0"/>
              <a:t>No. of Fire place in the house</a:t>
            </a:r>
          </a:p>
          <a:p>
            <a:pPr>
              <a:buFont typeface="Wingdings" panose="05000000000000000000" pitchFamily="2" charset="2"/>
              <a:buChar char="§"/>
            </a:pPr>
            <a:r>
              <a:rPr lang="en-US" dirty="0"/>
              <a:t>Garage area and overall construction quality</a:t>
            </a:r>
          </a:p>
          <a:p>
            <a:pPr>
              <a:buFont typeface="Wingdings" panose="05000000000000000000" pitchFamily="2" charset="2"/>
              <a:buChar char="§"/>
            </a:pPr>
            <a:r>
              <a:rPr lang="en-US" dirty="0"/>
              <a:t>condition of sale </a:t>
            </a:r>
          </a:p>
          <a:p>
            <a:pPr>
              <a:buFont typeface="Wingdings" panose="05000000000000000000" pitchFamily="2" charset="2"/>
              <a:buChar char="§"/>
            </a:pPr>
            <a:endParaRPr lang="en-IN" dirty="0"/>
          </a:p>
        </p:txBody>
      </p:sp>
      <p:sp>
        <p:nvSpPr>
          <p:cNvPr id="5" name="TextBox 4">
            <a:extLst>
              <a:ext uri="{FF2B5EF4-FFF2-40B4-BE49-F238E27FC236}">
                <a16:creationId xmlns:a16="http://schemas.microsoft.com/office/drawing/2014/main" id="{23D1E496-551F-4AB5-B0E9-1FAD08804437}"/>
              </a:ext>
            </a:extLst>
          </p:cNvPr>
          <p:cNvSpPr txBox="1"/>
          <p:nvPr/>
        </p:nvSpPr>
        <p:spPr>
          <a:xfrm>
            <a:off x="9211961" y="6006776"/>
            <a:ext cx="2755557" cy="584775"/>
          </a:xfrm>
          <a:prstGeom prst="rect">
            <a:avLst/>
          </a:prstGeom>
          <a:noFill/>
        </p:spPr>
        <p:txBody>
          <a:bodyPr wrap="square" rtlCol="0">
            <a:spAutoFit/>
          </a:bodyPr>
          <a:lstStyle/>
          <a:p>
            <a:r>
              <a:rPr lang="en-US" sz="3200" dirty="0">
                <a:solidFill>
                  <a:srgbClr val="002060"/>
                </a:solidFill>
              </a:rPr>
              <a:t>Thank you </a:t>
            </a:r>
            <a:endParaRPr lang="en-IN" sz="3200" dirty="0">
              <a:solidFill>
                <a:srgbClr val="002060"/>
              </a:solidFill>
            </a:endParaRPr>
          </a:p>
        </p:txBody>
      </p:sp>
    </p:spTree>
    <p:extLst>
      <p:ext uri="{BB962C8B-B14F-4D97-AF65-F5344CB8AC3E}">
        <p14:creationId xmlns:p14="http://schemas.microsoft.com/office/powerpoint/2010/main" val="364469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6372-FB21-493F-BA68-09267C626C30}"/>
              </a:ext>
            </a:extLst>
          </p:cNvPr>
          <p:cNvSpPr>
            <a:spLocks noGrp="1"/>
          </p:cNvSpPr>
          <p:nvPr>
            <p:ph type="title"/>
          </p:nvPr>
        </p:nvSpPr>
        <p:spPr>
          <a:xfrm>
            <a:off x="1025612" y="953324"/>
            <a:ext cx="9707934" cy="529487"/>
          </a:xfrm>
        </p:spPr>
        <p:txBody>
          <a:bodyPr>
            <a:normAutofit fontScale="90000"/>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262C91B-89CD-4961-BF7D-D7E66E123237}"/>
              </a:ext>
            </a:extLst>
          </p:cNvPr>
          <p:cNvSpPr>
            <a:spLocks noGrp="1"/>
          </p:cNvSpPr>
          <p:nvPr>
            <p:ph idx="1"/>
          </p:nvPr>
        </p:nvSpPr>
        <p:spPr>
          <a:xfrm>
            <a:off x="1025612" y="1482812"/>
            <a:ext cx="9707934" cy="4658496"/>
          </a:xfrm>
        </p:spPr>
        <p:txBody>
          <a:bodyPr>
            <a:normAutofit fontScale="85000" lnSpcReduction="20000"/>
          </a:bodyPr>
          <a:lstStyle/>
          <a:p>
            <a:pPr algn="l"/>
            <a:r>
              <a:rPr lang="en-US" b="0" i="0" dirty="0">
                <a:solidFill>
                  <a:srgbClr val="000000"/>
                </a:solidFill>
                <a:effectLst/>
                <a:latin typeface="Helvetica Neue"/>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 are some of the machine learning techniques used for achieving the business goals for housing companies. Our problem is related to one such housing company.</a:t>
            </a:r>
          </a:p>
          <a:p>
            <a:pPr algn="l"/>
            <a:r>
              <a:rPr lang="en-US" b="0" i="0" dirty="0">
                <a:solidFill>
                  <a:srgbClr val="000000"/>
                </a:solidFill>
                <a:effectLst/>
                <a:latin typeface="Helvetica Neue"/>
              </a:rPr>
              <a:t>A US-based housing company named Surprise Housing had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pPr algn="l"/>
            <a:r>
              <a:rPr lang="en-US" b="0" i="0" dirty="0">
                <a:solidFill>
                  <a:srgbClr val="000000"/>
                </a:solidFill>
                <a:effectLst/>
                <a:latin typeface="Helvetica Neue"/>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algn="l"/>
            <a:r>
              <a:rPr lang="en-US" b="1" i="0" dirty="0">
                <a:solidFill>
                  <a:srgbClr val="000000"/>
                </a:solidFill>
                <a:effectLst/>
                <a:latin typeface="Helvetica Neue"/>
              </a:rPr>
              <a:t>Business Goal:</a:t>
            </a:r>
          </a:p>
          <a:p>
            <a:pPr marL="0" indent="0" algn="l">
              <a:buNone/>
            </a:pPr>
            <a:r>
              <a:rPr lang="en-US" b="1" dirty="0">
                <a:solidFill>
                  <a:srgbClr val="000000"/>
                </a:solidFill>
                <a:latin typeface="Helvetica Neue"/>
              </a:rPr>
              <a:t>	</a:t>
            </a:r>
            <a:r>
              <a:rPr lang="en-US" b="0" i="0" dirty="0">
                <a:solidFill>
                  <a:srgbClr val="000000"/>
                </a:solidFill>
                <a:effectLst/>
                <a:latin typeface="Helvetica Neue"/>
              </a:rPr>
              <a:t>You are required to model the price of house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a:p>
            <a:endParaRPr lang="en-IN" dirty="0"/>
          </a:p>
        </p:txBody>
      </p:sp>
    </p:spTree>
    <p:extLst>
      <p:ext uri="{BB962C8B-B14F-4D97-AF65-F5344CB8AC3E}">
        <p14:creationId xmlns:p14="http://schemas.microsoft.com/office/powerpoint/2010/main" val="364773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C79C-87C9-4529-9E1E-521AC9AC9CEF}"/>
              </a:ext>
            </a:extLst>
          </p:cNvPr>
          <p:cNvSpPr>
            <a:spLocks noGrp="1"/>
          </p:cNvSpPr>
          <p:nvPr>
            <p:ph type="title"/>
          </p:nvPr>
        </p:nvSpPr>
        <p:spPr>
          <a:xfrm>
            <a:off x="1717589" y="345990"/>
            <a:ext cx="8476735" cy="718751"/>
          </a:xfrm>
        </p:spPr>
        <p:txBody>
          <a:bodyPr>
            <a:normAutofit fontScale="90000"/>
          </a:bodyPr>
          <a:lstStyle/>
          <a:p>
            <a:r>
              <a:rPr lang="en-US" dirty="0"/>
              <a:t>Importing libraries and Importing the data</a:t>
            </a:r>
            <a:endParaRPr lang="en-IN" dirty="0"/>
          </a:p>
        </p:txBody>
      </p:sp>
      <p:pic>
        <p:nvPicPr>
          <p:cNvPr id="10" name="Content Placeholder 9">
            <a:extLst>
              <a:ext uri="{FF2B5EF4-FFF2-40B4-BE49-F238E27FC236}">
                <a16:creationId xmlns:a16="http://schemas.microsoft.com/office/drawing/2014/main" id="{FE13A4FD-280F-448C-A0A5-EAE8C92A70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486" y="1713020"/>
            <a:ext cx="6067167" cy="4952592"/>
          </a:xfrm>
        </p:spPr>
      </p:pic>
      <p:sp>
        <p:nvSpPr>
          <p:cNvPr id="11" name="TextBox 10">
            <a:extLst>
              <a:ext uri="{FF2B5EF4-FFF2-40B4-BE49-F238E27FC236}">
                <a16:creationId xmlns:a16="http://schemas.microsoft.com/office/drawing/2014/main" id="{CFBE23D4-AF74-4E11-B5DA-E8863F1EAFA2}"/>
              </a:ext>
            </a:extLst>
          </p:cNvPr>
          <p:cNvSpPr txBox="1"/>
          <p:nvPr/>
        </p:nvSpPr>
        <p:spPr>
          <a:xfrm>
            <a:off x="6969211" y="2236573"/>
            <a:ext cx="374409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Importing the important libraries to do process </a:t>
            </a:r>
            <a:endParaRPr lang="en-IN" dirty="0"/>
          </a:p>
          <a:p>
            <a:pPr marL="285750" indent="-285750">
              <a:buFont typeface="Arial" panose="020B0604020202020204" pitchFamily="34" charset="0"/>
              <a:buChar char="•"/>
            </a:pPr>
            <a:r>
              <a:rPr lang="en-IN" dirty="0"/>
              <a:t>After importing the libraries we need to read our data files, which we have to solve and give our best conclusion.</a:t>
            </a:r>
          </a:p>
          <a:p>
            <a:pPr marL="285750" indent="-285750">
              <a:buFont typeface="Arial" panose="020B0604020202020204" pitchFamily="34" charset="0"/>
              <a:buChar char="•"/>
            </a:pPr>
            <a:r>
              <a:rPr lang="en-IN" dirty="0"/>
              <a:t>As per our data this is a regression problem </a:t>
            </a:r>
          </a:p>
          <a:p>
            <a:pPr marL="285750" indent="-285750">
              <a:buFont typeface="Arial" panose="020B0604020202020204" pitchFamily="34" charset="0"/>
              <a:buChar char="•"/>
            </a:pPr>
            <a:r>
              <a:rPr lang="en-IN" dirty="0"/>
              <a:t>Here we have 2 data sets one is for train the data and another one is to test the data and get the predicted results for target variable</a:t>
            </a:r>
          </a:p>
        </p:txBody>
      </p:sp>
    </p:spTree>
    <p:extLst>
      <p:ext uri="{BB962C8B-B14F-4D97-AF65-F5344CB8AC3E}">
        <p14:creationId xmlns:p14="http://schemas.microsoft.com/office/powerpoint/2010/main" val="379460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7F48-EC02-4356-ACDA-70788960F4E2}"/>
              </a:ext>
            </a:extLst>
          </p:cNvPr>
          <p:cNvSpPr>
            <a:spLocks noGrp="1"/>
          </p:cNvSpPr>
          <p:nvPr>
            <p:ph type="title"/>
          </p:nvPr>
        </p:nvSpPr>
        <p:spPr>
          <a:xfrm>
            <a:off x="1767017" y="420130"/>
            <a:ext cx="4328983" cy="729048"/>
          </a:xfrm>
        </p:spPr>
        <p:txBody>
          <a:bodyPr/>
          <a:lstStyle/>
          <a:p>
            <a:r>
              <a:rPr lang="en-US" b="1" dirty="0"/>
              <a:t>Using info function</a:t>
            </a:r>
            <a:endParaRPr lang="en-IN" b="1" dirty="0"/>
          </a:p>
        </p:txBody>
      </p:sp>
      <p:pic>
        <p:nvPicPr>
          <p:cNvPr id="13" name="Content Placeholder 12">
            <a:extLst>
              <a:ext uri="{FF2B5EF4-FFF2-40B4-BE49-F238E27FC236}">
                <a16:creationId xmlns:a16="http://schemas.microsoft.com/office/drawing/2014/main" id="{778CBD13-76AD-43F9-964D-6F7225ACD9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032" y="1149177"/>
            <a:ext cx="2960136" cy="4721739"/>
          </a:xfrm>
        </p:spPr>
      </p:pic>
      <p:pic>
        <p:nvPicPr>
          <p:cNvPr id="15" name="Picture 14">
            <a:extLst>
              <a:ext uri="{FF2B5EF4-FFF2-40B4-BE49-F238E27FC236}">
                <a16:creationId xmlns:a16="http://schemas.microsoft.com/office/drawing/2014/main" id="{8EB94169-BE39-4E1A-8BA6-304A9110D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816" y="1475080"/>
            <a:ext cx="3087024" cy="4962790"/>
          </a:xfrm>
          <a:prstGeom prst="rect">
            <a:avLst/>
          </a:prstGeom>
        </p:spPr>
      </p:pic>
      <p:pic>
        <p:nvPicPr>
          <p:cNvPr id="17" name="Picture 16">
            <a:extLst>
              <a:ext uri="{FF2B5EF4-FFF2-40B4-BE49-F238E27FC236}">
                <a16:creationId xmlns:a16="http://schemas.microsoft.com/office/drawing/2014/main" id="{0A516240-B3CC-4F91-8153-CE8E366BDC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2840" y="400042"/>
            <a:ext cx="3205927" cy="3725569"/>
          </a:xfrm>
          <a:prstGeom prst="rect">
            <a:avLst/>
          </a:prstGeom>
        </p:spPr>
      </p:pic>
      <p:sp>
        <p:nvSpPr>
          <p:cNvPr id="18" name="TextBox 17">
            <a:extLst>
              <a:ext uri="{FF2B5EF4-FFF2-40B4-BE49-F238E27FC236}">
                <a16:creationId xmlns:a16="http://schemas.microsoft.com/office/drawing/2014/main" id="{F0B8A6F2-78ED-47C2-94CC-8B8BC0C705F3}"/>
              </a:ext>
            </a:extLst>
          </p:cNvPr>
          <p:cNvSpPr txBox="1"/>
          <p:nvPr/>
        </p:nvSpPr>
        <p:spPr>
          <a:xfrm>
            <a:off x="7030994" y="4213655"/>
            <a:ext cx="4831491" cy="2031325"/>
          </a:xfrm>
          <a:prstGeom prst="rect">
            <a:avLst/>
          </a:prstGeom>
          <a:noFill/>
        </p:spPr>
        <p:txBody>
          <a:bodyPr wrap="square" rtlCol="0">
            <a:spAutoFit/>
          </a:bodyPr>
          <a:lstStyle/>
          <a:p>
            <a:r>
              <a:rPr lang="en-US" dirty="0"/>
              <a:t>Info() function is give the information about the datasets</a:t>
            </a:r>
          </a:p>
          <a:p>
            <a:r>
              <a:rPr lang="en-US" dirty="0"/>
              <a:t>We have 81 columns and 1168 entries </a:t>
            </a:r>
            <a:r>
              <a:rPr lang="en-IN" dirty="0"/>
              <a:t>,</a:t>
            </a:r>
          </a:p>
          <a:p>
            <a:r>
              <a:rPr lang="en-IN" dirty="0"/>
              <a:t>It gives rough information about the data sets like columns names, and dtypes, non-null values and </a:t>
            </a:r>
            <a:r>
              <a:rPr lang="en-US" dirty="0"/>
              <a:t>count of dtypes and memory size in bottom </a:t>
            </a:r>
            <a:endParaRPr lang="en-IN" dirty="0"/>
          </a:p>
        </p:txBody>
      </p:sp>
    </p:spTree>
    <p:extLst>
      <p:ext uri="{BB962C8B-B14F-4D97-AF65-F5344CB8AC3E}">
        <p14:creationId xmlns:p14="http://schemas.microsoft.com/office/powerpoint/2010/main" val="199713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242-3138-49E4-A777-5DAD1D23EA9D}"/>
              </a:ext>
            </a:extLst>
          </p:cNvPr>
          <p:cNvSpPr>
            <a:spLocks noGrp="1"/>
          </p:cNvSpPr>
          <p:nvPr>
            <p:ph type="title"/>
          </p:nvPr>
        </p:nvSpPr>
        <p:spPr>
          <a:xfrm>
            <a:off x="1519881" y="306333"/>
            <a:ext cx="8761412" cy="640445"/>
          </a:xfrm>
        </p:spPr>
        <p:txBody>
          <a:bodyPr>
            <a:normAutofit/>
          </a:bodyPr>
          <a:lstStyle/>
          <a:p>
            <a:r>
              <a:rPr lang="en-US" sz="1800" dirty="0"/>
              <a:t>As next step we find the null values in each column by using </a:t>
            </a:r>
            <a:r>
              <a:rPr lang="en-US" sz="1800" dirty="0" err="1"/>
              <a:t>isnull</a:t>
            </a:r>
            <a:r>
              <a:rPr lang="en-US" sz="1800" dirty="0"/>
              <a:t>().sum() function</a:t>
            </a:r>
            <a:endParaRPr lang="en-IN" sz="1800" dirty="0"/>
          </a:p>
        </p:txBody>
      </p:sp>
      <p:pic>
        <p:nvPicPr>
          <p:cNvPr id="5" name="Content Placeholder 4">
            <a:extLst>
              <a:ext uri="{FF2B5EF4-FFF2-40B4-BE49-F238E27FC236}">
                <a16:creationId xmlns:a16="http://schemas.microsoft.com/office/drawing/2014/main" id="{C793B22D-10AB-4F8D-A090-EA84CB53EA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557" y="1186249"/>
            <a:ext cx="3805764" cy="2368031"/>
          </a:xfrm>
        </p:spPr>
      </p:pic>
      <p:pic>
        <p:nvPicPr>
          <p:cNvPr id="7" name="Picture 6">
            <a:extLst>
              <a:ext uri="{FF2B5EF4-FFF2-40B4-BE49-F238E27FC236}">
                <a16:creationId xmlns:a16="http://schemas.microsoft.com/office/drawing/2014/main" id="{BB74FAB7-3481-46B9-8697-E98828D24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907" y="1186249"/>
            <a:ext cx="7144747" cy="5591955"/>
          </a:xfrm>
          <a:prstGeom prst="rect">
            <a:avLst/>
          </a:prstGeom>
        </p:spPr>
      </p:pic>
      <p:sp>
        <p:nvSpPr>
          <p:cNvPr id="8" name="TextBox 7">
            <a:extLst>
              <a:ext uri="{FF2B5EF4-FFF2-40B4-BE49-F238E27FC236}">
                <a16:creationId xmlns:a16="http://schemas.microsoft.com/office/drawing/2014/main" id="{BF81D27A-3BE1-4431-A04F-DA0FE3E190B5}"/>
              </a:ext>
            </a:extLst>
          </p:cNvPr>
          <p:cNvSpPr txBox="1"/>
          <p:nvPr/>
        </p:nvSpPr>
        <p:spPr>
          <a:xfrm>
            <a:off x="469557" y="3685664"/>
            <a:ext cx="4337222" cy="2031325"/>
          </a:xfrm>
          <a:prstGeom prst="rect">
            <a:avLst/>
          </a:prstGeom>
          <a:noFill/>
        </p:spPr>
        <p:txBody>
          <a:bodyPr wrap="square" rtlCol="0">
            <a:spAutoFit/>
          </a:bodyPr>
          <a:lstStyle/>
          <a:p>
            <a:r>
              <a:rPr lang="en-US" dirty="0"/>
              <a:t>plot shows the null values in the data sets if we have null values more then we have to remove that columns because it is no use </a:t>
            </a:r>
          </a:p>
          <a:p>
            <a:r>
              <a:rPr lang="en-US" dirty="0"/>
              <a:t>If we have 75% above entries are null values in any column then we have to drop those columns </a:t>
            </a:r>
            <a:endParaRPr lang="en-IN" dirty="0"/>
          </a:p>
        </p:txBody>
      </p:sp>
    </p:spTree>
    <p:extLst>
      <p:ext uri="{BB962C8B-B14F-4D97-AF65-F5344CB8AC3E}">
        <p14:creationId xmlns:p14="http://schemas.microsoft.com/office/powerpoint/2010/main" val="245208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79E0-92EA-4D77-BFA5-0F75BACC0CAC}"/>
              </a:ext>
            </a:extLst>
          </p:cNvPr>
          <p:cNvSpPr>
            <a:spLocks noGrp="1"/>
          </p:cNvSpPr>
          <p:nvPr>
            <p:ph type="title"/>
          </p:nvPr>
        </p:nvSpPr>
        <p:spPr>
          <a:xfrm>
            <a:off x="1371601" y="218269"/>
            <a:ext cx="7414053" cy="764951"/>
          </a:xfrm>
        </p:spPr>
        <p:txBody>
          <a:bodyPr/>
          <a:lstStyle/>
          <a:p>
            <a:r>
              <a:rPr lang="en-US" b="1" dirty="0"/>
              <a:t>Outliers in the target variable</a:t>
            </a:r>
            <a:endParaRPr lang="en-IN" b="1" dirty="0"/>
          </a:p>
        </p:txBody>
      </p:sp>
      <p:pic>
        <p:nvPicPr>
          <p:cNvPr id="5" name="Content Placeholder 4">
            <a:extLst>
              <a:ext uri="{FF2B5EF4-FFF2-40B4-BE49-F238E27FC236}">
                <a16:creationId xmlns:a16="http://schemas.microsoft.com/office/drawing/2014/main" id="{4C981EA9-7191-40A9-A1CE-2838945044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546" y="1194487"/>
            <a:ext cx="3696312" cy="3778250"/>
          </a:xfrm>
        </p:spPr>
      </p:pic>
      <p:pic>
        <p:nvPicPr>
          <p:cNvPr id="7" name="Picture 6">
            <a:extLst>
              <a:ext uri="{FF2B5EF4-FFF2-40B4-BE49-F238E27FC236}">
                <a16:creationId xmlns:a16="http://schemas.microsoft.com/office/drawing/2014/main" id="{B2A10881-68A7-4002-BFA3-B723BEB8C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8722" y="2467199"/>
            <a:ext cx="3858163" cy="4172532"/>
          </a:xfrm>
          <a:prstGeom prst="rect">
            <a:avLst/>
          </a:prstGeom>
        </p:spPr>
      </p:pic>
      <p:sp>
        <p:nvSpPr>
          <p:cNvPr id="8" name="TextBox 7">
            <a:extLst>
              <a:ext uri="{FF2B5EF4-FFF2-40B4-BE49-F238E27FC236}">
                <a16:creationId xmlns:a16="http://schemas.microsoft.com/office/drawing/2014/main" id="{3D157190-5DD7-47F9-B76A-253C915CDD92}"/>
              </a:ext>
            </a:extLst>
          </p:cNvPr>
          <p:cNvSpPr txBox="1"/>
          <p:nvPr/>
        </p:nvSpPr>
        <p:spPr>
          <a:xfrm>
            <a:off x="4744995" y="1470454"/>
            <a:ext cx="2977978" cy="2031325"/>
          </a:xfrm>
          <a:prstGeom prst="rect">
            <a:avLst/>
          </a:prstGeom>
          <a:noFill/>
        </p:spPr>
        <p:txBody>
          <a:bodyPr wrap="square" rtlCol="0">
            <a:spAutoFit/>
          </a:bodyPr>
          <a:lstStyle/>
          <a:p>
            <a:r>
              <a:rPr lang="en-US" dirty="0"/>
              <a:t>Target variable is right skewed so I try to remove the skewness by using the log transformation</a:t>
            </a:r>
          </a:p>
          <a:p>
            <a:r>
              <a:rPr lang="en-US" dirty="0"/>
              <a:t>By that I got clear the skewness in the data  </a:t>
            </a:r>
            <a:endParaRPr lang="en-IN" dirty="0"/>
          </a:p>
        </p:txBody>
      </p:sp>
    </p:spTree>
    <p:extLst>
      <p:ext uri="{BB962C8B-B14F-4D97-AF65-F5344CB8AC3E}">
        <p14:creationId xmlns:p14="http://schemas.microsoft.com/office/powerpoint/2010/main" val="2904256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DA57-8224-436E-AE1E-B2F922D009F0}"/>
              </a:ext>
            </a:extLst>
          </p:cNvPr>
          <p:cNvSpPr>
            <a:spLocks noGrp="1"/>
          </p:cNvSpPr>
          <p:nvPr>
            <p:ph type="title"/>
          </p:nvPr>
        </p:nvSpPr>
        <p:spPr>
          <a:xfrm>
            <a:off x="1622296" y="310499"/>
            <a:ext cx="5424616" cy="636279"/>
          </a:xfrm>
        </p:spPr>
        <p:txBody>
          <a:bodyPr>
            <a:normAutofit/>
          </a:bodyPr>
          <a:lstStyle/>
          <a:p>
            <a:r>
              <a:rPr lang="en-US" sz="2800" b="1" dirty="0"/>
              <a:t>Some more visualization plots</a:t>
            </a:r>
            <a:endParaRPr lang="en-IN" sz="2800" b="1" dirty="0"/>
          </a:p>
        </p:txBody>
      </p:sp>
      <p:pic>
        <p:nvPicPr>
          <p:cNvPr id="5" name="Content Placeholder 4">
            <a:extLst>
              <a:ext uri="{FF2B5EF4-FFF2-40B4-BE49-F238E27FC236}">
                <a16:creationId xmlns:a16="http://schemas.microsoft.com/office/drawing/2014/main" id="{3DF93128-4563-48F7-995F-8E393B959E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0797" y="784483"/>
            <a:ext cx="6330893" cy="3778250"/>
          </a:xfrm>
        </p:spPr>
      </p:pic>
      <p:pic>
        <p:nvPicPr>
          <p:cNvPr id="7" name="Picture 6">
            <a:extLst>
              <a:ext uri="{FF2B5EF4-FFF2-40B4-BE49-F238E27FC236}">
                <a16:creationId xmlns:a16="http://schemas.microsoft.com/office/drawing/2014/main" id="{9764CD4B-8761-4A4B-9D76-62165178A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9163" y="3429000"/>
            <a:ext cx="4248743" cy="3400900"/>
          </a:xfrm>
          <a:prstGeom prst="rect">
            <a:avLst/>
          </a:prstGeom>
        </p:spPr>
      </p:pic>
      <p:sp>
        <p:nvSpPr>
          <p:cNvPr id="8" name="TextBox 7">
            <a:extLst>
              <a:ext uri="{FF2B5EF4-FFF2-40B4-BE49-F238E27FC236}">
                <a16:creationId xmlns:a16="http://schemas.microsoft.com/office/drawing/2014/main" id="{7497B62B-C5E5-4BB0-873B-C7CCD34A05C9}"/>
              </a:ext>
            </a:extLst>
          </p:cNvPr>
          <p:cNvSpPr txBox="1"/>
          <p:nvPr/>
        </p:nvSpPr>
        <p:spPr>
          <a:xfrm>
            <a:off x="1112108" y="5158853"/>
            <a:ext cx="5362832" cy="1200329"/>
          </a:xfrm>
          <a:prstGeom prst="rect">
            <a:avLst/>
          </a:prstGeom>
          <a:noFill/>
        </p:spPr>
        <p:txBody>
          <a:bodyPr wrap="square" rtlCol="0">
            <a:spAutoFit/>
          </a:bodyPr>
          <a:lstStyle/>
          <a:p>
            <a:r>
              <a:rPr lang="en-US" dirty="0" err="1"/>
              <a:t>SalePrice</a:t>
            </a:r>
            <a:r>
              <a:rPr lang="en-US" dirty="0"/>
              <a:t> increases as the </a:t>
            </a:r>
            <a:r>
              <a:rPr lang="en-US" dirty="0" err="1"/>
              <a:t>GrLivArea</a:t>
            </a:r>
            <a:r>
              <a:rPr lang="en-US" dirty="0"/>
              <a:t> increases. We will also get rid of the outliers which severely affect the prediction of the survival rate.</a:t>
            </a:r>
            <a:endParaRPr lang="en-IN" dirty="0"/>
          </a:p>
        </p:txBody>
      </p:sp>
      <p:sp>
        <p:nvSpPr>
          <p:cNvPr id="10" name="Arrow: Right 9">
            <a:extLst>
              <a:ext uri="{FF2B5EF4-FFF2-40B4-BE49-F238E27FC236}">
                <a16:creationId xmlns:a16="http://schemas.microsoft.com/office/drawing/2014/main" id="{15738F89-1576-4891-A436-7276D2106316}"/>
              </a:ext>
            </a:extLst>
          </p:cNvPr>
          <p:cNvSpPr/>
          <p:nvPr/>
        </p:nvSpPr>
        <p:spPr>
          <a:xfrm>
            <a:off x="7046912" y="1795438"/>
            <a:ext cx="935553" cy="285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1F758FC6-8A93-4AE3-AFAD-FD645BCB96DA}"/>
              </a:ext>
            </a:extLst>
          </p:cNvPr>
          <p:cNvSpPr/>
          <p:nvPr/>
        </p:nvSpPr>
        <p:spPr>
          <a:xfrm>
            <a:off x="6610865" y="5696465"/>
            <a:ext cx="1037967" cy="315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ACD170F4-4E2C-4119-ACF7-6FCCCBA308B5}"/>
              </a:ext>
            </a:extLst>
          </p:cNvPr>
          <p:cNvSpPr txBox="1"/>
          <p:nvPr/>
        </p:nvSpPr>
        <p:spPr>
          <a:xfrm>
            <a:off x="8167816" y="784483"/>
            <a:ext cx="3286897" cy="1754326"/>
          </a:xfrm>
          <a:prstGeom prst="rect">
            <a:avLst/>
          </a:prstGeom>
          <a:noFill/>
        </p:spPr>
        <p:txBody>
          <a:bodyPr wrap="square" rtlCol="0">
            <a:spAutoFit/>
          </a:bodyPr>
          <a:lstStyle/>
          <a:p>
            <a:r>
              <a:rPr lang="en-US" dirty="0"/>
              <a:t>Plot shows the values  of </a:t>
            </a:r>
            <a:r>
              <a:rPr lang="en-US" dirty="0" err="1"/>
              <a:t>MSSubClass</a:t>
            </a:r>
            <a:r>
              <a:rPr lang="en-US" dirty="0"/>
              <a:t> with sales price as priority of the class</a:t>
            </a:r>
          </a:p>
          <a:p>
            <a:r>
              <a:rPr lang="en-US" dirty="0"/>
              <a:t>And next plot show the values count of the </a:t>
            </a:r>
            <a:r>
              <a:rPr lang="en-US" dirty="0" err="1"/>
              <a:t>MSSubClass</a:t>
            </a:r>
            <a:r>
              <a:rPr lang="en-US" dirty="0"/>
              <a:t> column</a:t>
            </a:r>
            <a:endParaRPr lang="en-IN" dirty="0"/>
          </a:p>
        </p:txBody>
      </p:sp>
    </p:spTree>
    <p:extLst>
      <p:ext uri="{BB962C8B-B14F-4D97-AF65-F5344CB8AC3E}">
        <p14:creationId xmlns:p14="http://schemas.microsoft.com/office/powerpoint/2010/main" val="169490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B83706-A787-4C0C-909D-719075A1F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937" y="29875"/>
            <a:ext cx="4182059" cy="3486637"/>
          </a:xfrm>
          <a:prstGeom prst="rect">
            <a:avLst/>
          </a:prstGeom>
        </p:spPr>
      </p:pic>
      <p:pic>
        <p:nvPicPr>
          <p:cNvPr id="5" name="Picture 4">
            <a:extLst>
              <a:ext uri="{FF2B5EF4-FFF2-40B4-BE49-F238E27FC236}">
                <a16:creationId xmlns:a16="http://schemas.microsoft.com/office/drawing/2014/main" id="{D4E9936A-8A2B-4E78-9F76-CF150AFE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094" y="3112191"/>
            <a:ext cx="7994196" cy="3644770"/>
          </a:xfrm>
          <a:prstGeom prst="rect">
            <a:avLst/>
          </a:prstGeom>
        </p:spPr>
      </p:pic>
      <p:sp>
        <p:nvSpPr>
          <p:cNvPr id="7" name="Arrow: Right 6">
            <a:extLst>
              <a:ext uri="{FF2B5EF4-FFF2-40B4-BE49-F238E27FC236}">
                <a16:creationId xmlns:a16="http://schemas.microsoft.com/office/drawing/2014/main" id="{6F9140BE-925C-407A-813F-CAA54C10BEDA}"/>
              </a:ext>
            </a:extLst>
          </p:cNvPr>
          <p:cNvSpPr/>
          <p:nvPr/>
        </p:nvSpPr>
        <p:spPr>
          <a:xfrm>
            <a:off x="5103341" y="1705232"/>
            <a:ext cx="1482810" cy="13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A3D84B0-8995-402C-A08F-AD96DA162814}"/>
              </a:ext>
            </a:extLst>
          </p:cNvPr>
          <p:cNvSpPr txBox="1"/>
          <p:nvPr/>
        </p:nvSpPr>
        <p:spPr>
          <a:xfrm>
            <a:off x="6895070" y="753762"/>
            <a:ext cx="3299253" cy="1200329"/>
          </a:xfrm>
          <a:prstGeom prst="rect">
            <a:avLst/>
          </a:prstGeom>
          <a:noFill/>
        </p:spPr>
        <p:txBody>
          <a:bodyPr wrap="square" rtlCol="0">
            <a:spAutoFit/>
          </a:bodyPr>
          <a:lstStyle/>
          <a:p>
            <a:r>
              <a:rPr lang="en-US" dirty="0"/>
              <a:t>Plot shows the neighbor hood of the house which comparing the price of house</a:t>
            </a:r>
            <a:endParaRPr lang="en-IN" dirty="0"/>
          </a:p>
        </p:txBody>
      </p:sp>
    </p:spTree>
    <p:extLst>
      <p:ext uri="{BB962C8B-B14F-4D97-AF65-F5344CB8AC3E}">
        <p14:creationId xmlns:p14="http://schemas.microsoft.com/office/powerpoint/2010/main" val="350166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C2C1-639B-4090-A7D5-EF93121CB757}"/>
              </a:ext>
            </a:extLst>
          </p:cNvPr>
          <p:cNvSpPr>
            <a:spLocks noGrp="1"/>
          </p:cNvSpPr>
          <p:nvPr>
            <p:ph type="title"/>
          </p:nvPr>
        </p:nvSpPr>
        <p:spPr>
          <a:xfrm>
            <a:off x="546099" y="1240576"/>
            <a:ext cx="3568701" cy="575867"/>
          </a:xfrm>
        </p:spPr>
        <p:txBody>
          <a:bodyPr>
            <a:normAutofit fontScale="90000"/>
          </a:bodyPr>
          <a:lstStyle/>
          <a:p>
            <a:r>
              <a:rPr lang="en-US" b="1" dirty="0"/>
              <a:t>Correlation </a:t>
            </a:r>
            <a:endParaRPr lang="en-IN" b="1" dirty="0"/>
          </a:p>
        </p:txBody>
      </p:sp>
      <p:pic>
        <p:nvPicPr>
          <p:cNvPr id="5" name="Content Placeholder 4">
            <a:extLst>
              <a:ext uri="{FF2B5EF4-FFF2-40B4-BE49-F238E27FC236}">
                <a16:creationId xmlns:a16="http://schemas.microsoft.com/office/drawing/2014/main" id="{63834F5F-E893-48C4-80C6-4E22194FB7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800" y="0"/>
            <a:ext cx="8077200" cy="6858000"/>
          </a:xfrm>
        </p:spPr>
      </p:pic>
      <p:sp>
        <p:nvSpPr>
          <p:cNvPr id="6" name="TextBox 5">
            <a:extLst>
              <a:ext uri="{FF2B5EF4-FFF2-40B4-BE49-F238E27FC236}">
                <a16:creationId xmlns:a16="http://schemas.microsoft.com/office/drawing/2014/main" id="{E73A11B6-5134-439A-AE85-AB9276521B0A}"/>
              </a:ext>
            </a:extLst>
          </p:cNvPr>
          <p:cNvSpPr txBox="1"/>
          <p:nvPr/>
        </p:nvSpPr>
        <p:spPr>
          <a:xfrm>
            <a:off x="247135" y="2211859"/>
            <a:ext cx="3707027" cy="2308324"/>
          </a:xfrm>
          <a:prstGeom prst="rect">
            <a:avLst/>
          </a:prstGeom>
          <a:noFill/>
        </p:spPr>
        <p:txBody>
          <a:bodyPr wrap="square" rtlCol="0">
            <a:spAutoFit/>
          </a:bodyPr>
          <a:lstStyle/>
          <a:p>
            <a:r>
              <a:rPr lang="en-US" dirty="0"/>
              <a:t>Checking the correlation with the heat map, we have so many columns because of these we can’t find which has good correlation and which has  zero correlation with the target variable </a:t>
            </a:r>
          </a:p>
          <a:p>
            <a:endParaRPr lang="en-IN" dirty="0"/>
          </a:p>
        </p:txBody>
      </p:sp>
    </p:spTree>
    <p:extLst>
      <p:ext uri="{BB962C8B-B14F-4D97-AF65-F5344CB8AC3E}">
        <p14:creationId xmlns:p14="http://schemas.microsoft.com/office/powerpoint/2010/main" val="32378890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216</TotalTime>
  <Words>1016</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Helvetica Neue</vt:lpstr>
      <vt:lpstr>Wingdings</vt:lpstr>
      <vt:lpstr>Wingdings 3</vt:lpstr>
      <vt:lpstr>Wisp</vt:lpstr>
      <vt:lpstr>Housing Price Prediction Project</vt:lpstr>
      <vt:lpstr>Problem Statement</vt:lpstr>
      <vt:lpstr>Importing libraries and Importing the data</vt:lpstr>
      <vt:lpstr>Using info function</vt:lpstr>
      <vt:lpstr>As next step we find the null values in each column by using isnull().sum() function</vt:lpstr>
      <vt:lpstr>Outliers in the target variable</vt:lpstr>
      <vt:lpstr>Some more visualization plots</vt:lpstr>
      <vt:lpstr>PowerPoint Presentation</vt:lpstr>
      <vt:lpstr>Correlation </vt:lpstr>
      <vt:lpstr>PowerPoint Presentation</vt:lpstr>
      <vt:lpstr>PowerPoint Presentation</vt:lpstr>
      <vt:lpstr>Object dtype columns</vt:lpstr>
      <vt:lpstr>Model building </vt:lpstr>
      <vt:lpstr>Prediction values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Project</dc:title>
  <dc:creator>krishnaveni reddy</dc:creator>
  <cp:lastModifiedBy>krishnaveni reddy</cp:lastModifiedBy>
  <cp:revision>13</cp:revision>
  <dcterms:created xsi:type="dcterms:W3CDTF">2021-07-08T14:32:29Z</dcterms:created>
  <dcterms:modified xsi:type="dcterms:W3CDTF">2021-07-09T03:11:58Z</dcterms:modified>
</cp:coreProperties>
</file>