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M Sans Bold" charset="1" panose="00000000000000000000"/>
      <p:regular r:id="rId17"/>
    </p:embeddedFont>
    <p:embeddedFont>
      <p:font typeface="DM Sans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Arimo Bold" charset="1" panose="020B07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59309">
            <a:off x="8187098" y="4704493"/>
            <a:ext cx="13216854" cy="9107614"/>
          </a:xfrm>
          <a:custGeom>
            <a:avLst/>
            <a:gdLst/>
            <a:ahLst/>
            <a:cxnLst/>
            <a:rect r="r" b="b" t="t" l="l"/>
            <a:pathLst>
              <a:path h="9107614" w="13216854">
                <a:moveTo>
                  <a:pt x="0" y="0"/>
                </a:moveTo>
                <a:lnTo>
                  <a:pt x="13216855" y="0"/>
                </a:lnTo>
                <a:lnTo>
                  <a:pt x="13216855" y="9107614"/>
                </a:lnTo>
                <a:lnTo>
                  <a:pt x="0" y="9107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02606" y="1358838"/>
            <a:ext cx="14571962" cy="2897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9"/>
              </a:lnSpc>
            </a:pPr>
            <a:r>
              <a:rPr lang="en-US" b="true" sz="7862" spc="-33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SCALABLE PARALLEL FRAMEWORK FOR UPDATING SSSP IN DYNAMIC NETWORKS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496281"/>
            <a:ext cx="5222538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E5F2E8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Presentors: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E5F2E8"/>
                </a:solidFill>
                <a:latin typeface="DM Sans Bold"/>
                <a:ea typeface="DM Sans Bold"/>
                <a:cs typeface="DM Sans Bold"/>
                <a:sym typeface="DM Sans Bold"/>
              </a:rPr>
              <a:t>Syed Aalyan Raza        -  22i-0833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E5F2E8"/>
                </a:solidFill>
                <a:latin typeface="DM Sans Bold"/>
                <a:ea typeface="DM Sans Bold"/>
                <a:cs typeface="DM Sans Bold"/>
                <a:sym typeface="DM Sans Bold"/>
              </a:rPr>
              <a:t>Aashir Hameed             -  22i-0920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E5F2E8"/>
                </a:solidFill>
                <a:latin typeface="DM Sans Bold"/>
                <a:ea typeface="DM Sans Bold"/>
                <a:cs typeface="DM Sans Bold"/>
                <a:sym typeface="DM Sans Bold"/>
              </a:rPr>
              <a:t>Najamuddin Hassan   -  22i-1332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7227" y="4877928"/>
            <a:ext cx="7755494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Based on: “A Parallel Algorithm Template for Updating Single-Source Shortest Paths in Large-Scale Dynamic Networks”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By: Arindam Khanda , Sriram Srinivasan , Sanjukta Bhowmick,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Boyana Norris , and Sajal K. Das , Fellow, IEEE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83669">
            <a:off x="-4839006" y="1037380"/>
            <a:ext cx="11161079" cy="11538710"/>
          </a:xfrm>
          <a:custGeom>
            <a:avLst/>
            <a:gdLst/>
            <a:ahLst/>
            <a:cxnLst/>
            <a:rect r="r" b="b" t="t" l="l"/>
            <a:pathLst>
              <a:path h="11538710" w="11161079">
                <a:moveTo>
                  <a:pt x="0" y="0"/>
                </a:moveTo>
                <a:lnTo>
                  <a:pt x="11161079" y="0"/>
                </a:lnTo>
                <a:lnTo>
                  <a:pt x="11161079" y="11538710"/>
                </a:lnTo>
                <a:lnTo>
                  <a:pt x="0" y="11538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1783" y="2297092"/>
            <a:ext cx="9201007" cy="5692816"/>
            <a:chOff x="0" y="0"/>
            <a:chExt cx="12268010" cy="759042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2268010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600"/>
                </a:lnSpc>
                <a:spcBef>
                  <a:spcPct val="0"/>
                </a:spcBef>
              </a:pPr>
              <a:r>
                <a:rPr lang="en-US" b="true" sz="8000" spc="-32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</a:t>
              </a:r>
              <a:r>
                <a:rPr lang="en-US" b="true" sz="8000" spc="-320" u="non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onclusion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60138"/>
              <a:ext cx="12268010" cy="5230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The Pape</a:t>
              </a:r>
              <a:r>
                <a:rPr lang="en-US" sz="2500" u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r: Pioneered a GPU/Shared-memory SSSP update framework that beats recomputation.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 u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Our Contribution: A scalable, hybrid parallel strategy (MPI + OpenMP/OpenCL + METIS) for billion-scale graphs.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 u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Future Work: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 u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Adaptive strategies (switch between update/recompute).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 u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Support for negative weights via Bellman-Ford variants.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 u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Real-time edge streaming with predictive partitioning.</a:t>
              </a:r>
            </a:p>
            <a:p>
              <a:pPr algn="l">
                <a:lnSpc>
                  <a:spcPts val="350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61732">
            <a:off x="-5547390" y="-477402"/>
            <a:ext cx="26972307" cy="21528805"/>
          </a:xfrm>
          <a:custGeom>
            <a:avLst/>
            <a:gdLst/>
            <a:ahLst/>
            <a:cxnLst/>
            <a:rect r="r" b="b" t="t" l="l"/>
            <a:pathLst>
              <a:path h="21528805" w="26972307">
                <a:moveTo>
                  <a:pt x="0" y="0"/>
                </a:moveTo>
                <a:lnTo>
                  <a:pt x="26972307" y="0"/>
                </a:lnTo>
                <a:lnTo>
                  <a:pt x="26972307" y="21528804"/>
                </a:lnTo>
                <a:lnTo>
                  <a:pt x="0" y="21528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60576" y="3538943"/>
            <a:ext cx="12566847" cy="3209115"/>
            <a:chOff x="0" y="0"/>
            <a:chExt cx="16755797" cy="42788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722159"/>
              <a:ext cx="16755797" cy="556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b="true" sz="25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 YOU HAVE ANY QUESTIONS?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52425"/>
              <a:ext cx="16755797" cy="2681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12"/>
                </a:lnSpc>
              </a:pPr>
              <a:r>
                <a:rPr lang="en-US" b="true" sz="14960" spc="-62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233029">
            <a:off x="-461332" y="632240"/>
            <a:ext cx="13454313" cy="7974739"/>
          </a:xfrm>
          <a:custGeom>
            <a:avLst/>
            <a:gdLst/>
            <a:ahLst/>
            <a:cxnLst/>
            <a:rect r="r" b="b" t="t" l="l"/>
            <a:pathLst>
              <a:path h="7974739" w="13454313">
                <a:moveTo>
                  <a:pt x="0" y="0"/>
                </a:moveTo>
                <a:lnTo>
                  <a:pt x="13454314" y="0"/>
                </a:lnTo>
                <a:lnTo>
                  <a:pt x="13454314" y="7974738"/>
                </a:lnTo>
                <a:lnTo>
                  <a:pt x="0" y="797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02869" y="3192649"/>
            <a:ext cx="8757390" cy="3901702"/>
            <a:chOff x="0" y="0"/>
            <a:chExt cx="11676520" cy="520227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1676520" cy="1866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051"/>
                </a:lnSpc>
                <a:spcBef>
                  <a:spcPct val="0"/>
                </a:spcBef>
              </a:pPr>
              <a:r>
                <a:rPr lang="en-US" b="true" sz="9209" spc="-36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Problem: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550181"/>
              <a:ext cx="11676520" cy="2652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28"/>
                </a:lnSpc>
              </a:pPr>
              <a:r>
                <a:rPr lang="en-US" sz="2877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Finding the </a:t>
              </a:r>
              <a:r>
                <a:rPr lang="en-US" sz="2877" u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Single-Source Shortest Path (SSSP) as it is crucial in transportation, social, and communication networks.</a:t>
              </a:r>
            </a:p>
            <a:p>
              <a:pPr algn="l">
                <a:lnSpc>
                  <a:spcPts val="402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14017" y="1291336"/>
            <a:ext cx="3936094" cy="8207859"/>
            <a:chOff x="0" y="0"/>
            <a:chExt cx="1036667" cy="21617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6667" cy="2161741"/>
            </a:xfrm>
            <a:custGeom>
              <a:avLst/>
              <a:gdLst/>
              <a:ahLst/>
              <a:cxnLst/>
              <a:rect r="r" b="b" t="t" l="l"/>
              <a:pathLst>
                <a:path h="2161741" w="1036667">
                  <a:moveTo>
                    <a:pt x="0" y="0"/>
                  </a:moveTo>
                  <a:lnTo>
                    <a:pt x="1036667" y="0"/>
                  </a:lnTo>
                  <a:lnTo>
                    <a:pt x="1036667" y="2161741"/>
                  </a:lnTo>
                  <a:lnTo>
                    <a:pt x="0" y="21617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036667" cy="2209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455669" y="3511504"/>
            <a:ext cx="7852788" cy="3767523"/>
          </a:xfrm>
          <a:custGeom>
            <a:avLst/>
            <a:gdLst/>
            <a:ahLst/>
            <a:cxnLst/>
            <a:rect r="r" b="b" t="t" l="l"/>
            <a:pathLst>
              <a:path h="3767523" w="7852788">
                <a:moveTo>
                  <a:pt x="0" y="0"/>
                </a:moveTo>
                <a:lnTo>
                  <a:pt x="7852789" y="0"/>
                </a:lnTo>
                <a:lnTo>
                  <a:pt x="7852789" y="3767523"/>
                </a:lnTo>
                <a:lnTo>
                  <a:pt x="0" y="37675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01389" y="-54179"/>
            <a:ext cx="5970116" cy="5143500"/>
            <a:chOff x="0" y="0"/>
            <a:chExt cx="7960155" cy="6858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7383" t="0" r="27383" b="0"/>
            <a:stretch>
              <a:fillRect/>
            </a:stretch>
          </p:blipFill>
          <p:spPr>
            <a:xfrm flipH="false" flipV="false">
              <a:off x="0" y="0"/>
              <a:ext cx="7960155" cy="6858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5822184" y="-54179"/>
            <a:ext cx="5970116" cy="5143500"/>
            <a:chOff x="0" y="0"/>
            <a:chExt cx="7960155" cy="6858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11333" t="0" r="11333" b="0"/>
            <a:stretch>
              <a:fillRect/>
            </a:stretch>
          </p:blipFill>
          <p:spPr>
            <a:xfrm flipH="false" flipV="false">
              <a:off x="0" y="0"/>
              <a:ext cx="7960155" cy="685800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1771505" y="4800316"/>
            <a:ext cx="6700023" cy="5639544"/>
          </a:xfrm>
          <a:custGeom>
            <a:avLst/>
            <a:gdLst/>
            <a:ahLst/>
            <a:cxnLst/>
            <a:rect r="r" b="b" t="t" l="l"/>
            <a:pathLst>
              <a:path h="5639544" w="6700023">
                <a:moveTo>
                  <a:pt x="0" y="0"/>
                </a:moveTo>
                <a:lnTo>
                  <a:pt x="6700023" y="0"/>
                </a:lnTo>
                <a:lnTo>
                  <a:pt x="6700023" y="5639544"/>
                </a:lnTo>
                <a:lnTo>
                  <a:pt x="0" y="5639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041" t="0" r="-3295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437" y="5089321"/>
            <a:ext cx="5770995" cy="4448663"/>
          </a:xfrm>
          <a:custGeom>
            <a:avLst/>
            <a:gdLst/>
            <a:ahLst/>
            <a:cxnLst/>
            <a:rect r="r" b="b" t="t" l="l"/>
            <a:pathLst>
              <a:path h="4448663" w="5770995">
                <a:moveTo>
                  <a:pt x="0" y="0"/>
                </a:moveTo>
                <a:lnTo>
                  <a:pt x="5770995" y="0"/>
                </a:lnTo>
                <a:lnTo>
                  <a:pt x="5770995" y="4448663"/>
                </a:lnTo>
                <a:lnTo>
                  <a:pt x="0" y="4448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32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03058" y="419100"/>
            <a:ext cx="372570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80"/>
              </a:lnSpc>
              <a:spcBef>
                <a:spcPct val="0"/>
              </a:spcBef>
            </a:pPr>
            <a:r>
              <a:rPr lang="en-US" b="true" sz="6400" spc="-25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86700" y="5662803"/>
            <a:ext cx="4641084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80"/>
              </a:lnSpc>
              <a:spcBef>
                <a:spcPct val="0"/>
              </a:spcBef>
            </a:pPr>
            <a:r>
              <a:rPr lang="en-US" b="true" sz="6400" spc="-25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Paper’s Goal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90005" y="419100"/>
            <a:ext cx="326801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b="true" sz="6399" spc="-25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Our Goal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0432" y="1834946"/>
            <a:ext cx="5470957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Real-world networks evolve (e.g., edge insert</a:t>
            </a: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ions/deletions), while most SSSP algorithms assume static graphs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85557" y="7543464"/>
            <a:ext cx="5443369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Efficiently update SSSP in dynamic graphs using paral</a:t>
            </a: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lelism, not recomputation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02329" y="1834946"/>
            <a:ext cx="5748495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Build upon their work to extend the fram</a:t>
            </a: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ework to distributed-memory environments.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733800"/>
            <a:ext cx="5092677" cy="6553200"/>
            <a:chOff x="0" y="0"/>
            <a:chExt cx="6790236" cy="87376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6790236" cy="73660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0" y="2728515"/>
              <a:ext cx="6790236" cy="6009085"/>
            </a:xfrm>
            <a:prstGeom prst="rect">
              <a:avLst/>
            </a:prstGeom>
            <a:solidFill>
              <a:srgbClr val="6AFEC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321002" y="1361000"/>
            <a:ext cx="2938298" cy="554550"/>
            <a:chOff x="0" y="0"/>
            <a:chExt cx="3917731" cy="7394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917731" cy="739400"/>
              <a:chOff x="0" y="0"/>
              <a:chExt cx="11834527" cy="22335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9050" y="19050"/>
                <a:ext cx="11796554" cy="2195449"/>
              </a:xfrm>
              <a:custGeom>
                <a:avLst/>
                <a:gdLst/>
                <a:ahLst/>
                <a:cxnLst/>
                <a:rect r="r" b="b" t="t" l="l"/>
                <a:pathLst>
                  <a:path h="2195449" w="11796554">
                    <a:moveTo>
                      <a:pt x="10698639" y="2195449"/>
                    </a:moveTo>
                    <a:lnTo>
                      <a:pt x="1097788" y="2195449"/>
                    </a:lnTo>
                    <a:cubicBezTo>
                      <a:pt x="491490" y="2195449"/>
                      <a:pt x="0" y="1703959"/>
                      <a:pt x="0" y="1097661"/>
                    </a:cubicBezTo>
                    <a:cubicBezTo>
                      <a:pt x="0" y="491490"/>
                      <a:pt x="491490" y="0"/>
                      <a:pt x="1097788" y="0"/>
                    </a:cubicBezTo>
                    <a:lnTo>
                      <a:pt x="10698766" y="0"/>
                    </a:lnTo>
                    <a:cubicBezTo>
                      <a:pt x="11305064" y="0"/>
                      <a:pt x="11796554" y="491490"/>
                      <a:pt x="11796554" y="1097788"/>
                    </a:cubicBezTo>
                    <a:cubicBezTo>
                      <a:pt x="11796427" y="1703959"/>
                      <a:pt x="11304937" y="2195449"/>
                      <a:pt x="10698639" y="2195449"/>
                    </a:cubicBezTo>
                    <a:close/>
                  </a:path>
                </a:pathLst>
              </a:custGeom>
              <a:solidFill>
                <a:srgbClr val="F67C65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834527" cy="2233549"/>
              </a:xfrm>
              <a:custGeom>
                <a:avLst/>
                <a:gdLst/>
                <a:ahLst/>
                <a:cxnLst/>
                <a:rect r="r" b="b" t="t" l="l"/>
                <a:pathLst>
                  <a:path h="2233549" w="11834527">
                    <a:moveTo>
                      <a:pt x="10717689" y="2233549"/>
                    </a:moveTo>
                    <a:lnTo>
                      <a:pt x="1116838" y="2233549"/>
                    </a:lnTo>
                    <a:cubicBezTo>
                      <a:pt x="501015" y="2233549"/>
                      <a:pt x="0" y="1732534"/>
                      <a:pt x="0" y="1116838"/>
                    </a:cubicBezTo>
                    <a:cubicBezTo>
                      <a:pt x="0" y="501015"/>
                      <a:pt x="501015" y="0"/>
                      <a:pt x="1116838" y="0"/>
                    </a:cubicBezTo>
                    <a:lnTo>
                      <a:pt x="10717816" y="0"/>
                    </a:lnTo>
                    <a:cubicBezTo>
                      <a:pt x="11333512" y="0"/>
                      <a:pt x="11834527" y="501015"/>
                      <a:pt x="11834527" y="1116838"/>
                    </a:cubicBezTo>
                    <a:cubicBezTo>
                      <a:pt x="11834527" y="1732534"/>
                      <a:pt x="11333512" y="2233549"/>
                      <a:pt x="10717689" y="2233549"/>
                    </a:cubicBezTo>
                    <a:close/>
                    <a:moveTo>
                      <a:pt x="1116838" y="38100"/>
                    </a:moveTo>
                    <a:cubicBezTo>
                      <a:pt x="521970" y="38100"/>
                      <a:pt x="38100" y="521970"/>
                      <a:pt x="38100" y="1116838"/>
                    </a:cubicBezTo>
                    <a:cubicBezTo>
                      <a:pt x="38100" y="1711579"/>
                      <a:pt x="521970" y="2195576"/>
                      <a:pt x="1116838" y="2195576"/>
                    </a:cubicBezTo>
                    <a:lnTo>
                      <a:pt x="10717816" y="2195576"/>
                    </a:lnTo>
                    <a:cubicBezTo>
                      <a:pt x="11312558" y="2195576"/>
                      <a:pt x="11796554" y="1711706"/>
                      <a:pt x="11796554" y="1116838"/>
                    </a:cubicBezTo>
                    <a:cubicBezTo>
                      <a:pt x="11796427" y="521970"/>
                      <a:pt x="11312557" y="38100"/>
                      <a:pt x="10717689" y="38100"/>
                    </a:cubicBezTo>
                    <a:lnTo>
                      <a:pt x="1116838" y="38100"/>
                    </a:lnTo>
                    <a:close/>
                  </a:path>
                </a:pathLst>
              </a:custGeom>
              <a:solidFill>
                <a:srgbClr val="F67C65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292246" y="179233"/>
              <a:ext cx="3333240" cy="342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u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BACK TO AGENDA PAGE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468460" y="4026511"/>
            <a:ext cx="3243376" cy="1719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3"/>
              </a:lnSpc>
              <a:spcBef>
                <a:spcPct val="0"/>
              </a:spcBef>
            </a:pPr>
            <a:r>
              <a:rPr lang="en-US" b="true" sz="3761" spc="-221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Parallel SSSP Update Framework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3436" y="6177677"/>
            <a:ext cx="4108400" cy="370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Two-step approach:</a:t>
            </a:r>
          </a:p>
          <a:p>
            <a:pPr algn="l" marL="453393" indent="-226697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Identify affected vertices/subgraphs due to edge updates.</a:t>
            </a:r>
          </a:p>
          <a:p>
            <a:pPr algn="l" marL="453393" indent="-226697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Update only those subgraphs, using a rooted tree data structure for distances and parent-child relationships.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019175"/>
            <a:ext cx="1232068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-3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Paper’s Core Contributions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597662" y="3733800"/>
            <a:ext cx="5092677" cy="6553200"/>
            <a:chOff x="0" y="0"/>
            <a:chExt cx="6790236" cy="8737600"/>
          </a:xfrm>
        </p:grpSpPr>
        <p:sp>
          <p:nvSpPr>
            <p:cNvPr name="AutoShape 14" id="14"/>
            <p:cNvSpPr/>
            <p:nvPr/>
          </p:nvSpPr>
          <p:spPr>
            <a:xfrm rot="0">
              <a:off x="0" y="0"/>
              <a:ext cx="6790236" cy="73660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0" y="2728515"/>
              <a:ext cx="6790236" cy="6009085"/>
            </a:xfrm>
            <a:prstGeom prst="rect">
              <a:avLst/>
            </a:prstGeom>
            <a:solidFill>
              <a:srgbClr val="6AFEC4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172398" y="4371975"/>
            <a:ext cx="121688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 spc="-295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2.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12238" y="6061075"/>
            <a:ext cx="4253983" cy="422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GPU Implementat</a:t>
            </a:r>
            <a:r>
              <a:rPr lang="en-US" b="true" sz="2000" u="none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ion:</a:t>
            </a:r>
          </a:p>
          <a:p>
            <a:pPr algn="l" marL="863608" indent="-287869" lvl="2">
              <a:lnSpc>
                <a:spcPts val="2800"/>
              </a:lnSpc>
              <a:buFont typeface="Arial"/>
              <a:buChar char="⚬"/>
            </a:pPr>
            <a:r>
              <a:rPr lang="en-US" b="true" sz="2000" u="none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Introduces VMFB (Vertex Marking Functional Block) to reduce atomic operations and increase data-parallelism.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b="true" sz="2000" u="none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CPU (Shared-Memory):</a:t>
            </a:r>
          </a:p>
          <a:p>
            <a:pPr algn="l" marL="863608" indent="-287869" lvl="2">
              <a:lnSpc>
                <a:spcPts val="2800"/>
              </a:lnSpc>
              <a:buFont typeface="Arial"/>
              <a:buChar char="⚬"/>
            </a:pPr>
            <a:r>
              <a:rPr lang="en-US" b="true" sz="2000" u="none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Uses OpenMP</a:t>
            </a:r>
            <a:r>
              <a:rPr lang="en-US" b="true" sz="2000" u="none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 with dynamic scheduling and asynchronous updates for scalability.</a:t>
            </a:r>
          </a:p>
          <a:p>
            <a:pPr algn="l">
              <a:lnSpc>
                <a:spcPts val="2800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2166623" y="3733800"/>
            <a:ext cx="5092677" cy="6553200"/>
            <a:chOff x="0" y="0"/>
            <a:chExt cx="6790236" cy="8737600"/>
          </a:xfrm>
        </p:grpSpPr>
        <p:sp>
          <p:nvSpPr>
            <p:cNvPr name="AutoShape 19" id="19"/>
            <p:cNvSpPr/>
            <p:nvPr/>
          </p:nvSpPr>
          <p:spPr>
            <a:xfrm rot="0">
              <a:off x="0" y="0"/>
              <a:ext cx="6790236" cy="73660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name="AutoShape 20" id="20"/>
            <p:cNvSpPr/>
            <p:nvPr/>
          </p:nvSpPr>
          <p:spPr>
            <a:xfrm rot="0">
              <a:off x="0" y="2728515"/>
              <a:ext cx="6790236" cy="6009085"/>
            </a:xfrm>
            <a:prstGeom prst="rect">
              <a:avLst/>
            </a:prstGeom>
            <a:solidFill>
              <a:srgbClr val="6AFEC4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2741359" y="4371975"/>
            <a:ext cx="121688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 spc="-295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76163" y="6662075"/>
            <a:ext cx="4036036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Ach</a:t>
            </a:r>
            <a:r>
              <a:rPr lang="en-US" b="true" sz="2000" u="none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ieves up to 5.6× speedup compared to full recomputation (Gunrock/Galois).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b="true" sz="2000" u="none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Efficient with 100M+ edge updates.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603436" y="4371975"/>
            <a:ext cx="121688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 spc="-295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1.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40562" y="4026511"/>
            <a:ext cx="3243376" cy="229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3"/>
              </a:lnSpc>
            </a:pPr>
            <a:r>
              <a:rPr lang="en-US" sz="3761" spc="-221" b="true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Architecture Specific Optimizations</a:t>
            </a:r>
          </a:p>
          <a:p>
            <a:pPr algn="l">
              <a:lnSpc>
                <a:spcPts val="4513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3776182" y="4599704"/>
            <a:ext cx="3243376" cy="57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3"/>
              </a:lnSpc>
              <a:spcBef>
                <a:spcPct val="0"/>
              </a:spcBef>
            </a:pPr>
            <a:r>
              <a:rPr lang="en-US" b="true" sz="3761" spc="-221">
                <a:solidFill>
                  <a:srgbClr val="202236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Performance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13046">
            <a:off x="12757445" y="3550853"/>
            <a:ext cx="14266733" cy="10168290"/>
          </a:xfrm>
          <a:custGeom>
            <a:avLst/>
            <a:gdLst/>
            <a:ahLst/>
            <a:cxnLst/>
            <a:rect r="r" b="b" t="t" l="l"/>
            <a:pathLst>
              <a:path h="10168290" w="14266733">
                <a:moveTo>
                  <a:pt x="0" y="0"/>
                </a:moveTo>
                <a:lnTo>
                  <a:pt x="14266734" y="0"/>
                </a:lnTo>
                <a:lnTo>
                  <a:pt x="14266734" y="10168290"/>
                </a:lnTo>
                <a:lnTo>
                  <a:pt x="0" y="10168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286460">
            <a:off x="-6768343" y="-3328379"/>
            <a:ext cx="14266733" cy="10168290"/>
          </a:xfrm>
          <a:custGeom>
            <a:avLst/>
            <a:gdLst/>
            <a:ahLst/>
            <a:cxnLst/>
            <a:rect r="r" b="b" t="t" l="l"/>
            <a:pathLst>
              <a:path h="10168290" w="14266733">
                <a:moveTo>
                  <a:pt x="0" y="0"/>
                </a:moveTo>
                <a:lnTo>
                  <a:pt x="14266733" y="0"/>
                </a:lnTo>
                <a:lnTo>
                  <a:pt x="14266733" y="10168290"/>
                </a:lnTo>
                <a:lnTo>
                  <a:pt x="0" y="10168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06027" y="3381375"/>
            <a:ext cx="10466328" cy="353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0"/>
              </a:lnSpc>
              <a:spcBef>
                <a:spcPct val="0"/>
              </a:spcBef>
            </a:pPr>
            <a:r>
              <a:rPr lang="en-US" b="true" sz="7800" spc="-31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Ou</a:t>
            </a:r>
            <a:r>
              <a:rPr lang="en-US" b="true" sz="7800" spc="-312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 Proposed Extension: Distributed Parallelization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234440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-3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Our Proposed Exte</a:t>
            </a:r>
            <a:r>
              <a:rPr lang="en-US" b="true" sz="8000" spc="-320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nsion: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367502">
            <a:off x="8129974" y="7205499"/>
            <a:ext cx="11805265" cy="5752383"/>
          </a:xfrm>
          <a:custGeom>
            <a:avLst/>
            <a:gdLst/>
            <a:ahLst/>
            <a:cxnLst/>
            <a:rect r="r" b="b" t="t" l="l"/>
            <a:pathLst>
              <a:path h="5752383" w="11805265">
                <a:moveTo>
                  <a:pt x="0" y="0"/>
                </a:moveTo>
                <a:lnTo>
                  <a:pt x="11805265" y="0"/>
                </a:lnTo>
                <a:lnTo>
                  <a:pt x="11805265" y="5752383"/>
                </a:lnTo>
                <a:lnTo>
                  <a:pt x="0" y="5752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927442"/>
            <a:ext cx="447080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</a:t>
            </a: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ter-Node Parallelism (MPI)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45696" y="4899025"/>
            <a:ext cx="399132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</a:t>
            </a: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ntra-Node Parallelism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67977" y="4899025"/>
            <a:ext cx="399132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</a:t>
            </a:r>
            <a:r>
              <a:rPr lang="en-US" sz="25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raph Partitioning with METIS</a:t>
            </a:r>
          </a:p>
        </p:txBody>
      </p:sp>
      <p:sp>
        <p:nvSpPr>
          <p:cNvPr name="AutoShape 7" id="7"/>
          <p:cNvSpPr/>
          <p:nvPr/>
        </p:nvSpPr>
        <p:spPr>
          <a:xfrm rot="-5406832">
            <a:off x="3687798" y="5942731"/>
            <a:ext cx="4792765" cy="0"/>
          </a:xfrm>
          <a:prstGeom prst="line">
            <a:avLst/>
          </a:prstGeom>
          <a:ln cap="flat" w="9525">
            <a:solidFill>
              <a:srgbClr val="FFFFFF">
                <a:alpha val="29804"/>
              </a:srgbClr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-5406832">
            <a:off x="9807427" y="5942741"/>
            <a:ext cx="4792784" cy="0"/>
          </a:xfrm>
          <a:prstGeom prst="line">
            <a:avLst/>
          </a:prstGeom>
          <a:ln cap="flat" w="9525">
            <a:solidFill>
              <a:srgbClr val="FFFFFF">
                <a:alpha val="29804"/>
              </a:srgbClr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238074" y="3551116"/>
            <a:ext cx="1046136" cy="1046136"/>
          </a:xfrm>
          <a:custGeom>
            <a:avLst/>
            <a:gdLst/>
            <a:ahLst/>
            <a:cxnLst/>
            <a:rect r="r" b="b" t="t" l="l"/>
            <a:pathLst>
              <a:path h="1046136" w="1046136">
                <a:moveTo>
                  <a:pt x="0" y="0"/>
                </a:moveTo>
                <a:lnTo>
                  <a:pt x="1046136" y="0"/>
                </a:lnTo>
                <a:lnTo>
                  <a:pt x="1046136" y="1046136"/>
                </a:lnTo>
                <a:lnTo>
                  <a:pt x="0" y="104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90773" y="3551116"/>
            <a:ext cx="673331" cy="1046136"/>
          </a:xfrm>
          <a:custGeom>
            <a:avLst/>
            <a:gdLst/>
            <a:ahLst/>
            <a:cxnLst/>
            <a:rect r="r" b="b" t="t" l="l"/>
            <a:pathLst>
              <a:path h="1046136" w="673331">
                <a:moveTo>
                  <a:pt x="0" y="0"/>
                </a:moveTo>
                <a:lnTo>
                  <a:pt x="673331" y="0"/>
                </a:lnTo>
                <a:lnTo>
                  <a:pt x="673331" y="1046136"/>
                </a:lnTo>
                <a:lnTo>
                  <a:pt x="0" y="10461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99008" y="3551116"/>
            <a:ext cx="764630" cy="1046136"/>
          </a:xfrm>
          <a:custGeom>
            <a:avLst/>
            <a:gdLst/>
            <a:ahLst/>
            <a:cxnLst/>
            <a:rect r="r" b="b" t="t" l="l"/>
            <a:pathLst>
              <a:path h="1046136" w="764630">
                <a:moveTo>
                  <a:pt x="0" y="0"/>
                </a:moveTo>
                <a:lnTo>
                  <a:pt x="764630" y="0"/>
                </a:lnTo>
                <a:lnTo>
                  <a:pt x="764630" y="1046136"/>
                </a:lnTo>
                <a:lnTo>
                  <a:pt x="0" y="1046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5760787"/>
            <a:ext cx="5499507" cy="3577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Design:</a:t>
            </a:r>
          </a:p>
          <a:p>
            <a:pPr algn="ctr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Master no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 coor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inates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nd distribute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 edge updates.</a:t>
            </a:r>
          </a:p>
          <a:p>
            <a:pPr algn="ctr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Worker nodes update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l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ocal SSSP trees.</a:t>
            </a:r>
          </a:p>
          <a:p>
            <a:pPr algn="ctr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Commun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ion:</a:t>
            </a:r>
          </a:p>
          <a:p>
            <a:pPr algn="ctr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MPI passes affec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ed vertic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etween part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ns.</a:t>
            </a:r>
          </a:p>
          <a:p>
            <a:pPr algn="ctr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non-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cking MPI (MPI_Isend, MPI_Irecv) to avoi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nchronization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bot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necks.</a:t>
            </a:r>
          </a:p>
          <a:p>
            <a:pPr algn="ctr" marL="0" indent="0" lvl="0">
              <a:lnSpc>
                <a:spcPts val="196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394246" y="5927474"/>
            <a:ext cx="5499507" cy="3244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Open</a:t>
            </a:r>
            <a:r>
              <a:rPr lang="en-US" sz="1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MP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(Multi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core CPU):</a:t>
            </a:r>
          </a:p>
          <a:p>
            <a:pPr algn="l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Par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updates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usi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#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gm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om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rall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 for on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affected vertices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Dy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ic schedulin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 en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ur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lo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bal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cing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OpenCL or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CUDA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U):</a:t>
            </a:r>
          </a:p>
          <a:p>
            <a:pPr algn="l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Ext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end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FB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to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mult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-GPU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clu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ters.</a:t>
            </a:r>
          </a:p>
          <a:p>
            <a:pPr algn="l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Ea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GPU updates a pa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ition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;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MPI handles in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r-GPU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ommunication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ctr" marL="0" indent="0" lvl="0">
              <a:lnSpc>
                <a:spcPts val="196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513885" y="6433158"/>
            <a:ext cx="5499507" cy="1910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Objec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e: Minimize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nter-node commun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cation.</a:t>
            </a:r>
          </a:p>
          <a:p>
            <a:pPr algn="l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TIS partitions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 graph into su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bg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aph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s.</a:t>
            </a:r>
          </a:p>
          <a:p>
            <a:pPr algn="l" marL="410218" indent="-205109" lvl="1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Each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process handles a 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bgr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ph</a:t>
            </a:r>
            <a:r>
              <a:rPr lang="en-US" sz="19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ctr" marL="0" indent="0" lvl="0">
              <a:lnSpc>
                <a:spcPts val="1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385285">
            <a:off x="-2413999" y="3259517"/>
            <a:ext cx="13423531" cy="8932750"/>
          </a:xfrm>
          <a:custGeom>
            <a:avLst/>
            <a:gdLst/>
            <a:ahLst/>
            <a:cxnLst/>
            <a:rect r="r" b="b" t="t" l="l"/>
            <a:pathLst>
              <a:path h="8932750" w="13423531">
                <a:moveTo>
                  <a:pt x="0" y="0"/>
                </a:moveTo>
                <a:lnTo>
                  <a:pt x="13423531" y="0"/>
                </a:lnTo>
                <a:lnTo>
                  <a:pt x="13423531" y="8932750"/>
                </a:lnTo>
                <a:lnTo>
                  <a:pt x="0" y="8932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56245" y="1168885"/>
            <a:ext cx="7803055" cy="8089415"/>
          </a:xfrm>
          <a:custGeom>
            <a:avLst/>
            <a:gdLst/>
            <a:ahLst/>
            <a:cxnLst/>
            <a:rect r="r" b="b" t="t" l="l"/>
            <a:pathLst>
              <a:path h="8089415" w="7803055">
                <a:moveTo>
                  <a:pt x="0" y="0"/>
                </a:moveTo>
                <a:lnTo>
                  <a:pt x="7803055" y="0"/>
                </a:lnTo>
                <a:lnTo>
                  <a:pt x="7803055" y="8089415"/>
                </a:lnTo>
                <a:lnTo>
                  <a:pt x="0" y="8089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06" t="0" r="-66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10695760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-3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Our Propos</a:t>
            </a:r>
            <a:r>
              <a:rPr lang="en-US" b="true" sz="8000" spc="-320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ed Extension: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4633786">
            <a:off x="4017149" y="135391"/>
            <a:ext cx="14152890" cy="8388804"/>
          </a:xfrm>
          <a:custGeom>
            <a:avLst/>
            <a:gdLst/>
            <a:ahLst/>
            <a:cxnLst/>
            <a:rect r="r" b="b" t="t" l="l"/>
            <a:pathLst>
              <a:path h="8388804" w="14152890">
                <a:moveTo>
                  <a:pt x="14152890" y="0"/>
                </a:moveTo>
                <a:lnTo>
                  <a:pt x="0" y="0"/>
                </a:lnTo>
                <a:lnTo>
                  <a:pt x="0" y="8388804"/>
                </a:lnTo>
                <a:lnTo>
                  <a:pt x="14152890" y="8388804"/>
                </a:lnTo>
                <a:lnTo>
                  <a:pt x="1415289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8801100" y="521514"/>
          <a:ext cx="7947335" cy="5594461"/>
        </p:xfrm>
        <a:graphic>
          <a:graphicData uri="http://schemas.openxmlformats.org/drawingml/2006/table">
            <a:tbl>
              <a:tblPr/>
              <a:tblGrid>
                <a:gridCol w="7947335"/>
              </a:tblGrid>
              <a:tr h="9872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202236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Asynchronous Updates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FEC4"/>
                    </a:solidFill>
                  </a:tcPr>
                </a:tc>
              </a:tr>
              <a:tr h="16576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Reduce synchronization frequency between update phases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236"/>
                    </a:solidFill>
                  </a:tcPr>
                </a:tc>
              </a:tr>
              <a:tr h="11783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202236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Batch Processing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FEC4"/>
                    </a:solidFill>
                  </a:tcPr>
                </a:tc>
              </a:tr>
              <a:tr h="17712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Handle edge updates in chunks to manage memory &amp; parallelism efficiently.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236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801100" y="7298113"/>
          <a:ext cx="7947335" cy="2467374"/>
        </p:xfrm>
        <a:graphic>
          <a:graphicData uri="http://schemas.openxmlformats.org/drawingml/2006/table">
            <a:tbl>
              <a:tblPr/>
              <a:tblGrid>
                <a:gridCol w="7947335"/>
              </a:tblGrid>
              <a:tr h="246737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Reassign work if one node's partition is much larger.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2236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8801100" y="6115975"/>
          <a:ext cx="7947335" cy="1182137"/>
        </p:xfrm>
        <a:graphic>
          <a:graphicData uri="http://schemas.openxmlformats.org/drawingml/2006/table">
            <a:tbl>
              <a:tblPr/>
              <a:tblGrid>
                <a:gridCol w="7947335"/>
              </a:tblGrid>
              <a:tr h="7898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202236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Dynamic Load Balancing: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FEC4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194620" y="3914775"/>
            <a:ext cx="6407306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-3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Opti</a:t>
            </a:r>
            <a:r>
              <a:rPr lang="en-US" b="true" sz="8000" spc="-320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mization Techniques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2996">
            <a:off x="10219476" y="-731510"/>
            <a:ext cx="13587954" cy="10845657"/>
          </a:xfrm>
          <a:custGeom>
            <a:avLst/>
            <a:gdLst/>
            <a:ahLst/>
            <a:cxnLst/>
            <a:rect r="r" b="b" t="t" l="l"/>
            <a:pathLst>
              <a:path h="10845657" w="13587954">
                <a:moveTo>
                  <a:pt x="0" y="0"/>
                </a:moveTo>
                <a:lnTo>
                  <a:pt x="13587954" y="0"/>
                </a:lnTo>
                <a:lnTo>
                  <a:pt x="13587954" y="10845657"/>
                </a:lnTo>
                <a:lnTo>
                  <a:pt x="0" y="1084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1302167"/>
          <a:ext cx="10039540" cy="7773392"/>
        </p:xfrm>
        <a:graphic>
          <a:graphicData uri="http://schemas.openxmlformats.org/drawingml/2006/table">
            <a:tbl>
              <a:tblPr/>
              <a:tblGrid>
                <a:gridCol w="3535046"/>
                <a:gridCol w="6504495"/>
              </a:tblGrid>
              <a:tr h="16812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Benefits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1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Scalability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Distributed across CPUs/GPUs.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15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Speedup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Faster than full recomputation, especially for frequent small updates.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12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Flexibility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Easy to reassign failed partition with MPI.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12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Fault Tolerance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	Easy to reassign failed partition with MPI.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DAGlKq-H5gA</dc:identifier>
  <dcterms:modified xsi:type="dcterms:W3CDTF">2011-08-01T06:04:30Z</dcterms:modified>
  <cp:revision>1</cp:revision>
  <dc:title>Green Orange Scribbles and Doodles Conference Research Education Presentation</dc:title>
</cp:coreProperties>
</file>