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Kollektif" charset="1" panose="020B0604020101010102"/>
      <p:regular r:id="rId10"/>
    </p:embeddedFont>
    <p:embeddedFont>
      <p:font typeface="Kollektif Bold" charset="1" panose="020B0604020101010102"/>
      <p:regular r:id="rId11"/>
    </p:embeddedFont>
    <p:embeddedFont>
      <p:font typeface="Kollektif Italics" charset="1" panose="020B0604020101010102"/>
      <p:regular r:id="rId12"/>
    </p:embeddedFont>
    <p:embeddedFont>
      <p:font typeface="Kollektif Bold Italics" charset="1" panose="020B0604020101010102"/>
      <p:regular r:id="rId13"/>
    </p:embeddedFont>
    <p:embeddedFont>
      <p:font typeface="DM Sans" charset="1" panose="00000000000000000000"/>
      <p:regular r:id="rId14"/>
    </p:embeddedFont>
    <p:embeddedFont>
      <p:font typeface="DM Sans Bold" charset="1" panose="00000000000000000000"/>
      <p:regular r:id="rId15"/>
    </p:embeddedFont>
    <p:embeddedFont>
      <p:font typeface="DM Sans Italics" charset="1" panose="00000000000000000000"/>
      <p:regular r:id="rId16"/>
    </p:embeddedFont>
    <p:embeddedFont>
      <p:font typeface="DM Sans Bold Italics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24" Target="slides/slide7.xml" Type="http://schemas.openxmlformats.org/officeDocument/2006/relationships/slide"/><Relationship Id="rId25" Target="slides/slide8.xml" Type="http://schemas.openxmlformats.org/officeDocument/2006/relationships/slide"/><Relationship Id="rId26" Target="slides/slide9.xml" Type="http://schemas.openxmlformats.org/officeDocument/2006/relationships/slide"/><Relationship Id="rId27" Target="slides/slide10.xml" Type="http://schemas.openxmlformats.org/officeDocument/2006/relationships/slide"/><Relationship Id="rId28" Target="slides/slide11.xml" Type="http://schemas.openxmlformats.org/officeDocument/2006/relationships/slide"/><Relationship Id="rId29" Target="slides/slide12.xml" Type="http://schemas.openxmlformats.org/officeDocument/2006/relationships/slide"/><Relationship Id="rId3" Target="viewProps.xml" Type="http://schemas.openxmlformats.org/officeDocument/2006/relationships/viewProps"/><Relationship Id="rId30" Target="slides/slide13.xml" Type="http://schemas.openxmlformats.org/officeDocument/2006/relationships/slide"/><Relationship Id="rId31" Target="slides/slide14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0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1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2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14131544" y="7969488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14444220" y="8329798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V="true">
            <a:off x="14802690" y="8681112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5545397" y="6809551"/>
            <a:ext cx="7197206" cy="3094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0"/>
              </a:lnSpc>
            </a:pPr>
            <a:r>
              <a:rPr lang="en-US" sz="3700">
                <a:solidFill>
                  <a:srgbClr val="545454"/>
                </a:solidFill>
                <a:latin typeface="DM Sans"/>
              </a:rPr>
              <a:t>Tutur Pryambadha</a:t>
            </a:r>
          </a:p>
          <a:p>
            <a:pPr algn="ctr">
              <a:lnSpc>
                <a:spcPts val="4070"/>
              </a:lnSpc>
            </a:pPr>
            <a:r>
              <a:rPr lang="en-US" sz="3700">
                <a:solidFill>
                  <a:srgbClr val="545454"/>
                </a:solidFill>
                <a:latin typeface="DM Sans"/>
              </a:rPr>
              <a:t>2300018126</a:t>
            </a:r>
          </a:p>
          <a:p>
            <a:pPr algn="ctr">
              <a:lnSpc>
                <a:spcPts val="4070"/>
              </a:lnSpc>
            </a:pPr>
            <a:r>
              <a:rPr lang="en-US" sz="3700">
                <a:solidFill>
                  <a:srgbClr val="545454"/>
                </a:solidFill>
                <a:latin typeface="DM Sans"/>
              </a:rPr>
              <a:t>Kelas C</a:t>
            </a:r>
          </a:p>
          <a:p>
            <a:pPr algn="ctr">
              <a:lnSpc>
                <a:spcPts val="4070"/>
              </a:lnSpc>
            </a:pPr>
          </a:p>
          <a:p>
            <a:pPr algn="ctr">
              <a:lnSpc>
                <a:spcPts val="4070"/>
              </a:lnSpc>
            </a:pPr>
            <a:r>
              <a:rPr lang="en-US" sz="3700">
                <a:solidFill>
                  <a:srgbClr val="545454"/>
                </a:solidFill>
                <a:latin typeface="DM Sans"/>
              </a:rPr>
              <a:t>github.com/AamPryambadha/TP-DSK2023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-10800000">
            <a:off x="9525" y="63583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83809" y="63869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74707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0" y="8554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5400000">
            <a:off x="1083809" y="8554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10800000">
            <a:off x="1083809" y="962372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3321750" y="8583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3321750" y="74993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5400000">
            <a:off x="4405559" y="8583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2237941" y="966693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3321750" y="966693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5400000">
            <a:off x="0" y="963835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-5400000">
            <a:off x="15470622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-5400000">
            <a:off x="16554431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true" flipV="true" rot="0">
            <a:off x="17638239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-5400000">
            <a:off x="14386813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-5400000">
            <a:off x="15470622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6554431" y="216761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5400000">
            <a:off x="17638239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true" flipV="true" rot="5400000">
            <a:off x="17638239" y="216761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true" flipV="true" rot="0">
            <a:off x="15470622" y="4433486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597650" y="3805640"/>
            <a:ext cx="15092701" cy="2105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00"/>
              </a:lnSpc>
            </a:pPr>
            <a:r>
              <a:rPr lang="en-US" sz="7500">
                <a:solidFill>
                  <a:srgbClr val="227C9D"/>
                </a:solidFill>
                <a:latin typeface="Kollektif Bold"/>
              </a:rPr>
              <a:t>KALKULATOR PENJUMLAHAN-PENGURANGAN SEDERHANA</a:t>
            </a:r>
          </a:p>
        </p:txBody>
      </p:sp>
      <p:sp>
        <p:nvSpPr>
          <p:cNvPr name="Freeform 31" id="31"/>
          <p:cNvSpPr/>
          <p:nvPr/>
        </p:nvSpPr>
        <p:spPr>
          <a:xfrm flipH="true" flipV="true" rot="5400000">
            <a:off x="16554431" y="4433486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8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8" y="0"/>
                </a:lnTo>
                <a:lnTo>
                  <a:pt x="1083808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2" id="3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35" id="3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" id="3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7" id="3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8" id="3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9" id="3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0" id="4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1" id="4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2" id="4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2710979" y="4383088"/>
            <a:ext cx="12866041" cy="1520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227C9D"/>
                </a:solidFill>
                <a:latin typeface="Kollektif Bold"/>
              </a:rPr>
              <a:t>CODE</a:t>
            </a:r>
          </a:p>
        </p:txBody>
      </p:sp>
      <p:grpSp>
        <p:nvGrpSpPr>
          <p:cNvPr name="Group 11" id="11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4" id="14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-10800000">
            <a:off x="9525" y="70441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1083809" y="70727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0" y="81565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-10800000">
            <a:off x="0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-5400000">
            <a:off x="1083809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-10800000">
            <a:off x="3321750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3321750" y="81851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5400000">
            <a:off x="4405559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0" id="10"/>
          <p:cNvSpPr/>
          <p:nvPr/>
        </p:nvSpPr>
        <p:spPr>
          <a:xfrm flipH="false" flipV="false" rot="-10800000">
            <a:off x="16192287" y="706210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7266571" y="709068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182762" y="817449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0800000">
            <a:off x="16182762" y="92583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5400000">
            <a:off x="17266571" y="92583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898788" y="2414735"/>
            <a:ext cx="13970543" cy="7385469"/>
          </a:xfrm>
          <a:custGeom>
            <a:avLst/>
            <a:gdLst/>
            <a:ahLst/>
            <a:cxnLst/>
            <a:rect r="r" b="b" t="t" l="l"/>
            <a:pathLst>
              <a:path h="7385469" w="13970543">
                <a:moveTo>
                  <a:pt x="0" y="0"/>
                </a:moveTo>
                <a:lnTo>
                  <a:pt x="13970542" y="0"/>
                </a:lnTo>
                <a:lnTo>
                  <a:pt x="13970542" y="7385469"/>
                </a:lnTo>
                <a:lnTo>
                  <a:pt x="0" y="738546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898788" y="1570058"/>
            <a:ext cx="6245679" cy="844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44"/>
              </a:lnSpc>
            </a:pPr>
            <a:r>
              <a:rPr lang="en-US" sz="5600">
                <a:solidFill>
                  <a:srgbClr val="227C9D"/>
                </a:solidFill>
                <a:latin typeface="Kollektif Bold"/>
              </a:rPr>
              <a:t>FULL-CODE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0" id="10"/>
          <p:cNvSpPr/>
          <p:nvPr/>
        </p:nvSpPr>
        <p:spPr>
          <a:xfrm flipH="false" flipV="false" rot="-10800000">
            <a:off x="16192287" y="706210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7266571" y="709068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182762" y="817449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0800000">
            <a:off x="16182762" y="92583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5400000">
            <a:off x="17266571" y="92583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898788" y="2414735"/>
            <a:ext cx="13970543" cy="7378193"/>
          </a:xfrm>
          <a:custGeom>
            <a:avLst/>
            <a:gdLst/>
            <a:ahLst/>
            <a:cxnLst/>
            <a:rect r="r" b="b" t="t" l="l"/>
            <a:pathLst>
              <a:path h="7378193" w="13970543">
                <a:moveTo>
                  <a:pt x="0" y="0"/>
                </a:moveTo>
                <a:lnTo>
                  <a:pt x="13970542" y="0"/>
                </a:lnTo>
                <a:lnTo>
                  <a:pt x="13970542" y="7378193"/>
                </a:lnTo>
                <a:lnTo>
                  <a:pt x="0" y="737819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898788" y="1570058"/>
            <a:ext cx="6245679" cy="844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44"/>
              </a:lnSpc>
            </a:pPr>
            <a:r>
              <a:rPr lang="en-US" sz="5600">
                <a:solidFill>
                  <a:srgbClr val="227C9D"/>
                </a:solidFill>
                <a:latin typeface="Kollektif Bold"/>
              </a:rPr>
              <a:t>TEST-CODE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0" id="10"/>
          <p:cNvSpPr/>
          <p:nvPr/>
        </p:nvSpPr>
        <p:spPr>
          <a:xfrm flipH="false" flipV="false" rot="-10800000">
            <a:off x="16192287" y="706210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7266571" y="709068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182762" y="817449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0800000">
            <a:off x="16182762" y="92583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5400000">
            <a:off x="17266571" y="92583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898788" y="2558721"/>
            <a:ext cx="13970543" cy="6843565"/>
          </a:xfrm>
          <a:custGeom>
            <a:avLst/>
            <a:gdLst/>
            <a:ahLst/>
            <a:cxnLst/>
            <a:rect r="r" b="b" t="t" l="l"/>
            <a:pathLst>
              <a:path h="6843565" w="13970543">
                <a:moveTo>
                  <a:pt x="0" y="0"/>
                </a:moveTo>
                <a:lnTo>
                  <a:pt x="13970542" y="0"/>
                </a:lnTo>
                <a:lnTo>
                  <a:pt x="13970542" y="6843564"/>
                </a:lnTo>
                <a:lnTo>
                  <a:pt x="0" y="684356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-901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898788" y="1570058"/>
            <a:ext cx="6245679" cy="844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44"/>
              </a:lnSpc>
            </a:pPr>
            <a:r>
              <a:rPr lang="en-US" sz="5600">
                <a:solidFill>
                  <a:srgbClr val="227C9D"/>
                </a:solidFill>
                <a:latin typeface="Kollektif Bold"/>
              </a:rPr>
              <a:t>GITHUB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33915" y="4200208"/>
            <a:ext cx="10620170" cy="1886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99"/>
              </a:lnSpc>
            </a:pPr>
            <a:r>
              <a:rPr lang="en-US" sz="12399">
                <a:solidFill>
                  <a:srgbClr val="227C9D"/>
                </a:solidFill>
                <a:latin typeface="Kollektif Bold"/>
              </a:rPr>
              <a:t>THANK YOU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9525" y="70441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83809" y="70727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0" y="81565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0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5400000">
            <a:off x="1083809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10800000">
            <a:off x="3321750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3321750" y="81851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5400000">
            <a:off x="4405559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13123603" y="5475036"/>
            <a:ext cx="8847511" cy="8855676"/>
            <a:chOff x="0" y="0"/>
            <a:chExt cx="11796681" cy="11807568"/>
          </a:xfrm>
        </p:grpSpPr>
        <p:grpSp>
          <p:nvGrpSpPr>
            <p:cNvPr name="Group 21" id="21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660400" cy="317500"/>
              </a:xfrm>
              <a:custGeom>
                <a:avLst/>
                <a:gdLst/>
                <a:ahLst/>
                <a:cxnLst/>
                <a:rect r="r" b="b" t="t" l="l"/>
                <a:pathLst>
                  <a:path h="3175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AutoShape 24" id="24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5" id="25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6" id="26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7" id="27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8" id="28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9" id="29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0" id="30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1" id="31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2" id="32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33" id="33"/>
          <p:cNvGrpSpPr/>
          <p:nvPr/>
        </p:nvGrpSpPr>
        <p:grpSpPr>
          <a:xfrm rot="0">
            <a:off x="-2634012" y="-5192964"/>
            <a:ext cx="8847511" cy="8855676"/>
            <a:chOff x="0" y="0"/>
            <a:chExt cx="11796681" cy="11807568"/>
          </a:xfrm>
        </p:grpSpPr>
        <p:grpSp>
          <p:nvGrpSpPr>
            <p:cNvPr name="Group 34" id="34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660400" cy="317500"/>
              </a:xfrm>
              <a:custGeom>
                <a:avLst/>
                <a:gdLst/>
                <a:ahLst/>
                <a:cxnLst/>
                <a:rect r="r" b="b" t="t" l="l"/>
                <a:pathLst>
                  <a:path h="3175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name="TextBox 36" id="36"/>
              <p:cNvSpPr txBox="true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AutoShape 37" id="37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8" id="38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9" id="39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0" id="40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1" id="41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2" id="42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3" id="43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4" id="44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5" id="45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2710979" y="3749675"/>
            <a:ext cx="12866041" cy="2787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227C9D"/>
                </a:solidFill>
                <a:latin typeface="Kollektif Bold"/>
              </a:rPr>
              <a:t>DESKRIPSI DAN FITUR APLIKASI</a:t>
            </a:r>
          </a:p>
        </p:txBody>
      </p:sp>
      <p:grpSp>
        <p:nvGrpSpPr>
          <p:cNvPr name="Group 11" id="11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4" id="14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-10800000">
            <a:off x="9525" y="70441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1083809" y="70727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0" y="81565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-10800000">
            <a:off x="0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-5400000">
            <a:off x="1083809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-10800000">
            <a:off x="3321750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3321750" y="81851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5400000">
            <a:off x="4405559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78105" y="1589042"/>
            <a:ext cx="5480392" cy="844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44"/>
              </a:lnSpc>
            </a:pPr>
            <a:r>
              <a:rPr lang="en-US" sz="5600">
                <a:solidFill>
                  <a:srgbClr val="FE6D73"/>
                </a:solidFill>
                <a:latin typeface="Kollektif Bold"/>
              </a:rPr>
              <a:t>DESKRIPSI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10800000">
            <a:off x="9525" y="591366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83809" y="59422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70260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0" y="810985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00000">
            <a:off x="1083809" y="810985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083809" y="9193666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3321750" y="811938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321750" y="703557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5400000">
            <a:off x="4405559" y="811938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237941" y="920319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321750" y="920319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5400000">
            <a:off x="0" y="9193666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6615800" y="1589042"/>
            <a:ext cx="5056399" cy="1824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545454"/>
                </a:solidFill>
                <a:latin typeface="DM Sans"/>
              </a:rPr>
              <a:t>Seperti yang semua orang ketahui, kalkulator adalah alat mesin untuk menghitung dari perhitungan sederhana hingga kompleks.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202901" y="1589042"/>
            <a:ext cx="5056399" cy="1824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545454"/>
                </a:solidFill>
                <a:latin typeface="DM Sans"/>
              </a:rPr>
              <a:t>Untuk aplikasi yang saya buat, kalkulator yang akan dipresentasikan hanya untuk operasi penjumlahan dan pengurangan.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615800" y="4333237"/>
            <a:ext cx="5056399" cy="1100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545454"/>
                </a:solidFill>
                <a:latin typeface="DM Sans"/>
              </a:rPr>
              <a:t>Aplikasi ini dibuat dengan hanya menggunakan bahasa assembly saja.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3123603" y="5475036"/>
            <a:ext cx="8847511" cy="8855676"/>
            <a:chOff x="0" y="0"/>
            <a:chExt cx="11796681" cy="11807568"/>
          </a:xfrm>
        </p:grpSpPr>
        <p:grpSp>
          <p:nvGrpSpPr>
            <p:cNvPr name="Group 19" id="19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660400" cy="317500"/>
              </a:xfrm>
              <a:custGeom>
                <a:avLst/>
                <a:gdLst/>
                <a:ahLst/>
                <a:cxnLst/>
                <a:rect r="r" b="b" t="t" l="l"/>
                <a:pathLst>
                  <a:path h="3175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AutoShape 22" id="22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3" id="23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4" id="24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5" id="25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6" id="26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7" id="27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8" id="28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9" id="29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0" id="30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78105" y="1589042"/>
            <a:ext cx="5480392" cy="844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44"/>
              </a:lnSpc>
            </a:pPr>
            <a:r>
              <a:rPr lang="en-US" sz="5600">
                <a:solidFill>
                  <a:srgbClr val="FE6D73"/>
                </a:solidFill>
                <a:latin typeface="Kollektif"/>
              </a:rPr>
              <a:t>FITUR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10800000">
            <a:off x="9525" y="591366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83809" y="59422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70260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0" y="810985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00000">
            <a:off x="1083809" y="810985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083809" y="9193666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3321750" y="811938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321750" y="703557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5400000">
            <a:off x="4405559" y="811938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237941" y="920319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321750" y="920319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5400000">
            <a:off x="0" y="9193666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3123603" y="5475036"/>
            <a:ext cx="8847511" cy="8855676"/>
            <a:chOff x="0" y="0"/>
            <a:chExt cx="11796681" cy="11807568"/>
          </a:xfrm>
        </p:grpSpPr>
        <p:grpSp>
          <p:nvGrpSpPr>
            <p:cNvPr name="Group 16" id="16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660400" cy="317500"/>
              </a:xfrm>
              <a:custGeom>
                <a:avLst/>
                <a:gdLst/>
                <a:ahLst/>
                <a:cxnLst/>
                <a:rect r="r" b="b" t="t" l="l"/>
                <a:pathLst>
                  <a:path h="3175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AutoShape 19" id="19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0" id="20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1" id="21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2" id="22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3" id="23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4" id="24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5" id="25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6" id="26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7" id="27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28" id="28"/>
          <p:cNvGrpSpPr/>
          <p:nvPr/>
        </p:nvGrpSpPr>
        <p:grpSpPr>
          <a:xfrm rot="0">
            <a:off x="2481521" y="5429042"/>
            <a:ext cx="6046286" cy="1027869"/>
            <a:chOff x="0" y="0"/>
            <a:chExt cx="1592438" cy="270714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592438" cy="270714"/>
            </a:xfrm>
            <a:custGeom>
              <a:avLst/>
              <a:gdLst/>
              <a:ahLst/>
              <a:cxnLst/>
              <a:rect r="r" b="b" t="t" l="l"/>
              <a:pathLst>
                <a:path h="270714" w="1592438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2481521" y="3410158"/>
            <a:ext cx="6046286" cy="1027869"/>
            <a:chOff x="0" y="0"/>
            <a:chExt cx="1592438" cy="270714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592438" cy="270714"/>
            </a:xfrm>
            <a:custGeom>
              <a:avLst/>
              <a:gdLst/>
              <a:ahLst/>
              <a:cxnLst/>
              <a:rect r="r" b="b" t="t" l="l"/>
              <a:pathLst>
                <a:path h="270714" w="1592438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2825091" y="3611355"/>
            <a:ext cx="5702716" cy="61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>
                <a:solidFill>
                  <a:srgbClr val="FFFFFF"/>
                </a:solidFill>
                <a:latin typeface="Kollektif Bold"/>
              </a:rPr>
              <a:t>01 - PENJUMLAHAN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2825091" y="5630239"/>
            <a:ext cx="5702716" cy="61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>
                <a:solidFill>
                  <a:srgbClr val="FFFFFF"/>
                </a:solidFill>
                <a:latin typeface="Kollektif Bold"/>
              </a:rPr>
              <a:t>02 - PENGURANGAN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9092537" y="3410158"/>
            <a:ext cx="6713943" cy="1447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79"/>
              </a:lnSpc>
            </a:pPr>
            <a:r>
              <a:rPr lang="en-US" sz="2400">
                <a:solidFill>
                  <a:srgbClr val="545454"/>
                </a:solidFill>
                <a:latin typeface="DM Sans"/>
              </a:rPr>
              <a:t>Penjumlahan merupakan operasi aritmatika yang mewakili operasi penambahan sekelompok </a:t>
            </a:r>
            <a:r>
              <a:rPr lang="en-US" sz="2400">
                <a:solidFill>
                  <a:srgbClr val="545454"/>
                </a:solidFill>
                <a:latin typeface="DM Sans"/>
              </a:rPr>
              <a:t>bilangan atau lebih menjadi suatu bilangan.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9092537" y="5429042"/>
            <a:ext cx="6713943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79"/>
              </a:lnSpc>
            </a:pPr>
            <a:r>
              <a:rPr lang="en-US" sz="2400">
                <a:solidFill>
                  <a:srgbClr val="545454"/>
                </a:solidFill>
                <a:latin typeface="DM Sans"/>
              </a:rPr>
              <a:t>Pengurangan adalah </a:t>
            </a:r>
            <a:r>
              <a:rPr lang="en-US" sz="2400">
                <a:solidFill>
                  <a:srgbClr val="545454"/>
                </a:solidFill>
                <a:latin typeface="DM Sans"/>
              </a:rPr>
              <a:t>operasi aritmetika yang mewakili operasi menghapus objek dari koleksi.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2710979" y="3749675"/>
            <a:ext cx="12866041" cy="2787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227C9D"/>
                </a:solidFill>
                <a:latin typeface="Kollektif Bold"/>
              </a:rPr>
              <a:t>ALUR KERJA APLIKASI</a:t>
            </a:r>
          </a:p>
        </p:txBody>
      </p:sp>
      <p:grpSp>
        <p:nvGrpSpPr>
          <p:cNvPr name="Group 11" id="11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4" id="14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-10800000">
            <a:off x="9525" y="70441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1083809" y="70727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0" y="81565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-10800000">
            <a:off x="0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-5400000">
            <a:off x="1083809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-10800000">
            <a:off x="3321750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3321750" y="81851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5400000">
            <a:off x="4405559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3160461" y="5241779"/>
            <a:ext cx="1198289" cy="630733"/>
          </a:xfrm>
          <a:prstGeom prst="line">
            <a:avLst/>
          </a:prstGeom>
          <a:ln cap="flat" w="38100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8323826" y="5241779"/>
            <a:ext cx="1116890" cy="965328"/>
          </a:xfrm>
          <a:prstGeom prst="line">
            <a:avLst/>
          </a:prstGeom>
          <a:ln cap="flat" w="38100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V="true">
            <a:off x="13386742" y="5241779"/>
            <a:ext cx="1153653" cy="962528"/>
          </a:xfrm>
          <a:prstGeom prst="line">
            <a:avLst/>
          </a:prstGeom>
          <a:ln cap="flat" w="38100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flipH="true" flipV="true">
            <a:off x="5783157" y="5241779"/>
            <a:ext cx="1116262" cy="965328"/>
          </a:xfrm>
          <a:prstGeom prst="line">
            <a:avLst/>
          </a:prstGeom>
          <a:ln cap="flat" w="38100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H="true" flipV="true">
            <a:off x="10865123" y="5241779"/>
            <a:ext cx="1097212" cy="962528"/>
          </a:xfrm>
          <a:prstGeom prst="line">
            <a:avLst/>
          </a:prstGeom>
          <a:ln cap="flat" w="38100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1817900" y="5492103"/>
            <a:ext cx="1424407" cy="1424407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8CFAE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4358750" y="4529575"/>
            <a:ext cx="1424407" cy="1424407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6D73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6899419" y="5494903"/>
            <a:ext cx="1424407" cy="1424407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B77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9440716" y="4529575"/>
            <a:ext cx="1424407" cy="1424407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1962335" y="5492103"/>
            <a:ext cx="1424407" cy="1424407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8CFAE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4540395" y="4529575"/>
            <a:ext cx="1424407" cy="1424407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6D73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2700000">
            <a:off x="-2396474" y="-2921783"/>
            <a:ext cx="7415398" cy="3565095"/>
            <a:chOff x="0" y="0"/>
            <a:chExt cx="660400" cy="3175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28" id="28"/>
          <p:cNvSpPr/>
          <p:nvPr/>
        </p:nvSpPr>
        <p:spPr>
          <a:xfrm>
            <a:off x="-2859087" y="-2102233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9" id="29"/>
          <p:cNvSpPr/>
          <p:nvPr/>
        </p:nvSpPr>
        <p:spPr>
          <a:xfrm>
            <a:off x="-3073034" y="-1789557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0" id="30"/>
          <p:cNvSpPr/>
          <p:nvPr/>
        </p:nvSpPr>
        <p:spPr>
          <a:xfrm>
            <a:off x="-3252636" y="-1431087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1" id="31"/>
          <p:cNvSpPr/>
          <p:nvPr/>
        </p:nvSpPr>
        <p:spPr>
          <a:xfrm>
            <a:off x="-3379290" y="-1044819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>
            <a:off x="-3523144" y="-605142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>
            <a:off x="-3643964" y="-161419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4" id="34"/>
          <p:cNvSpPr txBox="true"/>
          <p:nvPr/>
        </p:nvSpPr>
        <p:spPr>
          <a:xfrm rot="0">
            <a:off x="5344200" y="814063"/>
            <a:ext cx="7600032" cy="1540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44"/>
              </a:lnSpc>
            </a:pPr>
            <a:r>
              <a:rPr lang="en-US" sz="5600">
                <a:solidFill>
                  <a:srgbClr val="227C9D"/>
                </a:solidFill>
                <a:latin typeface="Kollektif Bold"/>
              </a:rPr>
              <a:t>DESKRIPSI CARA KERJA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817900" y="5889664"/>
            <a:ext cx="1424407" cy="524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>
                <a:solidFill>
                  <a:srgbClr val="FFFFFF"/>
                </a:solidFill>
                <a:latin typeface="DM Sans Bold"/>
              </a:rPr>
              <a:t>1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769660" y="7268104"/>
            <a:ext cx="3520886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19"/>
              </a:lnSpc>
            </a:pPr>
            <a:r>
              <a:rPr lang="en-US" sz="1599">
                <a:solidFill>
                  <a:srgbClr val="545454"/>
                </a:solidFill>
                <a:latin typeface="DM Sans"/>
              </a:rPr>
              <a:t>User membuka aplikasi untuk pertamakalinya.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4367623" y="4927136"/>
            <a:ext cx="1424407" cy="524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>
                <a:solidFill>
                  <a:srgbClr val="FFFFFF"/>
                </a:solidFill>
                <a:latin typeface="DM Sans Bold"/>
              </a:rPr>
              <a:t>2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6886962" y="5903985"/>
            <a:ext cx="1424407" cy="524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>
                <a:solidFill>
                  <a:srgbClr val="FFFFFF"/>
                </a:solidFill>
                <a:latin typeface="DM Sans Bold"/>
              </a:rPr>
              <a:t>3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9453173" y="4912816"/>
            <a:ext cx="1424407" cy="524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>
                <a:solidFill>
                  <a:srgbClr val="FFFFFF"/>
                </a:solidFill>
                <a:latin typeface="DM Sans Bold"/>
              </a:rPr>
              <a:t>4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1974898" y="5889664"/>
            <a:ext cx="1424407" cy="524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>
                <a:solidFill>
                  <a:srgbClr val="FFFFFF"/>
                </a:solidFill>
                <a:latin typeface="DM Sans Bold"/>
              </a:rPr>
              <a:t>5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4540395" y="4927136"/>
            <a:ext cx="1424407" cy="524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>
                <a:solidFill>
                  <a:srgbClr val="FFFFFF"/>
                </a:solidFill>
                <a:latin typeface="DM Sans Bold"/>
              </a:rPr>
              <a:t>6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3310511" y="3281800"/>
            <a:ext cx="3520886" cy="96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19"/>
              </a:lnSpc>
            </a:pPr>
            <a:r>
              <a:rPr lang="en-US" sz="1599">
                <a:solidFill>
                  <a:srgbClr val="545454"/>
                </a:solidFill>
                <a:latin typeface="DM Sans"/>
              </a:rPr>
              <a:t>Saat aplikasi terbuka akan diberikan pilihan/opsi berupa angka 1 untuk penjumlahan dan 2 untuk pengurangan.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5838723" y="7268104"/>
            <a:ext cx="3520886" cy="1438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19"/>
              </a:lnSpc>
            </a:pPr>
            <a:r>
              <a:rPr lang="en-US" sz="1599">
                <a:solidFill>
                  <a:srgbClr val="545454"/>
                </a:solidFill>
                <a:latin typeface="DM Sans"/>
              </a:rPr>
              <a:t>User memasukkan angka yang tersedia di dalam opsi, kemudian hasilnya akan disimpan dalam memory. Apabila user memasukkan angka selain 1 dan 2, maka akan muncul string “Error”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8392477" y="3338400"/>
            <a:ext cx="3520886" cy="96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19"/>
              </a:lnSpc>
            </a:pPr>
            <a:r>
              <a:rPr lang="en-US" sz="1599">
                <a:solidFill>
                  <a:srgbClr val="545454"/>
                </a:solidFill>
                <a:latin typeface="DM Sans"/>
              </a:rPr>
              <a:t>Hasil dari tiap-tiap operasi kemudian akan dicetak (print) dalam prompt yang bisa dilihat oleh user.</a:t>
            </a:r>
          </a:p>
          <a:p>
            <a:pPr algn="ctr">
              <a:lnSpc>
                <a:spcPts val="1919"/>
              </a:lnSpc>
            </a:pPr>
          </a:p>
        </p:txBody>
      </p:sp>
      <p:sp>
        <p:nvSpPr>
          <p:cNvPr name="TextBox 45" id="45"/>
          <p:cNvSpPr txBox="true"/>
          <p:nvPr/>
        </p:nvSpPr>
        <p:spPr>
          <a:xfrm rot="0">
            <a:off x="10914096" y="7268104"/>
            <a:ext cx="3520886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19"/>
              </a:lnSpc>
            </a:pPr>
            <a:r>
              <a:rPr lang="en-US" sz="1599">
                <a:solidFill>
                  <a:srgbClr val="545454"/>
                </a:solidFill>
                <a:latin typeface="DM Sans"/>
              </a:rPr>
              <a:t>Aplikasi akan memberitahukan user untuk memencet key apa saja dalam keyboard untuk menutup aplikasi.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3475462" y="3519925"/>
            <a:ext cx="3520886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19"/>
              </a:lnSpc>
            </a:pPr>
            <a:r>
              <a:rPr lang="en-US" sz="1599">
                <a:solidFill>
                  <a:srgbClr val="545454"/>
                </a:solidFill>
                <a:latin typeface="DM Sans"/>
              </a:rPr>
              <a:t>User memencet key, aplikasi ditutup.</a:t>
            </a:r>
          </a:p>
          <a:p>
            <a:pPr algn="ctr">
              <a:lnSpc>
                <a:spcPts val="1919"/>
              </a:lnSpc>
            </a:pPr>
          </a:p>
        </p:txBody>
      </p:sp>
      <p:sp>
        <p:nvSpPr>
          <p:cNvPr name="Freeform 47" id="47"/>
          <p:cNvSpPr/>
          <p:nvPr/>
        </p:nvSpPr>
        <p:spPr>
          <a:xfrm flipH="false" flipV="false" rot="0">
            <a:off x="17204191" y="703779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8" id="48"/>
          <p:cNvSpPr/>
          <p:nvPr/>
        </p:nvSpPr>
        <p:spPr>
          <a:xfrm flipH="false" flipV="false" rot="0">
            <a:off x="17204191" y="81216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9" id="49"/>
          <p:cNvSpPr/>
          <p:nvPr/>
        </p:nvSpPr>
        <p:spPr>
          <a:xfrm flipH="true" flipV="true" rot="5400000">
            <a:off x="17204191" y="92054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0" id="50"/>
          <p:cNvSpPr/>
          <p:nvPr/>
        </p:nvSpPr>
        <p:spPr>
          <a:xfrm flipH="false" flipV="false" rot="0">
            <a:off x="16120382" y="595398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1" id="51"/>
          <p:cNvSpPr/>
          <p:nvPr/>
        </p:nvSpPr>
        <p:spPr>
          <a:xfrm flipH="false" flipV="false" rot="0">
            <a:off x="16120382" y="703779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2" id="52"/>
          <p:cNvSpPr/>
          <p:nvPr/>
        </p:nvSpPr>
        <p:spPr>
          <a:xfrm flipH="false" flipV="false" rot="5400000">
            <a:off x="15036573" y="81216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3" id="53"/>
          <p:cNvSpPr/>
          <p:nvPr/>
        </p:nvSpPr>
        <p:spPr>
          <a:xfrm flipH="false" flipV="false" rot="-10800000">
            <a:off x="16120382" y="92054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4" id="54"/>
          <p:cNvSpPr/>
          <p:nvPr/>
        </p:nvSpPr>
        <p:spPr>
          <a:xfrm flipH="true" flipV="true" rot="-10800000">
            <a:off x="15036573" y="92054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0" id="10"/>
          <p:cNvSpPr/>
          <p:nvPr/>
        </p:nvSpPr>
        <p:spPr>
          <a:xfrm flipH="false" flipV="false" rot="-10800000">
            <a:off x="16192287" y="706210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7266571" y="709068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182762" y="817449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0800000">
            <a:off x="16182762" y="92583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5400000">
            <a:off x="17266571" y="92583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6733322" y="2414735"/>
            <a:ext cx="5533272" cy="7600299"/>
          </a:xfrm>
          <a:custGeom>
            <a:avLst/>
            <a:gdLst/>
            <a:ahLst/>
            <a:cxnLst/>
            <a:rect r="r" b="b" t="t" l="l"/>
            <a:pathLst>
              <a:path h="7600299" w="5533272">
                <a:moveTo>
                  <a:pt x="0" y="0"/>
                </a:moveTo>
                <a:lnTo>
                  <a:pt x="5533272" y="0"/>
                </a:lnTo>
                <a:lnTo>
                  <a:pt x="5533272" y="7600299"/>
                </a:lnTo>
                <a:lnTo>
                  <a:pt x="0" y="760029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898788" y="1570058"/>
            <a:ext cx="6245679" cy="844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44"/>
              </a:lnSpc>
            </a:pPr>
            <a:r>
              <a:rPr lang="en-US" sz="5600">
                <a:solidFill>
                  <a:srgbClr val="227C9D"/>
                </a:solidFill>
                <a:latin typeface="Kollektif Bold"/>
              </a:rPr>
              <a:t>FLOWCHART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2710979" y="4383088"/>
            <a:ext cx="12866041" cy="1520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227C9D"/>
                </a:solidFill>
                <a:latin typeface="Kollektif Bold"/>
              </a:rPr>
              <a:t>USER-INTERFACE</a:t>
            </a:r>
          </a:p>
        </p:txBody>
      </p:sp>
      <p:grpSp>
        <p:nvGrpSpPr>
          <p:cNvPr name="Group 11" id="11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4" id="14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-10800000">
            <a:off x="9525" y="70441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1083809" y="70727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0" y="81565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-10800000">
            <a:off x="0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-5400000">
            <a:off x="1083809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-10800000">
            <a:off x="3321750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3321750" y="81851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5400000">
            <a:off x="4405559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395055" y="-4427838"/>
            <a:ext cx="8847511" cy="8855676"/>
            <a:chOff x="0" y="0"/>
            <a:chExt cx="11796681" cy="11807568"/>
          </a:xfrm>
        </p:grpSpPr>
        <p:grpSp>
          <p:nvGrpSpPr>
            <p:cNvPr name="Group 3" id="3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60400" cy="317500"/>
              </a:xfrm>
              <a:custGeom>
                <a:avLst/>
                <a:gdLst/>
                <a:ahLst/>
                <a:cxnLst/>
                <a:rect r="r" b="b" t="t" l="l"/>
                <a:pathLst>
                  <a:path h="3175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AutoShape 6" id="6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7" id="7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8" id="8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9" id="9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0" id="10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1" id="11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2" id="12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3" id="13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14" id="14"/>
          <p:cNvSpPr txBox="true"/>
          <p:nvPr/>
        </p:nvSpPr>
        <p:spPr>
          <a:xfrm rot="0">
            <a:off x="3157716" y="3156903"/>
            <a:ext cx="11972568" cy="55029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99"/>
              </a:lnSpc>
            </a:pPr>
            <a:r>
              <a:rPr lang="en-US" sz="2899">
                <a:solidFill>
                  <a:srgbClr val="000000"/>
                </a:solidFill>
                <a:latin typeface="Kollektif Bold"/>
              </a:rPr>
              <a:t>=========================================================</a:t>
            </a:r>
          </a:p>
          <a:p>
            <a:pPr>
              <a:lnSpc>
                <a:spcPts val="2899"/>
              </a:lnSpc>
            </a:pPr>
            <a:r>
              <a:rPr lang="en-US" sz="2899">
                <a:solidFill>
                  <a:srgbClr val="000000"/>
                </a:solidFill>
                <a:latin typeface="Kollektif Bold"/>
              </a:rPr>
              <a:t>|                                             KALKULATOR                         </a:t>
            </a:r>
          </a:p>
          <a:p>
            <a:pPr>
              <a:lnSpc>
                <a:spcPts val="2899"/>
              </a:lnSpc>
            </a:pPr>
            <a:r>
              <a:rPr lang="en-US" sz="2899">
                <a:solidFill>
                  <a:srgbClr val="000000"/>
                </a:solidFill>
                <a:latin typeface="Kollektif Bold"/>
              </a:rPr>
              <a:t>=========================================================</a:t>
            </a:r>
          </a:p>
          <a:p>
            <a:pPr>
              <a:lnSpc>
                <a:spcPts val="2899"/>
              </a:lnSpc>
            </a:pPr>
            <a:r>
              <a:rPr lang="en-US" sz="2899">
                <a:solidFill>
                  <a:srgbClr val="000000"/>
                </a:solidFill>
                <a:latin typeface="Kollektif Bold"/>
              </a:rPr>
              <a:t>| 1.  Penjumlahan                                                               </a:t>
            </a:r>
          </a:p>
          <a:p>
            <a:pPr>
              <a:lnSpc>
                <a:spcPts val="2899"/>
              </a:lnSpc>
            </a:pPr>
            <a:r>
              <a:rPr lang="en-US" sz="2899">
                <a:solidFill>
                  <a:srgbClr val="000000"/>
                </a:solidFill>
                <a:latin typeface="Kollektif Bold"/>
              </a:rPr>
              <a:t>| 2. Pengurangan                                                             </a:t>
            </a:r>
          </a:p>
          <a:p>
            <a:pPr>
              <a:lnSpc>
                <a:spcPts val="2899"/>
              </a:lnSpc>
            </a:pPr>
            <a:r>
              <a:rPr lang="en-US" sz="2899">
                <a:solidFill>
                  <a:srgbClr val="000000"/>
                </a:solidFill>
                <a:latin typeface="Kollektif Bold"/>
              </a:rPr>
              <a:t>| Masukkan angka 1 atau 2 untuk memilih operasi: 1</a:t>
            </a:r>
          </a:p>
          <a:p>
            <a:pPr>
              <a:lnSpc>
                <a:spcPts val="2899"/>
              </a:lnSpc>
            </a:pPr>
            <a:r>
              <a:rPr lang="en-US" sz="2899">
                <a:solidFill>
                  <a:srgbClr val="000000"/>
                </a:solidFill>
                <a:latin typeface="Kollektif Bold"/>
              </a:rPr>
              <a:t>==================================================</a:t>
            </a:r>
          </a:p>
          <a:p>
            <a:pPr>
              <a:lnSpc>
                <a:spcPts val="2899"/>
              </a:lnSpc>
            </a:pPr>
            <a:r>
              <a:rPr lang="en-US" sz="2899">
                <a:solidFill>
                  <a:srgbClr val="000000"/>
                </a:solidFill>
                <a:latin typeface="Kollektif Bold"/>
              </a:rPr>
              <a:t>| Masukkan Angka Pertama: 1</a:t>
            </a:r>
          </a:p>
          <a:p>
            <a:pPr>
              <a:lnSpc>
                <a:spcPts val="2899"/>
              </a:lnSpc>
            </a:pPr>
            <a:r>
              <a:rPr lang="en-US" sz="2899">
                <a:solidFill>
                  <a:srgbClr val="000000"/>
                </a:solidFill>
                <a:latin typeface="Kollektif Bold"/>
              </a:rPr>
              <a:t>| Masukkan Angka Kedua: 2</a:t>
            </a:r>
          </a:p>
          <a:p>
            <a:pPr>
              <a:lnSpc>
                <a:spcPts val="2899"/>
              </a:lnSpc>
            </a:pPr>
            <a:r>
              <a:rPr lang="en-US" sz="2899">
                <a:solidFill>
                  <a:srgbClr val="000000"/>
                </a:solidFill>
                <a:latin typeface="Kollektif Bold"/>
              </a:rPr>
              <a:t>|</a:t>
            </a:r>
          </a:p>
          <a:p>
            <a:pPr>
              <a:lnSpc>
                <a:spcPts val="2899"/>
              </a:lnSpc>
            </a:pPr>
            <a:r>
              <a:rPr lang="en-US" sz="2899">
                <a:solidFill>
                  <a:srgbClr val="000000"/>
                </a:solidFill>
                <a:latin typeface="Kollektif Bold"/>
              </a:rPr>
              <a:t>| Hasil: 00003</a:t>
            </a:r>
          </a:p>
          <a:p>
            <a:pPr>
              <a:lnSpc>
                <a:spcPts val="2899"/>
              </a:lnSpc>
            </a:pPr>
            <a:r>
              <a:rPr lang="en-US" sz="2899">
                <a:solidFill>
                  <a:srgbClr val="000000"/>
                </a:solidFill>
                <a:latin typeface="Kollektif Bold"/>
              </a:rPr>
              <a:t>| Terimakasih telah menggunakan kalkulator ini! Tekan apa saja untuk keluar…</a:t>
            </a:r>
          </a:p>
          <a:p>
            <a:pPr>
              <a:lnSpc>
                <a:spcPts val="2899"/>
              </a:lnSpc>
            </a:pPr>
          </a:p>
          <a:p>
            <a:pPr>
              <a:lnSpc>
                <a:spcPts val="2899"/>
              </a:lnSpc>
            </a:pPr>
          </a:p>
        </p:txBody>
      </p:sp>
      <p:grpSp>
        <p:nvGrpSpPr>
          <p:cNvPr name="Group 15" id="15"/>
          <p:cNvGrpSpPr/>
          <p:nvPr/>
        </p:nvGrpSpPr>
        <p:grpSpPr>
          <a:xfrm rot="0">
            <a:off x="12001613" y="5294182"/>
            <a:ext cx="8467583" cy="8456154"/>
            <a:chOff x="0" y="0"/>
            <a:chExt cx="11290111" cy="11274872"/>
          </a:xfrm>
        </p:grpSpPr>
        <p:grpSp>
          <p:nvGrpSpPr>
            <p:cNvPr name="Group 16" id="16"/>
            <p:cNvGrpSpPr/>
            <p:nvPr/>
          </p:nvGrpSpPr>
          <p:grpSpPr>
            <a:xfrm rot="-2700000">
              <a:off x="232655" y="2799524"/>
              <a:ext cx="9887197" cy="4753460"/>
              <a:chOff x="0" y="0"/>
              <a:chExt cx="660400" cy="3175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660400" cy="317500"/>
              </a:xfrm>
              <a:custGeom>
                <a:avLst/>
                <a:gdLst/>
                <a:ahLst/>
                <a:cxnLst/>
                <a:rect r="r" b="b" t="t" l="l"/>
                <a:pathLst>
                  <a:path h="3175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AutoShape 19" id="19"/>
            <p:cNvSpPr/>
            <p:nvPr/>
          </p:nvSpPr>
          <p:spPr>
            <a:xfrm flipV="true">
              <a:off x="3892256" y="3823049"/>
              <a:ext cx="6843603" cy="6913622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0" id="20"/>
            <p:cNvSpPr/>
            <p:nvPr/>
          </p:nvSpPr>
          <p:spPr>
            <a:xfrm flipV="true">
              <a:off x="4309159" y="4303462"/>
              <a:ext cx="6718471" cy="671847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1" id="21"/>
            <p:cNvSpPr/>
            <p:nvPr/>
          </p:nvSpPr>
          <p:spPr>
            <a:xfrm flipV="true">
              <a:off x="4787119" y="4771880"/>
              <a:ext cx="6489522" cy="6489522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22" id="22"/>
          <p:cNvSpPr txBox="true"/>
          <p:nvPr/>
        </p:nvSpPr>
        <p:spPr>
          <a:xfrm rot="0">
            <a:off x="14012974" y="3622041"/>
            <a:ext cx="69215" cy="15214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99"/>
              </a:lnSpc>
            </a:pPr>
            <a:r>
              <a:rPr lang="en-US" sz="2899">
                <a:solidFill>
                  <a:srgbClr val="000000"/>
                </a:solidFill>
                <a:latin typeface="Kollektif Bold"/>
              </a:rPr>
              <a:t>|</a:t>
            </a:r>
          </a:p>
          <a:p>
            <a:pPr>
              <a:lnSpc>
                <a:spcPts val="2899"/>
              </a:lnSpc>
            </a:pPr>
          </a:p>
          <a:p>
            <a:pPr>
              <a:lnSpc>
                <a:spcPts val="2899"/>
              </a:lnSpc>
            </a:pPr>
            <a:r>
              <a:rPr lang="en-US" sz="2899">
                <a:solidFill>
                  <a:srgbClr val="000000"/>
                </a:solidFill>
                <a:latin typeface="Kollektif Bold"/>
              </a:rPr>
              <a:t>|</a:t>
            </a:r>
          </a:p>
          <a:p>
            <a:pPr algn="l" marL="0" indent="0" lvl="0">
              <a:lnSpc>
                <a:spcPts val="2899"/>
              </a:lnSpc>
              <a:spcBef>
                <a:spcPct val="0"/>
              </a:spcBef>
            </a:pPr>
            <a:r>
              <a:rPr lang="en-US" sz="2899">
                <a:solidFill>
                  <a:srgbClr val="000000"/>
                </a:solidFill>
                <a:latin typeface="Kollektif Bold"/>
              </a:rPr>
              <a:t>|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121973" y="1617663"/>
            <a:ext cx="12044053" cy="1472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9600">
                <a:solidFill>
                  <a:srgbClr val="227C9D"/>
                </a:solidFill>
                <a:latin typeface="Kollektif Bold"/>
              </a:rPr>
              <a:t>USER-INTERFACE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DAF4XRNZsfA</dc:identifier>
  <dcterms:modified xsi:type="dcterms:W3CDTF">2011-08-01T06:04:30Z</dcterms:modified>
  <cp:revision>1</cp:revision>
  <dc:title>Colorful Modern Business Infographic Presentation</dc:title>
</cp:coreProperties>
</file>