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6" r:id="rId1"/>
  </p:sldMasterIdLst>
  <p:notesMasterIdLst>
    <p:notesMasterId r:id="rId26"/>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4"/>
  </p:normalViewPr>
  <p:slideViewPr>
    <p:cSldViewPr snapToGrid="0" snapToObjects="1">
      <p:cViewPr>
        <p:scale>
          <a:sx n="95" d="100"/>
          <a:sy n="95" d="100"/>
        </p:scale>
        <p:origin x="584" y="3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916D4-D3FC-7E44-806B-AFE67B3FD2DF}" type="datetimeFigureOut">
              <a:rPr lang="en-US" smtClean="0"/>
              <a:t>6/9/19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87189-9274-814D-9CD5-CBA9E19E06C7}" type="slidenum">
              <a:rPr lang="en-US" smtClean="0"/>
              <a:t>‹#›</a:t>
            </a:fld>
            <a:endParaRPr lang="en-US"/>
          </a:p>
        </p:txBody>
      </p:sp>
    </p:spTree>
    <p:extLst>
      <p:ext uri="{BB962C8B-B14F-4D97-AF65-F5344CB8AC3E}">
        <p14:creationId xmlns:p14="http://schemas.microsoft.com/office/powerpoint/2010/main" val="125773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87189-9274-814D-9CD5-CBA9E19E06C7}" type="slidenum">
              <a:rPr lang="en-US" smtClean="0"/>
              <a:t>3</a:t>
            </a:fld>
            <a:endParaRPr lang="en-US"/>
          </a:p>
        </p:txBody>
      </p:sp>
    </p:spTree>
    <p:extLst>
      <p:ext uri="{BB962C8B-B14F-4D97-AF65-F5344CB8AC3E}">
        <p14:creationId xmlns:p14="http://schemas.microsoft.com/office/powerpoint/2010/main" val="198125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12A77D-B1C3-7C44-941B-3A8BDB817C3B}" type="slidenum">
              <a:rPr lang="en-US" smtClean="0"/>
              <a:t>4</a:t>
            </a:fld>
            <a:endParaRPr lang="en-US"/>
          </a:p>
        </p:txBody>
      </p:sp>
    </p:spTree>
    <p:extLst>
      <p:ext uri="{BB962C8B-B14F-4D97-AF65-F5344CB8AC3E}">
        <p14:creationId xmlns:p14="http://schemas.microsoft.com/office/powerpoint/2010/main" val="1576922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figure here</a:t>
            </a:r>
          </a:p>
        </p:txBody>
      </p:sp>
      <p:sp>
        <p:nvSpPr>
          <p:cNvPr id="4" name="Slide Number Placeholder 3"/>
          <p:cNvSpPr>
            <a:spLocks noGrp="1"/>
          </p:cNvSpPr>
          <p:nvPr>
            <p:ph type="sldNum" sz="quarter" idx="10"/>
          </p:nvPr>
        </p:nvSpPr>
        <p:spPr/>
        <p:txBody>
          <a:bodyPr/>
          <a:lstStyle/>
          <a:p>
            <a:fld id="{1512A77D-B1C3-7C44-941B-3A8BDB817C3B}" type="slidenum">
              <a:rPr lang="en-US" smtClean="0"/>
              <a:t>5</a:t>
            </a:fld>
            <a:endParaRPr lang="en-US"/>
          </a:p>
        </p:txBody>
      </p:sp>
    </p:spTree>
    <p:extLst>
      <p:ext uri="{BB962C8B-B14F-4D97-AF65-F5344CB8AC3E}">
        <p14:creationId xmlns:p14="http://schemas.microsoft.com/office/powerpoint/2010/main" val="117914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figure here</a:t>
            </a:r>
          </a:p>
        </p:txBody>
      </p:sp>
      <p:sp>
        <p:nvSpPr>
          <p:cNvPr id="4" name="Slide Number Placeholder 3"/>
          <p:cNvSpPr>
            <a:spLocks noGrp="1"/>
          </p:cNvSpPr>
          <p:nvPr>
            <p:ph type="sldNum" sz="quarter" idx="10"/>
          </p:nvPr>
        </p:nvSpPr>
        <p:spPr/>
        <p:txBody>
          <a:bodyPr/>
          <a:lstStyle/>
          <a:p>
            <a:fld id="{1512A77D-B1C3-7C44-941B-3A8BDB817C3B}" type="slidenum">
              <a:rPr lang="en-US" smtClean="0"/>
              <a:t>6</a:t>
            </a:fld>
            <a:endParaRPr lang="en-US"/>
          </a:p>
        </p:txBody>
      </p:sp>
    </p:spTree>
    <p:extLst>
      <p:ext uri="{BB962C8B-B14F-4D97-AF65-F5344CB8AC3E}">
        <p14:creationId xmlns:p14="http://schemas.microsoft.com/office/powerpoint/2010/main" val="78642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figure here</a:t>
            </a:r>
          </a:p>
        </p:txBody>
      </p:sp>
      <p:sp>
        <p:nvSpPr>
          <p:cNvPr id="4" name="Slide Number Placeholder 3"/>
          <p:cNvSpPr>
            <a:spLocks noGrp="1"/>
          </p:cNvSpPr>
          <p:nvPr>
            <p:ph type="sldNum" sz="quarter" idx="10"/>
          </p:nvPr>
        </p:nvSpPr>
        <p:spPr/>
        <p:txBody>
          <a:bodyPr/>
          <a:lstStyle/>
          <a:p>
            <a:fld id="{1512A77D-B1C3-7C44-941B-3A8BDB817C3B}" type="slidenum">
              <a:rPr lang="en-US" smtClean="0"/>
              <a:t>7</a:t>
            </a:fld>
            <a:endParaRPr lang="en-US"/>
          </a:p>
        </p:txBody>
      </p:sp>
    </p:spTree>
    <p:extLst>
      <p:ext uri="{BB962C8B-B14F-4D97-AF65-F5344CB8AC3E}">
        <p14:creationId xmlns:p14="http://schemas.microsoft.com/office/powerpoint/2010/main" val="1658667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figure here</a:t>
            </a:r>
          </a:p>
        </p:txBody>
      </p:sp>
      <p:sp>
        <p:nvSpPr>
          <p:cNvPr id="4" name="Slide Number Placeholder 3"/>
          <p:cNvSpPr>
            <a:spLocks noGrp="1"/>
          </p:cNvSpPr>
          <p:nvPr>
            <p:ph type="sldNum" sz="quarter" idx="10"/>
          </p:nvPr>
        </p:nvSpPr>
        <p:spPr/>
        <p:txBody>
          <a:bodyPr/>
          <a:lstStyle/>
          <a:p>
            <a:fld id="{1512A77D-B1C3-7C44-941B-3A8BDB817C3B}" type="slidenum">
              <a:rPr lang="en-US" smtClean="0"/>
              <a:t>9</a:t>
            </a:fld>
            <a:endParaRPr lang="en-US"/>
          </a:p>
        </p:txBody>
      </p:sp>
    </p:spTree>
    <p:extLst>
      <p:ext uri="{BB962C8B-B14F-4D97-AF65-F5344CB8AC3E}">
        <p14:creationId xmlns:p14="http://schemas.microsoft.com/office/powerpoint/2010/main" val="37724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Karla" charset="0"/>
                <a:ea typeface="Karla" charset="0"/>
                <a:cs typeface="Karla" charset="0"/>
              </a:rPr>
              <a:t>[ADD interpretation and ONE HOT ENCODING] </a:t>
            </a:r>
          </a:p>
          <a:p>
            <a:endParaRPr lang="en-US" dirty="0"/>
          </a:p>
        </p:txBody>
      </p:sp>
      <p:sp>
        <p:nvSpPr>
          <p:cNvPr id="4" name="Slide Number Placeholder 3"/>
          <p:cNvSpPr>
            <a:spLocks noGrp="1"/>
          </p:cNvSpPr>
          <p:nvPr>
            <p:ph type="sldNum" sz="quarter" idx="10"/>
          </p:nvPr>
        </p:nvSpPr>
        <p:spPr/>
        <p:txBody>
          <a:bodyPr/>
          <a:lstStyle/>
          <a:p>
            <a:fld id="{1512A77D-B1C3-7C44-941B-3A8BDB817C3B}" type="slidenum">
              <a:rPr lang="en-US" smtClean="0"/>
              <a:t>17</a:t>
            </a:fld>
            <a:endParaRPr lang="en-US"/>
          </a:p>
        </p:txBody>
      </p:sp>
    </p:spTree>
    <p:extLst>
      <p:ext uri="{BB962C8B-B14F-4D97-AF65-F5344CB8AC3E}">
        <p14:creationId xmlns:p14="http://schemas.microsoft.com/office/powerpoint/2010/main" val="99675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694902"/>
            <a:ext cx="10363200" cy="1470025"/>
          </a:xfrm>
          <a:prstGeom prst="rect">
            <a:avLst/>
          </a:prstGeom>
        </p:spPr>
        <p:txBody>
          <a:bodyPr/>
          <a:lstStyle>
            <a:lvl1pPr>
              <a:defRPr sz="3400" b="0" i="0" baseline="0">
                <a:solidFill>
                  <a:srgbClr val="464646"/>
                </a:solidFill>
                <a:latin typeface="Karla" charset="0"/>
                <a:ea typeface="Karla" charset="0"/>
                <a:cs typeface="Karla" charset="0"/>
              </a:defRPr>
            </a:lvl1pPr>
          </a:lstStyle>
          <a:p>
            <a:r>
              <a:rPr lang="en-US" dirty="0" smtClean="0"/>
              <a:t>Lecture #: Lecture Title</a:t>
            </a:r>
            <a:endParaRPr lang="en-US" dirty="0"/>
          </a:p>
        </p:txBody>
      </p:sp>
      <p:sp>
        <p:nvSpPr>
          <p:cNvPr id="4" name="Date Placeholder 3"/>
          <p:cNvSpPr>
            <a:spLocks noGrp="1"/>
          </p:cNvSpPr>
          <p:nvPr>
            <p:ph type="dt" sz="half" idx="10"/>
          </p:nvPr>
        </p:nvSpPr>
        <p:spPr/>
        <p:txBody>
          <a:bodyPr/>
          <a:lstStyle/>
          <a:p>
            <a:fld id="{5A7E2330-536D-2343-85F2-147F226D6DA6}" type="datetime1">
              <a:rPr lang="en-US" smtClean="0"/>
              <a:t>6/9/19</a:t>
            </a:fld>
            <a:endParaRPr lang="en-US"/>
          </a:p>
        </p:txBody>
      </p:sp>
      <p:sp>
        <p:nvSpPr>
          <p:cNvPr id="5" name="Footer Placeholder 4"/>
          <p:cNvSpPr>
            <a:spLocks noGrp="1"/>
          </p:cNvSpPr>
          <p:nvPr>
            <p:ph type="ftr" sz="quarter" idx="11"/>
          </p:nvPr>
        </p:nvSpPr>
        <p:spPr/>
        <p:txBody>
          <a:bodyPr/>
          <a:lstStyle/>
          <a:p>
            <a:endParaRPr lang="en-US"/>
          </a:p>
        </p:txBody>
      </p:sp>
      <p:sp>
        <p:nvSpPr>
          <p:cNvPr id="7" name="TextBox 6"/>
          <p:cNvSpPr txBox="1"/>
          <p:nvPr/>
        </p:nvSpPr>
        <p:spPr>
          <a:xfrm>
            <a:off x="2082800" y="2958528"/>
            <a:ext cx="8026400" cy="954107"/>
          </a:xfrm>
          <a:prstGeom prst="rect">
            <a:avLst/>
          </a:prstGeom>
          <a:noFill/>
        </p:spPr>
        <p:txBody>
          <a:bodyPr wrap="square" rtlCol="0">
            <a:spAutoFit/>
          </a:bodyPr>
          <a:lstStyle/>
          <a:p>
            <a:pPr algn="ctr"/>
            <a:r>
              <a:rPr lang="en-US" sz="2400" b="0" i="0" dirty="0" err="1" smtClean="0">
                <a:solidFill>
                  <a:schemeClr val="tx1">
                    <a:lumMod val="75000"/>
                    <a:lumOff val="25000"/>
                  </a:schemeClr>
                </a:solidFill>
                <a:latin typeface="Karla" charset="0"/>
                <a:ea typeface="Karla" charset="0"/>
                <a:cs typeface="Karla" charset="0"/>
              </a:rPr>
              <a:t>Pavlos</a:t>
            </a:r>
            <a:r>
              <a:rPr lang="en-US" sz="2400" b="0" i="0" dirty="0" smtClean="0">
                <a:solidFill>
                  <a:schemeClr val="tx1">
                    <a:lumMod val="75000"/>
                    <a:lumOff val="25000"/>
                  </a:schemeClr>
                </a:solidFill>
                <a:latin typeface="Karla" charset="0"/>
                <a:ea typeface="Karla" charset="0"/>
                <a:cs typeface="Karla" charset="0"/>
              </a:rPr>
              <a:t> </a:t>
            </a:r>
            <a:r>
              <a:rPr lang="en-US" sz="2400" b="0" i="0" dirty="0" err="1" smtClean="0">
                <a:solidFill>
                  <a:schemeClr val="tx1">
                    <a:lumMod val="75000"/>
                    <a:lumOff val="25000"/>
                  </a:schemeClr>
                </a:solidFill>
                <a:latin typeface="Karla" charset="0"/>
                <a:ea typeface="Karla" charset="0"/>
                <a:cs typeface="Karla" charset="0"/>
              </a:rPr>
              <a:t>Protopapas</a:t>
            </a:r>
            <a:endParaRPr lang="en-US" sz="2400" b="0" i="0" dirty="0" smtClean="0">
              <a:solidFill>
                <a:schemeClr val="tx1">
                  <a:lumMod val="75000"/>
                  <a:lumOff val="25000"/>
                </a:schemeClr>
              </a:solidFill>
              <a:latin typeface="Karla" charset="0"/>
              <a:ea typeface="Karla" charset="0"/>
              <a:cs typeface="Karla" charset="0"/>
            </a:endParaRPr>
          </a:p>
          <a:p>
            <a:pPr algn="ctr"/>
            <a:r>
              <a:rPr lang="en-US" sz="1600" b="0" i="0" dirty="0" smtClean="0">
                <a:solidFill>
                  <a:schemeClr val="tx1">
                    <a:lumMod val="75000"/>
                    <a:lumOff val="25000"/>
                  </a:schemeClr>
                </a:solidFill>
                <a:latin typeface="Karla" charset="0"/>
                <a:ea typeface="Karla" charset="0"/>
                <a:cs typeface="Karla" charset="0"/>
              </a:rPr>
              <a:t>Institute for Applied</a:t>
            </a:r>
            <a:r>
              <a:rPr lang="en-US" sz="1600" b="0" i="0" baseline="0" dirty="0" smtClean="0">
                <a:solidFill>
                  <a:schemeClr val="tx1">
                    <a:lumMod val="75000"/>
                    <a:lumOff val="25000"/>
                  </a:schemeClr>
                </a:solidFill>
                <a:latin typeface="Karla" charset="0"/>
                <a:ea typeface="Karla" charset="0"/>
                <a:cs typeface="Karla" charset="0"/>
              </a:rPr>
              <a:t> Computational Science</a:t>
            </a:r>
          </a:p>
          <a:p>
            <a:pPr algn="ctr"/>
            <a:r>
              <a:rPr lang="en-US" sz="1600" b="0" i="0" baseline="0" dirty="0" smtClean="0">
                <a:solidFill>
                  <a:schemeClr val="tx1">
                    <a:lumMod val="75000"/>
                    <a:lumOff val="25000"/>
                  </a:schemeClr>
                </a:solidFill>
                <a:latin typeface="Karla" charset="0"/>
                <a:ea typeface="Karla" charset="0"/>
                <a:cs typeface="Karla" charset="0"/>
              </a:rPr>
              <a:t>Harvard</a:t>
            </a:r>
            <a:endParaRPr lang="en-US" sz="1600" b="0" i="0" dirty="0">
              <a:solidFill>
                <a:schemeClr val="tx1">
                  <a:lumMod val="75000"/>
                  <a:lumOff val="25000"/>
                </a:schemeClr>
              </a:solidFill>
              <a:latin typeface="Karla" charset="0"/>
              <a:ea typeface="Karla" charset="0"/>
              <a:cs typeface="Karla" charset="0"/>
            </a:endParaRPr>
          </a:p>
        </p:txBody>
      </p:sp>
      <p:grpSp>
        <p:nvGrpSpPr>
          <p:cNvPr id="12" name="Group 11"/>
          <p:cNvGrpSpPr>
            <a:grpSpLocks noChangeAspect="1"/>
          </p:cNvGrpSpPr>
          <p:nvPr/>
        </p:nvGrpSpPr>
        <p:grpSpPr>
          <a:xfrm>
            <a:off x="4475134" y="4428549"/>
            <a:ext cx="3154320" cy="1764795"/>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Tree>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74F018-911F-9A46-BB1C-BC3CAB65BADF}" type="datetime1">
              <a:rPr lang="en-US" smtClean="0"/>
              <a:t>6/9/19</a:t>
            </a:fld>
            <a:endParaRPr lang="en-US"/>
          </a:p>
        </p:txBody>
      </p:sp>
      <p:sp>
        <p:nvSpPr>
          <p:cNvPr id="9"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0" name="TextBox 9"/>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
        <p:nvSpPr>
          <p:cNvPr id="12" name="Footer Placeholder 2"/>
          <p:cNvSpPr>
            <a:spLocks noGrp="1"/>
          </p:cNvSpPr>
          <p:nvPr>
            <p:ph type="ftr" sz="quarter" idx="11"/>
          </p:nvPr>
        </p:nvSpPr>
        <p:spPr>
          <a:xfrm>
            <a:off x="4165600" y="6356353"/>
            <a:ext cx="3860800" cy="365125"/>
          </a:xfrm>
        </p:spPr>
        <p:txBody>
          <a:bodyPr/>
          <a:lstStyle/>
          <a:p>
            <a:r>
              <a:rPr lang="en-US" dirty="0" smtClean="0"/>
              <a:t>LML Colombia 2018</a:t>
            </a:r>
          </a:p>
        </p:txBody>
      </p:sp>
      <p:grpSp>
        <p:nvGrpSpPr>
          <p:cNvPr id="13" name="Group 12"/>
          <p:cNvGrpSpPr>
            <a:grpSpLocks/>
          </p:cNvGrpSpPr>
          <p:nvPr userDrawn="1"/>
        </p:nvGrpSpPr>
        <p:grpSpPr>
          <a:xfrm>
            <a:off x="667462" y="6153741"/>
            <a:ext cx="812363" cy="461756"/>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596482"/>
            <a:ext cx="10972800" cy="211114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C97AD-AFC0-554F-94A1-5BEEF625382B}" type="datetime1">
              <a:rPr lang="en-US" smtClean="0"/>
              <a:t>6/9/19</a:t>
            </a:fld>
            <a:endParaRPr lang="en-US"/>
          </a:p>
        </p:txBody>
      </p:sp>
      <p:sp>
        <p:nvSpPr>
          <p:cNvPr id="7"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8" name="TextBox 7"/>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
        <p:nvSpPr>
          <p:cNvPr id="9" name="Footer Placeholder 2"/>
          <p:cNvSpPr>
            <a:spLocks noGrp="1"/>
          </p:cNvSpPr>
          <p:nvPr>
            <p:ph type="ftr" sz="quarter" idx="11"/>
          </p:nvPr>
        </p:nvSpPr>
        <p:spPr>
          <a:xfrm>
            <a:off x="4165600" y="6356353"/>
            <a:ext cx="3860800" cy="365125"/>
          </a:xfrm>
        </p:spPr>
        <p:txBody>
          <a:bodyPr/>
          <a:lstStyle/>
          <a:p>
            <a:r>
              <a:rPr lang="en-US" dirty="0" smtClean="0"/>
              <a:t>LML Colombia 2018</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20DBF8-E6AF-4747-BA3A-7DD781293A0D}" type="datetime1">
              <a:rPr lang="en-US" smtClean="0"/>
              <a:t>6/9/19</a:t>
            </a:fld>
            <a:endParaRPr lang="en-US"/>
          </a:p>
        </p:txBody>
      </p:sp>
      <p:sp>
        <p:nvSpPr>
          <p:cNvPr id="7"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8" name="TextBox 7"/>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
        <p:nvSpPr>
          <p:cNvPr id="9" name="Footer Placeholder 2"/>
          <p:cNvSpPr>
            <a:spLocks noGrp="1"/>
          </p:cNvSpPr>
          <p:nvPr>
            <p:ph type="ftr" sz="quarter" idx="11"/>
          </p:nvPr>
        </p:nvSpPr>
        <p:spPr>
          <a:xfrm>
            <a:off x="4165600" y="6356353"/>
            <a:ext cx="3860800" cy="365125"/>
          </a:xfrm>
        </p:spPr>
        <p:txBody>
          <a:bodyPr/>
          <a:lstStyle/>
          <a:p>
            <a:r>
              <a:rPr lang="en-US" dirty="0" smtClean="0"/>
              <a:t>LML Colombia 2018</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349292" y="216531"/>
            <a:ext cx="11493416" cy="767276"/>
          </a:xfrm>
          <a:prstGeom prst="rect">
            <a:avLst/>
          </a:prstGeom>
          <a:ln>
            <a:noFill/>
          </a:ln>
        </p:spPr>
        <p:txBody>
          <a:bodyPr/>
          <a:lstStyle>
            <a:lvl1pPr algn="l">
              <a:defRPr>
                <a:solidFill>
                  <a:srgbClr val="46464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3415" y="1177758"/>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789856"/>
            <a:ext cx="12192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6" name="TextBox 15"/>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
        <p:nvSpPr>
          <p:cNvPr id="11" name="Footer Placeholder 2"/>
          <p:cNvSpPr>
            <a:spLocks noGrp="1"/>
          </p:cNvSpPr>
          <p:nvPr>
            <p:ph type="ftr" sz="quarter" idx="11"/>
          </p:nvPr>
        </p:nvSpPr>
        <p:spPr>
          <a:xfrm>
            <a:off x="4165600" y="6356353"/>
            <a:ext cx="3860800" cy="365125"/>
          </a:xfrm>
        </p:spPr>
        <p:txBody>
          <a:bodyPr/>
          <a:lstStyle/>
          <a:p>
            <a:r>
              <a:rPr lang="en-US" dirty="0" smtClean="0"/>
              <a:t>LML Colombia 2018</a:t>
            </a:r>
          </a:p>
        </p:txBody>
      </p:sp>
    </p:spTree>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951" y="357487"/>
            <a:ext cx="10327008" cy="2111143"/>
          </a:xfrm>
          <a:prstGeom prst="rect">
            <a:avLst/>
          </a:prstGeom>
          <a:ln>
            <a:noFill/>
          </a:ln>
        </p:spPr>
        <p:txBody>
          <a:bodyPr/>
          <a:lstStyle>
            <a:lvl1pPr marL="0" indent="0">
              <a:buNone/>
              <a:defRPr sz="2800">
                <a:solidFill>
                  <a:srgbClr val="464646"/>
                </a:solidFill>
                <a:latin typeface="Karla"/>
                <a:cs typeface="Karla"/>
              </a:defRPr>
            </a:lvl1pPr>
            <a:lvl2pPr>
              <a:defRPr sz="2400">
                <a:solidFill>
                  <a:srgbClr val="464646"/>
                </a:solidFill>
                <a:latin typeface="Karla"/>
                <a:cs typeface="Karla"/>
              </a:defRPr>
            </a:lvl2pPr>
            <a:lvl3pPr>
              <a:defRPr sz="2000">
                <a:solidFill>
                  <a:srgbClr val="464646"/>
                </a:solidFill>
                <a:latin typeface="Karla"/>
                <a:cs typeface="Karla"/>
              </a:defRPr>
            </a:lvl3pPr>
            <a:lvl4pPr>
              <a:defRPr sz="1800">
                <a:solidFill>
                  <a:srgbClr val="464646"/>
                </a:solidFill>
                <a:latin typeface="Karla"/>
                <a:cs typeface="Karla"/>
              </a:defRPr>
            </a:lvl4pPr>
            <a:lvl5pPr>
              <a:defRPr sz="180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9" name="Group 8"/>
          <p:cNvGrpSpPr>
            <a:grpSpLocks/>
          </p:cNvGrpSpPr>
          <p:nvPr/>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0" name="Footer Placeholder 3"/>
          <p:cNvSpPr>
            <a:spLocks noGrp="1"/>
          </p:cNvSpPr>
          <p:nvPr>
            <p:ph type="ftr" sz="quarter" idx="11"/>
          </p:nvPr>
        </p:nvSpPr>
        <p:spPr>
          <a:xfrm>
            <a:off x="4165600" y="6356353"/>
            <a:ext cx="3860800" cy="365125"/>
          </a:xfrm>
        </p:spPr>
        <p:txBody>
          <a:bodyPr/>
          <a:lstStyle/>
          <a:p>
            <a:r>
              <a:rPr lang="en-US" dirty="0" smtClean="0"/>
              <a:t>LML Colombia 2018</a:t>
            </a:r>
            <a:endParaRPr lang="en-US" dirty="0"/>
          </a:p>
        </p:txBody>
      </p:sp>
      <p:sp>
        <p:nvSpPr>
          <p:cNvPr id="15"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6" name="TextBox 15"/>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4" indent="0">
              <a:buNone/>
              <a:defRPr sz="16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1"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B18D5E-6D7A-F24D-AC49-9B2D52F30931}" type="datetime1">
              <a:rPr lang="en-US" smtClean="0"/>
              <a:t>6/9/19</a:t>
            </a:fld>
            <a:endParaRPr lang="en-US"/>
          </a:p>
        </p:txBody>
      </p:sp>
      <p:sp>
        <p:nvSpPr>
          <p:cNvPr id="7" name="Footer Placeholder 3"/>
          <p:cNvSpPr>
            <a:spLocks noGrp="1"/>
          </p:cNvSpPr>
          <p:nvPr>
            <p:ph type="ftr" sz="quarter" idx="11"/>
          </p:nvPr>
        </p:nvSpPr>
        <p:spPr>
          <a:xfrm>
            <a:off x="4165600" y="6356353"/>
            <a:ext cx="3860800" cy="365125"/>
          </a:xfrm>
        </p:spPr>
        <p:txBody>
          <a:bodyPr/>
          <a:lstStyle/>
          <a:p>
            <a:r>
              <a:rPr lang="en-US" dirty="0" smtClean="0"/>
              <a:t>LML Colombia 2018</a:t>
            </a:r>
            <a:endParaRPr lang="en-US" dirty="0"/>
          </a:p>
        </p:txBody>
      </p:sp>
      <p:sp>
        <p:nvSpPr>
          <p:cNvPr id="13"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4" name="TextBox 13"/>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195B39-179D-8647-8689-2EE25E605572}" type="datetime1">
              <a:rPr lang="en-US" smtClean="0"/>
              <a:t>6/9/19</a:t>
            </a:fld>
            <a:endParaRPr lang="en-US"/>
          </a:p>
        </p:txBody>
      </p:sp>
      <p:grpSp>
        <p:nvGrpSpPr>
          <p:cNvPr id="8" name="Group 7"/>
          <p:cNvGrpSpPr>
            <a:grpSpLocks/>
          </p:cNvGrpSpPr>
          <p:nvPr userDrawn="1"/>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3" name="Footer Placeholder 3"/>
          <p:cNvSpPr>
            <a:spLocks noGrp="1"/>
          </p:cNvSpPr>
          <p:nvPr>
            <p:ph type="ftr" sz="quarter" idx="11"/>
          </p:nvPr>
        </p:nvSpPr>
        <p:spPr>
          <a:xfrm>
            <a:off x="4165600" y="6356353"/>
            <a:ext cx="3860800" cy="365125"/>
          </a:xfrm>
        </p:spPr>
        <p:txBody>
          <a:bodyPr/>
          <a:lstStyle/>
          <a:p>
            <a:r>
              <a:rPr lang="en-US" dirty="0" smtClean="0"/>
              <a:t>LML Colombia 2018</a:t>
            </a:r>
            <a:endParaRPr lang="en-US" dirty="0"/>
          </a:p>
        </p:txBody>
      </p:sp>
      <p:sp>
        <p:nvSpPr>
          <p:cNvPr id="16"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7" name="TextBox 16"/>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8341" y="951502"/>
            <a:ext cx="10972800" cy="76727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2"/>
          </a:xfrm>
          <a:prstGeom prst="rect">
            <a:avLst/>
          </a:prstGeo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51235F-66CD-E248-BE58-BA79CA94DB79}" type="datetime1">
              <a:rPr lang="en-US" smtClean="0"/>
              <a:t>6/9/19</a:t>
            </a:fld>
            <a:endParaRPr lang="en-US"/>
          </a:p>
        </p:txBody>
      </p:sp>
      <p:grpSp>
        <p:nvGrpSpPr>
          <p:cNvPr id="10" name="Group 9"/>
          <p:cNvGrpSpPr>
            <a:grpSpLocks/>
          </p:cNvGrpSpPr>
          <p:nvPr userDrawn="1"/>
        </p:nvGrpSpPr>
        <p:grpSpPr>
          <a:xfrm>
            <a:off x="667462" y="6153741"/>
            <a:ext cx="812363" cy="461756"/>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2" name="Picture 11"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5" name="Footer Placeholder 3"/>
          <p:cNvSpPr>
            <a:spLocks noGrp="1"/>
          </p:cNvSpPr>
          <p:nvPr>
            <p:ph type="ftr" sz="quarter" idx="11"/>
          </p:nvPr>
        </p:nvSpPr>
        <p:spPr>
          <a:xfrm>
            <a:off x="4165600" y="6356353"/>
            <a:ext cx="3860800" cy="365125"/>
          </a:xfrm>
        </p:spPr>
        <p:txBody>
          <a:bodyPr/>
          <a:lstStyle/>
          <a:p>
            <a:r>
              <a:rPr lang="en-US" dirty="0" smtClean="0"/>
              <a:t>LML Colombia 2018</a:t>
            </a:r>
            <a:endParaRPr lang="en-US" dirty="0"/>
          </a:p>
        </p:txBody>
      </p:sp>
      <p:sp>
        <p:nvSpPr>
          <p:cNvPr id="17"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8" name="TextBox 17"/>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686170"/>
            <a:ext cx="10972800" cy="767276"/>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EF7204-7D56-A24F-8B59-09D71B9522EA}" type="datetime1">
              <a:rPr lang="en-US" smtClean="0"/>
              <a:t>6/9/19</a:t>
            </a:fld>
            <a:endParaRPr lang="en-US"/>
          </a:p>
        </p:txBody>
      </p:sp>
      <p:sp>
        <p:nvSpPr>
          <p:cNvPr id="4" name="Footer Placeholder 3"/>
          <p:cNvSpPr>
            <a:spLocks noGrp="1"/>
          </p:cNvSpPr>
          <p:nvPr>
            <p:ph type="ftr" sz="quarter" idx="11"/>
          </p:nvPr>
        </p:nvSpPr>
        <p:spPr/>
        <p:txBody>
          <a:bodyPr/>
          <a:lstStyle/>
          <a:p>
            <a:r>
              <a:rPr lang="en-US" dirty="0" smtClean="0"/>
              <a:t>LML Colombia 2018</a:t>
            </a:r>
            <a:endParaRPr lang="en-US" dirty="0"/>
          </a:p>
        </p:txBody>
      </p:sp>
      <p:grpSp>
        <p:nvGrpSpPr>
          <p:cNvPr id="6" name="Group 5"/>
          <p:cNvGrpSpPr>
            <a:grpSpLocks/>
          </p:cNvGrpSpPr>
          <p:nvPr userDrawn="1"/>
        </p:nvGrpSpPr>
        <p:grpSpPr>
          <a:xfrm>
            <a:off x="667462" y="6153741"/>
            <a:ext cx="812363" cy="461756"/>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3" name="TextBox 12"/>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7E763-D5D1-584E-8850-0193502B9A20}" type="datetime1">
              <a:rPr lang="en-US" smtClean="0"/>
              <a:t>6/9/19</a:t>
            </a:fld>
            <a:endParaRPr lang="en-US"/>
          </a:p>
        </p:txBody>
      </p:sp>
      <p:sp>
        <p:nvSpPr>
          <p:cNvPr id="3" name="Footer Placeholder 2"/>
          <p:cNvSpPr>
            <a:spLocks noGrp="1"/>
          </p:cNvSpPr>
          <p:nvPr>
            <p:ph type="ftr" sz="quarter" idx="11"/>
          </p:nvPr>
        </p:nvSpPr>
        <p:spPr/>
        <p:txBody>
          <a:bodyPr/>
          <a:lstStyle/>
          <a:p>
            <a:r>
              <a:rPr lang="en-US" dirty="0" smtClean="0"/>
              <a:t>LML Colombia 2018</a:t>
            </a:r>
          </a:p>
        </p:txBody>
      </p:sp>
      <p:sp>
        <p:nvSpPr>
          <p:cNvPr id="6"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7" name="TextBox 6"/>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grpSp>
        <p:nvGrpSpPr>
          <p:cNvPr id="8" name="Group 7"/>
          <p:cNvGrpSpPr>
            <a:grpSpLocks/>
          </p:cNvGrpSpPr>
          <p:nvPr userDrawn="1"/>
        </p:nvGrpSpPr>
        <p:grpSpPr>
          <a:xfrm>
            <a:off x="667462" y="6153741"/>
            <a:ext cx="812363" cy="461756"/>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128504-1A5F-2146-A8AA-B5332E0A90B3}" type="datetime1">
              <a:rPr lang="en-US" smtClean="0"/>
              <a:t>6/9/19</a:t>
            </a:fld>
            <a:endParaRPr lang="en-US"/>
          </a:p>
        </p:txBody>
      </p:sp>
      <p:sp>
        <p:nvSpPr>
          <p:cNvPr id="9" name="Slide Number Placeholder 4"/>
          <p:cNvSpPr>
            <a:spLocks noGrp="1"/>
          </p:cNvSpPr>
          <p:nvPr>
            <p:ph type="sldNum" sz="quarter" idx="12"/>
          </p:nvPr>
        </p:nvSpPr>
        <p:spPr>
          <a:xfrm>
            <a:off x="8993093" y="6356353"/>
            <a:ext cx="2844800" cy="365125"/>
          </a:xfrm>
        </p:spPr>
        <p:txBody>
          <a:bodyPr/>
          <a:lstStyle/>
          <a:p>
            <a:fld id="{A13833A1-46C9-FB45-812F-A8AC7B5136EB}" type="slidenum">
              <a:rPr lang="en-US" smtClean="0"/>
              <a:t>‹#›</a:t>
            </a:fld>
            <a:endParaRPr lang="en-US"/>
          </a:p>
        </p:txBody>
      </p:sp>
      <p:sp>
        <p:nvSpPr>
          <p:cNvPr id="10" name="TextBox 9"/>
          <p:cNvSpPr txBox="1"/>
          <p:nvPr userDrawn="1"/>
        </p:nvSpPr>
        <p:spPr>
          <a:xfrm>
            <a:off x="10162846" y="6408110"/>
            <a:ext cx="1289135" cy="261610"/>
          </a:xfrm>
          <a:prstGeom prst="rect">
            <a:avLst/>
          </a:prstGeom>
          <a:noFill/>
        </p:spPr>
        <p:txBody>
          <a:bodyPr wrap="none" rtlCol="0">
            <a:spAutoFit/>
          </a:bodyPr>
          <a:lstStyle/>
          <a:p>
            <a:r>
              <a:rPr lang="en-US" sz="1100" cap="small" baseline="0" dirty="0" err="1" smtClean="0">
                <a:solidFill>
                  <a:schemeClr val="tx1">
                    <a:lumMod val="50000"/>
                    <a:lumOff val="50000"/>
                  </a:schemeClr>
                </a:solidFill>
                <a:latin typeface="Karla" charset="0"/>
                <a:ea typeface="Karla" charset="0"/>
                <a:cs typeface="Karla" charset="0"/>
              </a:rPr>
              <a:t>Pavlos</a:t>
            </a:r>
            <a:r>
              <a:rPr lang="en-US" sz="1100" cap="small" baseline="0" dirty="0" smtClean="0">
                <a:solidFill>
                  <a:schemeClr val="tx1">
                    <a:lumMod val="50000"/>
                    <a:lumOff val="50000"/>
                  </a:schemeClr>
                </a:solidFill>
                <a:latin typeface="Karla" charset="0"/>
                <a:ea typeface="Karla" charset="0"/>
                <a:cs typeface="Karla" charset="0"/>
              </a:rPr>
              <a:t> </a:t>
            </a:r>
            <a:r>
              <a:rPr lang="en-US" sz="1100" cap="small" baseline="0" dirty="0" err="1" smtClean="0">
                <a:solidFill>
                  <a:schemeClr val="tx1">
                    <a:lumMod val="50000"/>
                    <a:lumOff val="50000"/>
                  </a:schemeClr>
                </a:solidFill>
                <a:latin typeface="Karla" charset="0"/>
                <a:ea typeface="Karla" charset="0"/>
                <a:cs typeface="Karla" charset="0"/>
              </a:rPr>
              <a:t>Protopapas</a:t>
            </a:r>
            <a:endParaRPr lang="en-US" sz="1100" cap="small" baseline="0" dirty="0">
              <a:solidFill>
                <a:schemeClr val="tx1">
                  <a:lumMod val="50000"/>
                  <a:lumOff val="50000"/>
                </a:schemeClr>
              </a:solidFill>
              <a:latin typeface="Karla" charset="0"/>
              <a:ea typeface="Karla" charset="0"/>
              <a:cs typeface="Karla" charset="0"/>
            </a:endParaRPr>
          </a:p>
        </p:txBody>
      </p:sp>
      <p:sp>
        <p:nvSpPr>
          <p:cNvPr id="12" name="Footer Placeholder 2"/>
          <p:cNvSpPr>
            <a:spLocks noGrp="1"/>
          </p:cNvSpPr>
          <p:nvPr>
            <p:ph type="ftr" sz="quarter" idx="11"/>
          </p:nvPr>
        </p:nvSpPr>
        <p:spPr>
          <a:xfrm>
            <a:off x="4165600" y="6356353"/>
            <a:ext cx="3860800" cy="365125"/>
          </a:xfrm>
        </p:spPr>
        <p:txBody>
          <a:bodyPr/>
          <a:lstStyle/>
          <a:p>
            <a:r>
              <a:rPr lang="en-US" dirty="0" smtClean="0"/>
              <a:t>LML Colombia 2018</a:t>
            </a:r>
          </a:p>
        </p:txBody>
      </p:sp>
      <p:grpSp>
        <p:nvGrpSpPr>
          <p:cNvPr id="13" name="Group 12"/>
          <p:cNvGrpSpPr>
            <a:grpSpLocks/>
          </p:cNvGrpSpPr>
          <p:nvPr userDrawn="1"/>
        </p:nvGrpSpPr>
        <p:grpSpPr>
          <a:xfrm>
            <a:off x="667462" y="6153741"/>
            <a:ext cx="812363" cy="461756"/>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E2330-536D-2343-85F2-147F226D6DA6}" type="datetime1">
              <a:rPr lang="en-US" smtClean="0"/>
              <a:t>6/9/19</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7CCDB-6D39-0547-B7B3-C80E39D6513A}" type="slidenum">
              <a:rPr lang="en-US" smtClean="0"/>
              <a:t>‹#›</a:t>
            </a:fld>
            <a:endParaRPr lang="en-US"/>
          </a:p>
        </p:txBody>
      </p:sp>
    </p:spTree>
    <p:extLst>
      <p:ext uri="{BB962C8B-B14F-4D97-AF65-F5344CB8AC3E}">
        <p14:creationId xmlns:p14="http://schemas.microsoft.com/office/powerpoint/2010/main" val="1841520772"/>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7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dt="0"/>
  <p:txStyles>
    <p:titleStyle>
      <a:lvl1pPr algn="ctr" defTabSz="457182" rtl="0" eaLnBrk="1" latinLnBrk="0" hangingPunct="1">
        <a:spcBef>
          <a:spcPct val="0"/>
        </a:spcBef>
        <a:buNone/>
        <a:defRPr sz="3200" kern="1200" baseline="0">
          <a:solidFill>
            <a:schemeClr val="tx1"/>
          </a:solidFill>
          <a:latin typeface="Karla"/>
          <a:ea typeface="+mj-ea"/>
          <a:cs typeface="Karla"/>
        </a:defRPr>
      </a:lvl1pPr>
    </p:titleStyle>
    <p:bodyStyle>
      <a:lvl1pPr marL="342887" indent="-342887" algn="l" defTabSz="457182" rtl="0" eaLnBrk="1" latinLnBrk="0" hangingPunct="1">
        <a:spcBef>
          <a:spcPct val="20000"/>
        </a:spcBef>
        <a:buFont typeface="Arial"/>
        <a:buChar char="•"/>
        <a:defRPr sz="3200" kern="1200">
          <a:solidFill>
            <a:schemeClr val="tx1"/>
          </a:solidFill>
          <a:latin typeface="+mn-lt"/>
          <a:ea typeface="+mn-ea"/>
          <a:cs typeface="+mn-cs"/>
        </a:defRPr>
      </a:lvl1pPr>
      <a:lvl2pPr marL="742920" indent="-285738" algn="l" defTabSz="457182" rtl="0" eaLnBrk="1" latinLnBrk="0" hangingPunct="1">
        <a:spcBef>
          <a:spcPct val="20000"/>
        </a:spcBef>
        <a:buFont typeface="Arial"/>
        <a:buChar char="–"/>
        <a:defRPr sz="2800" kern="1200">
          <a:solidFill>
            <a:schemeClr val="tx1"/>
          </a:solidFill>
          <a:latin typeface="+mn-lt"/>
          <a:ea typeface="+mn-ea"/>
          <a:cs typeface="+mn-cs"/>
        </a:defRPr>
      </a:lvl2pPr>
      <a:lvl3pPr marL="1142954" indent="-228590" algn="l" defTabSz="457182" rtl="0" eaLnBrk="1" latinLnBrk="0" hangingPunct="1">
        <a:spcBef>
          <a:spcPct val="20000"/>
        </a:spcBef>
        <a:buFont typeface="Arial"/>
        <a:buChar char="•"/>
        <a:defRPr sz="2400" kern="1200">
          <a:solidFill>
            <a:schemeClr val="tx1"/>
          </a:solidFill>
          <a:latin typeface="+mn-lt"/>
          <a:ea typeface="+mn-ea"/>
          <a:cs typeface="+mn-cs"/>
        </a:defRPr>
      </a:lvl3pPr>
      <a:lvl4pPr marL="1600136" indent="-228590" algn="l" defTabSz="457182" rtl="0" eaLnBrk="1" latinLnBrk="0" hangingPunct="1">
        <a:spcBef>
          <a:spcPct val="20000"/>
        </a:spcBef>
        <a:buFont typeface="Arial"/>
        <a:buChar char="–"/>
        <a:defRPr sz="2000" kern="1200">
          <a:solidFill>
            <a:schemeClr val="tx1"/>
          </a:solidFill>
          <a:latin typeface="+mn-lt"/>
          <a:ea typeface="+mn-ea"/>
          <a:cs typeface="+mn-cs"/>
        </a:defRPr>
      </a:lvl4pPr>
      <a:lvl5pPr marL="2057317" indent="-228590" algn="l" defTabSz="457182" rtl="0" eaLnBrk="1" latinLnBrk="0" hangingPunct="1">
        <a:spcBef>
          <a:spcPct val="20000"/>
        </a:spcBef>
        <a:buFont typeface="Arial"/>
        <a:buChar char="»"/>
        <a:defRPr sz="2000" kern="1200">
          <a:solidFill>
            <a:schemeClr val="tx1"/>
          </a:solidFill>
          <a:latin typeface="+mn-lt"/>
          <a:ea typeface="+mn-ea"/>
          <a:cs typeface="+mn-cs"/>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4"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1"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 Id="rId3" Type="http://schemas.openxmlformats.org/officeDocument/2006/relationships/image" Target="../media/image1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 Id="rId3"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image" Target="../media/image69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2a: </a:t>
            </a:r>
            <a:r>
              <a:rPr lang="en-US" dirty="0"/>
              <a:t>Multiple </a:t>
            </a:r>
            <a:r>
              <a:rPr lang="en-US" dirty="0" smtClean="0"/>
              <a:t>and Poly Linear Regression</a:t>
            </a:r>
            <a:br>
              <a:rPr lang="en-US" dirty="0" smtClean="0"/>
            </a:br>
            <a:endParaRPr lang="en-US" dirty="0"/>
          </a:p>
        </p:txBody>
      </p:sp>
      <p:sp>
        <p:nvSpPr>
          <p:cNvPr id="3" name="Slide Number Placeholder 2"/>
          <p:cNvSpPr>
            <a:spLocks noGrp="1"/>
          </p:cNvSpPr>
          <p:nvPr>
            <p:ph type="sldNum" sz="quarter" idx="4294967295"/>
          </p:nvPr>
        </p:nvSpPr>
        <p:spPr>
          <a:xfrm>
            <a:off x="8737600" y="6356353"/>
            <a:ext cx="2844800" cy="365125"/>
          </a:xfrm>
        </p:spPr>
        <p:txBody>
          <a:bodyPr/>
          <a:lstStyle/>
          <a:p>
            <a:fld id="{81B7CCDB-6D39-0547-B7B3-C80E39D6513A}" type="slidenum">
              <a:rPr lang="en-US" smtClean="0"/>
              <a:t>1</a:t>
            </a:fld>
            <a:endParaRPr lang="en-US"/>
          </a:p>
        </p:txBody>
      </p:sp>
    </p:spTree>
    <p:extLst>
      <p:ext uri="{BB962C8B-B14F-4D97-AF65-F5344CB8AC3E}">
        <p14:creationId xmlns:p14="http://schemas.microsoft.com/office/powerpoint/2010/main" val="1889992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Finding Significant Predictors: Hypothesis Testing</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3415" y="1177758"/>
                <a:ext cx="10327008" cy="4957999"/>
              </a:xfrm>
            </p:spPr>
            <p:txBody>
              <a:bodyPr/>
              <a:lstStyle/>
              <a:p>
                <a:r>
                  <a:rPr lang="en-US" sz="2400" dirty="0"/>
                  <a:t>For checking the significance of linear regression coefficients:</a:t>
                </a:r>
              </a:p>
              <a:p>
                <a:endParaRPr lang="en-US" sz="2400" dirty="0"/>
              </a:p>
              <a:p>
                <a:pPr marL="574675" indent="-222250">
                  <a:buFont typeface="+mj-lt"/>
                  <a:buAutoNum type="arabicPeriod"/>
                </a:pPr>
                <a:r>
                  <a:rPr lang="en-US" sz="2400" dirty="0"/>
                  <a:t>we set up our hypotheses </a:t>
                </a:r>
                <a14:m>
                  <m:oMath xmlns:m="http://schemas.openxmlformats.org/officeDocument/2006/math">
                    <m:sSub>
                      <m:sSubPr>
                        <m:ctrlPr>
                          <a:rPr lang="en-US" sz="2400" i="1">
                            <a:latin typeface="Cambria Math" charset="0"/>
                          </a:rPr>
                        </m:ctrlPr>
                      </m:sSubPr>
                      <m:e>
                        <m:r>
                          <a:rPr lang="en-US" sz="2400" i="1">
                            <a:latin typeface="Cambria Math" charset="0"/>
                          </a:rPr>
                          <m:t>𝐻</m:t>
                        </m:r>
                      </m:e>
                      <m:sub>
                        <m:r>
                          <a:rPr lang="en-US" sz="2400" i="1">
                            <a:latin typeface="Cambria Math" charset="0"/>
                          </a:rPr>
                          <m:t>0</m:t>
                        </m:r>
                      </m:sub>
                    </m:sSub>
                  </m:oMath>
                </a14:m>
                <a:r>
                  <a:rPr lang="en-US" sz="2400" dirty="0"/>
                  <a:t>: </a:t>
                </a:r>
              </a:p>
              <a:p>
                <a:pPr marL="574675" indent="-222250">
                  <a:buFont typeface="+mj-lt"/>
                  <a:buAutoNum type="arabicPeriod"/>
                </a:pPr>
                <a:endParaRPr lang="en-US" sz="2400" dirty="0"/>
              </a:p>
              <a:p>
                <a:pPr marL="574675" indent="-222250">
                  <a:buFont typeface="+mj-lt"/>
                  <a:buAutoNum type="arabicPeriod"/>
                </a:pPr>
                <a:endParaRPr lang="en-US" sz="2400" dirty="0"/>
              </a:p>
              <a:p>
                <a:pPr marL="574675" indent="-222250">
                  <a:buFont typeface="+mj-lt"/>
                  <a:buAutoNum type="arabicPeriod"/>
                </a:pPr>
                <a:endParaRPr lang="en-US" sz="2400" dirty="0"/>
              </a:p>
              <a:p>
                <a:pPr marL="574675" indent="-222250">
                  <a:buFont typeface="+mj-lt"/>
                  <a:buAutoNum type="arabicPeriod"/>
                </a:pPr>
                <a:endParaRPr lang="en-US" sz="2400" dirty="0"/>
              </a:p>
              <a:p>
                <a:pPr marL="574675" indent="-222250">
                  <a:buFont typeface="+mj-lt"/>
                  <a:buAutoNum type="arabicPeriod"/>
                </a:pPr>
                <a:r>
                  <a:rPr lang="en-US" sz="2400" dirty="0"/>
                  <a:t> we choose the </a:t>
                </a:r>
                <a:r>
                  <a:rPr lang="en-US" sz="2400" i="1" dirty="0"/>
                  <a:t>F</a:t>
                </a:r>
                <a:r>
                  <a:rPr lang="en-US" sz="2400" dirty="0"/>
                  <a:t>-stat to evaluate the null hypothesis, </a:t>
                </a:r>
              </a:p>
              <a:p>
                <a:pPr marL="574675" indent="-222250">
                  <a:buFont typeface="+mj-lt"/>
                  <a:buAutoNum type="arabicPeriod"/>
                </a:pP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3415" y="1177758"/>
                <a:ext cx="10327008" cy="4957999"/>
              </a:xfrm>
              <a:blipFill rotWithShape="0">
                <a:blip r:embed="rId2"/>
                <a:stretch>
                  <a:fillRect l="-945" t="-983"/>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743634" y="2841305"/>
            <a:ext cx="8930640" cy="934720"/>
          </a:xfrm>
          <a:prstGeom prst="rect">
            <a:avLst/>
          </a:prstGeom>
        </p:spPr>
      </p:pic>
      <p:pic>
        <p:nvPicPr>
          <p:cNvPr id="8" name="Picture 7"/>
          <p:cNvPicPr>
            <a:picLocks noChangeAspect="1"/>
          </p:cNvPicPr>
          <p:nvPr/>
        </p:nvPicPr>
        <p:blipFill>
          <a:blip r:embed="rId4"/>
          <a:stretch>
            <a:fillRect/>
          </a:stretch>
        </p:blipFill>
        <p:spPr>
          <a:xfrm>
            <a:off x="3924279" y="5023012"/>
            <a:ext cx="4145280" cy="833120"/>
          </a:xfrm>
          <a:prstGeom prst="rect">
            <a:avLst/>
          </a:prstGeom>
        </p:spPr>
      </p:pic>
      <p:sp>
        <p:nvSpPr>
          <p:cNvPr id="2" name="Slide Number Placeholder 1"/>
          <p:cNvSpPr>
            <a:spLocks noGrp="1"/>
          </p:cNvSpPr>
          <p:nvPr>
            <p:ph type="sldNum" sz="quarter" idx="12"/>
          </p:nvPr>
        </p:nvSpPr>
        <p:spPr/>
        <p:txBody>
          <a:bodyPr/>
          <a:lstStyle/>
          <a:p>
            <a:fld id="{81B7CCDB-6D39-0547-B7B3-C80E39D6513A}" type="slidenum">
              <a:rPr lang="en-US" smtClean="0"/>
              <a:t>10</a:t>
            </a:fld>
            <a:endParaRPr lang="en-US"/>
          </a:p>
        </p:txBody>
      </p:sp>
    </p:spTree>
    <p:extLst>
      <p:ext uri="{BB962C8B-B14F-4D97-AF65-F5344CB8AC3E}">
        <p14:creationId xmlns:p14="http://schemas.microsoft.com/office/powerpoint/2010/main" val="1005560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Finding Significant Predictors: Hypothesis Testing</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3415" y="1177758"/>
                <a:ext cx="10327008" cy="4726085"/>
              </a:xfrm>
            </p:spPr>
            <p:txBody>
              <a:bodyPr/>
              <a:lstStyle/>
              <a:p>
                <a:pPr marL="457200" indent="-457200">
                  <a:buFont typeface="+mj-lt"/>
                  <a:buAutoNum type="arabicPeriod"/>
                </a:pPr>
                <a:endParaRPr lang="en-US" sz="2400" dirty="0"/>
              </a:p>
              <a:p>
                <a:pPr marL="457200" indent="-457200">
                  <a:buFont typeface="+mj-lt"/>
                  <a:buAutoNum type="arabicPeriod" startAt="3"/>
                </a:pPr>
                <a:r>
                  <a:rPr lang="en-US" sz="2400" dirty="0"/>
                  <a:t>we can compute the </a:t>
                </a:r>
                <a:r>
                  <a:rPr lang="en-US" sz="2400" i="1" dirty="0"/>
                  <a:t>F-</a:t>
                </a:r>
                <a:r>
                  <a:rPr lang="en-US" sz="2400" dirty="0"/>
                  <a:t>stat for linear regression models by</a:t>
                </a:r>
              </a:p>
              <a:p>
                <a:pPr marL="457200" indent="-457200">
                  <a:buFont typeface="+mj-lt"/>
                  <a:buAutoNum type="arabicPeriod" startAt="3"/>
                </a:pPr>
                <a:endParaRPr lang="en-US" sz="2400" dirty="0"/>
              </a:p>
              <a:p>
                <a:pPr marL="457200" indent="-457200">
                  <a:buFont typeface="+mj-lt"/>
                  <a:buAutoNum type="arabicPeriod" startAt="3"/>
                </a:pPr>
                <a:endParaRPr lang="en-US" sz="2400" dirty="0"/>
              </a:p>
              <a:p>
                <a:pPr marL="457200" indent="-457200">
                  <a:buFont typeface="+mj-lt"/>
                  <a:buAutoNum type="arabicPeriod" startAt="3"/>
                </a:pPr>
                <a:endParaRPr lang="en-US" sz="2400" dirty="0"/>
              </a:p>
              <a:p>
                <a:pPr marL="457200" indent="-457200">
                  <a:buFont typeface="+mj-lt"/>
                  <a:buAutoNum type="arabicPeriod" startAt="3"/>
                </a:pPr>
                <a:r>
                  <a:rPr lang="en-US" sz="2400" dirty="0"/>
                  <a:t>If </a:t>
                </a:r>
                <a14:m>
                  <m:oMath xmlns:m="http://schemas.openxmlformats.org/officeDocument/2006/math">
                    <m:r>
                      <a:rPr lang="en-US" sz="2400" b="0" i="1" smtClean="0">
                        <a:latin typeface="Cambria Math" charset="0"/>
                      </a:rPr>
                      <m:t>𝐹</m:t>
                    </m:r>
                    <m:r>
                      <a:rPr lang="en-US" sz="2400" b="0" i="1" smtClean="0">
                        <a:latin typeface="Cambria Math" charset="0"/>
                      </a:rPr>
                      <m:t>=1</m:t>
                    </m:r>
                  </m:oMath>
                </a14:m>
                <a:r>
                  <a:rPr lang="en-US" sz="2400" dirty="0"/>
                  <a:t> we consider this evidence for </a:t>
                </a:r>
                <a14:m>
                  <m:oMath xmlns:m="http://schemas.openxmlformats.org/officeDocument/2006/math">
                    <m:sSub>
                      <m:sSubPr>
                        <m:ctrlPr>
                          <a:rPr lang="en-US" sz="2400" i="1">
                            <a:latin typeface="Cambria Math" charset="0"/>
                          </a:rPr>
                        </m:ctrlPr>
                      </m:sSubPr>
                      <m:e>
                        <m:r>
                          <a:rPr lang="en-US" sz="2400" i="1">
                            <a:latin typeface="Cambria Math" charset="0"/>
                          </a:rPr>
                          <m:t>𝐻</m:t>
                        </m:r>
                      </m:e>
                      <m:sub>
                        <m:r>
                          <a:rPr lang="en-US" sz="2400" i="1">
                            <a:latin typeface="Cambria Math" charset="0"/>
                          </a:rPr>
                          <m:t>0</m:t>
                        </m:r>
                      </m:sub>
                    </m:sSub>
                  </m:oMath>
                </a14:m>
                <a:r>
                  <a:rPr lang="en-US" sz="2400" dirty="0"/>
                  <a:t>; if </a:t>
                </a:r>
                <a14:m>
                  <m:oMath xmlns:m="http://schemas.openxmlformats.org/officeDocument/2006/math">
                    <m:r>
                      <a:rPr lang="en-US" sz="2400" i="1">
                        <a:latin typeface="Cambria Math" charset="0"/>
                      </a:rPr>
                      <m:t>𝐹</m:t>
                    </m:r>
                    <m:r>
                      <a:rPr lang="en-US" sz="2400" b="0" i="1" smtClean="0">
                        <a:latin typeface="Cambria Math" charset="0"/>
                      </a:rPr>
                      <m:t>&gt;</m:t>
                    </m:r>
                    <m:r>
                      <a:rPr lang="en-US" sz="2400" i="1">
                        <a:latin typeface="Cambria Math" charset="0"/>
                      </a:rPr>
                      <m:t>1</m:t>
                    </m:r>
                  </m:oMath>
                </a14:m>
                <a:r>
                  <a:rPr lang="en-US" sz="2400" dirty="0"/>
                  <a:t>, we consider this evidence against </a:t>
                </a:r>
                <a14:m>
                  <m:oMath xmlns:m="http://schemas.openxmlformats.org/officeDocument/2006/math">
                    <m:sSub>
                      <m:sSubPr>
                        <m:ctrlPr>
                          <a:rPr lang="en-US" sz="2400" i="1">
                            <a:latin typeface="Cambria Math" charset="0"/>
                          </a:rPr>
                        </m:ctrlPr>
                      </m:sSubPr>
                      <m:e>
                        <m:r>
                          <a:rPr lang="en-US" sz="2400" i="1">
                            <a:latin typeface="Cambria Math" charset="0"/>
                          </a:rPr>
                          <m:t>𝐻</m:t>
                        </m:r>
                      </m:e>
                      <m:sub>
                        <m:r>
                          <a:rPr lang="en-US" sz="2400" i="1">
                            <a:latin typeface="Cambria Math" charset="0"/>
                          </a:rPr>
                          <m:t>0</m:t>
                        </m:r>
                      </m:sub>
                    </m:sSub>
                  </m:oMath>
                </a14:m>
                <a:r>
                  <a:rPr lang="en-US" sz="2400" dirty="0"/>
                  <a:t>.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3415" y="1177758"/>
                <a:ext cx="10327008" cy="4726085"/>
              </a:xfrm>
              <a:blipFill rotWithShape="0">
                <a:blip r:embed="rId2"/>
                <a:stretch>
                  <a:fillRect l="-945"/>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021336" y="2295694"/>
            <a:ext cx="8987790" cy="835660"/>
          </a:xfrm>
          <a:prstGeom prst="rect">
            <a:avLst/>
          </a:prstGeom>
        </p:spPr>
      </p:pic>
      <p:sp>
        <p:nvSpPr>
          <p:cNvPr id="2" name="Slide Number Placeholder 1"/>
          <p:cNvSpPr>
            <a:spLocks noGrp="1"/>
          </p:cNvSpPr>
          <p:nvPr>
            <p:ph type="sldNum" sz="quarter" idx="12"/>
          </p:nvPr>
        </p:nvSpPr>
        <p:spPr/>
        <p:txBody>
          <a:bodyPr/>
          <a:lstStyle/>
          <a:p>
            <a:fld id="{81B7CCDB-6D39-0547-B7B3-C80E39D6513A}" type="slidenum">
              <a:rPr lang="en-US" smtClean="0"/>
              <a:t>11</a:t>
            </a:fld>
            <a:endParaRPr lang="en-US"/>
          </a:p>
        </p:txBody>
      </p:sp>
    </p:spTree>
    <p:extLst>
      <p:ext uri="{BB962C8B-B14F-4D97-AF65-F5344CB8AC3E}">
        <p14:creationId xmlns:p14="http://schemas.microsoft.com/office/powerpoint/2010/main" val="1911950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Qualitative Predictors</a:t>
            </a:r>
          </a:p>
        </p:txBody>
      </p:sp>
      <p:sp>
        <p:nvSpPr>
          <p:cNvPr id="3" name="Content Placeholder 2"/>
          <p:cNvSpPr>
            <a:spLocks noGrp="1"/>
          </p:cNvSpPr>
          <p:nvPr>
            <p:ph idx="1"/>
          </p:nvPr>
        </p:nvSpPr>
        <p:spPr>
          <a:xfrm>
            <a:off x="833415" y="1154898"/>
            <a:ext cx="10327008" cy="2111143"/>
          </a:xfrm>
        </p:spPr>
        <p:txBody>
          <a:bodyPr/>
          <a:lstStyle/>
          <a:p>
            <a:r>
              <a:rPr lang="en-US" sz="2400" dirty="0">
                <a:latin typeface="Karla" charset="0"/>
                <a:ea typeface="Karla" charset="0"/>
                <a:cs typeface="Karla" charset="0"/>
              </a:rPr>
              <a:t>So far, we have assumed that all variables are quantitative. But in practice,  often some predictors are </a:t>
            </a:r>
            <a:r>
              <a:rPr lang="en-US" sz="2400" b="1" dirty="0">
                <a:latin typeface="Karla" charset="0"/>
                <a:ea typeface="Karla" charset="0"/>
                <a:cs typeface="Karla" charset="0"/>
              </a:rPr>
              <a:t>qualitative</a:t>
            </a:r>
            <a:r>
              <a:rPr lang="en-US" sz="2400" dirty="0"/>
              <a:t>. </a:t>
            </a:r>
          </a:p>
          <a:p>
            <a:r>
              <a:rPr lang="en-US" sz="2400" b="1" dirty="0"/>
              <a:t>Example</a:t>
            </a:r>
            <a:r>
              <a:rPr lang="en-US" sz="2400" dirty="0"/>
              <a:t>:  The Credit data set contains information about balance, age, cards, education, income, limit , and rating for a number of potential customers.</a:t>
            </a:r>
          </a:p>
          <a:p>
            <a:endParaRPr lang="en-US" sz="2400" dirty="0"/>
          </a:p>
        </p:txBody>
      </p:sp>
      <p:graphicFrame>
        <p:nvGraphicFramePr>
          <p:cNvPr id="4" name="Table 3"/>
          <p:cNvGraphicFramePr>
            <a:graphicFrameLocks noGrp="1"/>
          </p:cNvGraphicFramePr>
          <p:nvPr>
            <p:extLst/>
          </p:nvPr>
        </p:nvGraphicFramePr>
        <p:xfrm>
          <a:off x="833415" y="3459992"/>
          <a:ext cx="10168183" cy="2406615"/>
        </p:xfrm>
        <a:graphic>
          <a:graphicData uri="http://schemas.openxmlformats.org/drawingml/2006/table">
            <a:tbl>
              <a:tblPr firstRow="1" bandRow="1">
                <a:tableStyleId>{9D7B26C5-4107-4FEC-AEDC-1716B250A1EF}</a:tableStyleId>
              </a:tblPr>
              <a:tblGrid>
                <a:gridCol w="921068">
                  <a:extLst>
                    <a:ext uri="{9D8B030D-6E8A-4147-A177-3AD203B41FA5}">
                      <a16:colId xmlns="" xmlns:a16="http://schemas.microsoft.com/office/drawing/2014/main" val="20000"/>
                    </a:ext>
                  </a:extLst>
                </a:gridCol>
                <a:gridCol w="713105">
                  <a:extLst>
                    <a:ext uri="{9D8B030D-6E8A-4147-A177-3AD203B41FA5}">
                      <a16:colId xmlns="" xmlns:a16="http://schemas.microsoft.com/office/drawing/2014/main" val="20001"/>
                    </a:ext>
                  </a:extLst>
                </a:gridCol>
                <a:gridCol w="841693">
                  <a:extLst>
                    <a:ext uri="{9D8B030D-6E8A-4147-A177-3AD203B41FA5}">
                      <a16:colId xmlns="" xmlns:a16="http://schemas.microsoft.com/office/drawing/2014/main" val="20002"/>
                    </a:ext>
                  </a:extLst>
                </a:gridCol>
                <a:gridCol w="773430">
                  <a:extLst>
                    <a:ext uri="{9D8B030D-6E8A-4147-A177-3AD203B41FA5}">
                      <a16:colId xmlns="" xmlns:a16="http://schemas.microsoft.com/office/drawing/2014/main" val="20003"/>
                    </a:ext>
                  </a:extLst>
                </a:gridCol>
                <a:gridCol w="567055">
                  <a:extLst>
                    <a:ext uri="{9D8B030D-6E8A-4147-A177-3AD203B41FA5}">
                      <a16:colId xmlns="" xmlns:a16="http://schemas.microsoft.com/office/drawing/2014/main" val="20004"/>
                    </a:ext>
                  </a:extLst>
                </a:gridCol>
                <a:gridCol w="1178243">
                  <a:extLst>
                    <a:ext uri="{9D8B030D-6E8A-4147-A177-3AD203B41FA5}">
                      <a16:colId xmlns="" xmlns:a16="http://schemas.microsoft.com/office/drawing/2014/main" val="20005"/>
                    </a:ext>
                  </a:extLst>
                </a:gridCol>
                <a:gridCol w="908368">
                  <a:extLst>
                    <a:ext uri="{9D8B030D-6E8A-4147-A177-3AD203B41FA5}">
                      <a16:colId xmlns="" xmlns:a16="http://schemas.microsoft.com/office/drawing/2014/main" val="20006"/>
                    </a:ext>
                  </a:extLst>
                </a:gridCol>
                <a:gridCol w="1013143">
                  <a:extLst>
                    <a:ext uri="{9D8B030D-6E8A-4147-A177-3AD203B41FA5}">
                      <a16:colId xmlns="" xmlns:a16="http://schemas.microsoft.com/office/drawing/2014/main" val="20007"/>
                    </a:ext>
                  </a:extLst>
                </a:gridCol>
                <a:gridCol w="998855">
                  <a:extLst>
                    <a:ext uri="{9D8B030D-6E8A-4147-A177-3AD203B41FA5}">
                      <a16:colId xmlns="" xmlns:a16="http://schemas.microsoft.com/office/drawing/2014/main" val="20008"/>
                    </a:ext>
                  </a:extLst>
                </a:gridCol>
                <a:gridCol w="1214755">
                  <a:extLst>
                    <a:ext uri="{9D8B030D-6E8A-4147-A177-3AD203B41FA5}">
                      <a16:colId xmlns="" xmlns:a16="http://schemas.microsoft.com/office/drawing/2014/main" val="20009"/>
                    </a:ext>
                  </a:extLst>
                </a:gridCol>
                <a:gridCol w="1038468">
                  <a:extLst>
                    <a:ext uri="{9D8B030D-6E8A-4147-A177-3AD203B41FA5}">
                      <a16:colId xmlns="" xmlns:a16="http://schemas.microsoft.com/office/drawing/2014/main" val="20010"/>
                    </a:ext>
                  </a:extLst>
                </a:gridCol>
              </a:tblGrid>
              <a:tr h="281017">
                <a:tc>
                  <a:txBody>
                    <a:bodyPr/>
                    <a:lstStyle/>
                    <a:p>
                      <a:r>
                        <a:rPr sz="1600" b="1" i="0" dirty="0">
                          <a:solidFill>
                            <a:schemeClr val="tx2"/>
                          </a:solidFill>
                          <a:effectLst/>
                          <a:latin typeface="Karla" charset="0"/>
                          <a:ea typeface="Karla" charset="0"/>
                          <a:cs typeface="Karla" charset="0"/>
                        </a:rPr>
                        <a:t>Income</a:t>
                      </a:r>
                    </a:p>
                  </a:txBody>
                  <a:tcPr anchor="ctr"/>
                </a:tc>
                <a:tc>
                  <a:txBody>
                    <a:bodyPr/>
                    <a:lstStyle/>
                    <a:p>
                      <a:r>
                        <a:rPr sz="1600" b="1" i="0" dirty="0">
                          <a:solidFill>
                            <a:schemeClr val="tx2"/>
                          </a:solidFill>
                          <a:effectLst/>
                          <a:latin typeface="Karla" charset="0"/>
                          <a:ea typeface="Karla" charset="0"/>
                          <a:cs typeface="Karla" charset="0"/>
                        </a:rPr>
                        <a:t>Limit</a:t>
                      </a:r>
                    </a:p>
                  </a:txBody>
                  <a:tcPr anchor="ctr"/>
                </a:tc>
                <a:tc>
                  <a:txBody>
                    <a:bodyPr/>
                    <a:lstStyle/>
                    <a:p>
                      <a:r>
                        <a:rPr sz="1600" b="1" i="0" dirty="0">
                          <a:solidFill>
                            <a:schemeClr val="tx2"/>
                          </a:solidFill>
                          <a:effectLst/>
                          <a:latin typeface="Karla" charset="0"/>
                          <a:ea typeface="Karla" charset="0"/>
                          <a:cs typeface="Karla" charset="0"/>
                        </a:rPr>
                        <a:t>Rating</a:t>
                      </a:r>
                    </a:p>
                  </a:txBody>
                  <a:tcPr anchor="ctr"/>
                </a:tc>
                <a:tc>
                  <a:txBody>
                    <a:bodyPr/>
                    <a:lstStyle/>
                    <a:p>
                      <a:r>
                        <a:rPr sz="1600" b="1" i="0" dirty="0">
                          <a:solidFill>
                            <a:schemeClr val="tx2"/>
                          </a:solidFill>
                          <a:effectLst/>
                          <a:latin typeface="Karla" charset="0"/>
                          <a:ea typeface="Karla" charset="0"/>
                          <a:cs typeface="Karla" charset="0"/>
                        </a:rPr>
                        <a:t>Cards</a:t>
                      </a:r>
                    </a:p>
                  </a:txBody>
                  <a:tcPr anchor="ctr"/>
                </a:tc>
                <a:tc>
                  <a:txBody>
                    <a:bodyPr/>
                    <a:lstStyle/>
                    <a:p>
                      <a:r>
                        <a:rPr sz="1600" b="1" i="0" dirty="0">
                          <a:solidFill>
                            <a:schemeClr val="tx2"/>
                          </a:solidFill>
                          <a:effectLst/>
                          <a:latin typeface="Karla" charset="0"/>
                          <a:ea typeface="Karla" charset="0"/>
                          <a:cs typeface="Karla" charset="0"/>
                        </a:rPr>
                        <a:t>Age</a:t>
                      </a:r>
                    </a:p>
                  </a:txBody>
                  <a:tcPr anchor="ctr"/>
                </a:tc>
                <a:tc>
                  <a:txBody>
                    <a:bodyPr/>
                    <a:lstStyle/>
                    <a:p>
                      <a:r>
                        <a:rPr sz="1600" b="1" i="0" dirty="0">
                          <a:solidFill>
                            <a:schemeClr val="tx2"/>
                          </a:solidFill>
                          <a:effectLst/>
                          <a:latin typeface="Karla" charset="0"/>
                          <a:ea typeface="Karla" charset="0"/>
                          <a:cs typeface="Karla" charset="0"/>
                        </a:rPr>
                        <a:t>Education</a:t>
                      </a:r>
                    </a:p>
                  </a:txBody>
                  <a:tcPr anchor="ctr"/>
                </a:tc>
                <a:tc>
                  <a:txBody>
                    <a:bodyPr/>
                    <a:lstStyle/>
                    <a:p>
                      <a:r>
                        <a:rPr lang="en-US" sz="1600" b="1" i="0" kern="1200" dirty="0">
                          <a:solidFill>
                            <a:schemeClr val="accent2"/>
                          </a:solidFill>
                          <a:effectLst/>
                          <a:latin typeface="Karla" charset="0"/>
                          <a:ea typeface="Karla" charset="0"/>
                          <a:cs typeface="Karla" charset="0"/>
                        </a:rPr>
                        <a:t>Gender</a:t>
                      </a:r>
                      <a:endParaRPr sz="1600" b="1" i="0" kern="1200" dirty="0">
                        <a:solidFill>
                          <a:schemeClr val="accent2"/>
                        </a:solidFill>
                        <a:effectLst/>
                        <a:latin typeface="Karla" charset="0"/>
                        <a:ea typeface="Karla" charset="0"/>
                        <a:cs typeface="Karla" charset="0"/>
                      </a:endParaRPr>
                    </a:p>
                  </a:txBody>
                  <a:tcPr anchor="ctr"/>
                </a:tc>
                <a:tc>
                  <a:txBody>
                    <a:bodyPr/>
                    <a:lstStyle/>
                    <a:p>
                      <a:r>
                        <a:rPr sz="1600" b="1" i="0" dirty="0">
                          <a:solidFill>
                            <a:schemeClr val="accent2"/>
                          </a:solidFill>
                          <a:effectLst/>
                          <a:latin typeface="Karla" charset="0"/>
                          <a:ea typeface="Karla" charset="0"/>
                          <a:cs typeface="Karla" charset="0"/>
                        </a:rPr>
                        <a:t>Student</a:t>
                      </a:r>
                    </a:p>
                  </a:txBody>
                  <a:tcPr anchor="ctr"/>
                </a:tc>
                <a:tc>
                  <a:txBody>
                    <a:bodyPr/>
                    <a:lstStyle/>
                    <a:p>
                      <a:r>
                        <a:rPr sz="1600" b="1" i="0" dirty="0">
                          <a:solidFill>
                            <a:schemeClr val="accent2"/>
                          </a:solidFill>
                          <a:effectLst/>
                          <a:latin typeface="Karla" charset="0"/>
                          <a:ea typeface="Karla" charset="0"/>
                          <a:cs typeface="Karla" charset="0"/>
                        </a:rPr>
                        <a:t>Married</a:t>
                      </a:r>
                    </a:p>
                  </a:txBody>
                  <a:tcPr anchor="ctr"/>
                </a:tc>
                <a:tc>
                  <a:txBody>
                    <a:bodyPr/>
                    <a:lstStyle/>
                    <a:p>
                      <a:r>
                        <a:rPr sz="1600" b="1" i="0" dirty="0">
                          <a:solidFill>
                            <a:schemeClr val="accent2"/>
                          </a:solidFill>
                          <a:effectLst/>
                          <a:latin typeface="Karla" charset="0"/>
                          <a:ea typeface="Karla" charset="0"/>
                          <a:cs typeface="Karla" charset="0"/>
                        </a:rPr>
                        <a:t>Ethnicity</a:t>
                      </a:r>
                    </a:p>
                  </a:txBody>
                  <a:tcPr anchor="ctr"/>
                </a:tc>
                <a:tc>
                  <a:txBody>
                    <a:bodyPr/>
                    <a:lstStyle/>
                    <a:p>
                      <a:r>
                        <a:rPr sz="1600" b="1" i="0" dirty="0">
                          <a:effectLst/>
                          <a:latin typeface="Karla" charset="0"/>
                          <a:ea typeface="Karla" charset="0"/>
                          <a:cs typeface="Karla" charset="0"/>
                        </a:rPr>
                        <a:t>Balance</a:t>
                      </a:r>
                    </a:p>
                  </a:txBody>
                  <a:tcPr anchor="ctr">
                    <a:solidFill>
                      <a:schemeClr val="accent2">
                        <a:lumMod val="40000"/>
                        <a:lumOff val="60000"/>
                      </a:schemeClr>
                    </a:solidFill>
                  </a:tcPr>
                </a:tc>
                <a:extLst>
                  <a:ext uri="{0D108BD9-81ED-4DB2-BD59-A6C34878D82A}">
                    <a16:rowId xmlns="" xmlns:a16="http://schemas.microsoft.com/office/drawing/2014/main" val="10000"/>
                  </a:ext>
                </a:extLst>
              </a:tr>
              <a:tr h="428913">
                <a:tc>
                  <a:txBody>
                    <a:bodyPr/>
                    <a:lstStyle/>
                    <a:p>
                      <a:r>
                        <a:rPr sz="1600" b="0" i="0" dirty="0">
                          <a:effectLst/>
                          <a:latin typeface="Karla" charset="0"/>
                          <a:ea typeface="Karla" charset="0"/>
                          <a:cs typeface="Karla" charset="0"/>
                        </a:rPr>
                        <a:t>14.890</a:t>
                      </a:r>
                    </a:p>
                  </a:txBody>
                  <a:tcPr/>
                </a:tc>
                <a:tc>
                  <a:txBody>
                    <a:bodyPr/>
                    <a:lstStyle/>
                    <a:p>
                      <a:r>
                        <a:rPr sz="1600" b="0" i="0" dirty="0">
                          <a:effectLst/>
                          <a:latin typeface="Karla" charset="0"/>
                          <a:ea typeface="Karla" charset="0"/>
                          <a:cs typeface="Karla" charset="0"/>
                        </a:rPr>
                        <a:t>3606</a:t>
                      </a:r>
                    </a:p>
                  </a:txBody>
                  <a:tcPr/>
                </a:tc>
                <a:tc>
                  <a:txBody>
                    <a:bodyPr/>
                    <a:lstStyle/>
                    <a:p>
                      <a:r>
                        <a:rPr sz="1600" b="0" i="0">
                          <a:effectLst/>
                          <a:latin typeface="Karla" charset="0"/>
                          <a:ea typeface="Karla" charset="0"/>
                          <a:cs typeface="Karla" charset="0"/>
                        </a:rPr>
                        <a:t>283</a:t>
                      </a:r>
                    </a:p>
                  </a:txBody>
                  <a:tcPr/>
                </a:tc>
                <a:tc>
                  <a:txBody>
                    <a:bodyPr/>
                    <a:lstStyle/>
                    <a:p>
                      <a:r>
                        <a:rPr sz="1600" b="0" i="0">
                          <a:effectLst/>
                          <a:latin typeface="Karla" charset="0"/>
                          <a:ea typeface="Karla" charset="0"/>
                          <a:cs typeface="Karla" charset="0"/>
                        </a:rPr>
                        <a:t>2</a:t>
                      </a:r>
                    </a:p>
                  </a:txBody>
                  <a:tcPr/>
                </a:tc>
                <a:tc>
                  <a:txBody>
                    <a:bodyPr/>
                    <a:lstStyle/>
                    <a:p>
                      <a:r>
                        <a:rPr sz="1600" b="0" i="0">
                          <a:effectLst/>
                          <a:latin typeface="Karla" charset="0"/>
                          <a:ea typeface="Karla" charset="0"/>
                          <a:cs typeface="Karla" charset="0"/>
                        </a:rPr>
                        <a:t>34</a:t>
                      </a:r>
                    </a:p>
                  </a:txBody>
                  <a:tcPr/>
                </a:tc>
                <a:tc>
                  <a:txBody>
                    <a:bodyPr/>
                    <a:lstStyle/>
                    <a:p>
                      <a:r>
                        <a:rPr sz="1600" b="0" i="0" dirty="0">
                          <a:effectLst/>
                          <a:latin typeface="Karla" charset="0"/>
                          <a:ea typeface="Karla" charset="0"/>
                          <a:cs typeface="Karla" charset="0"/>
                        </a:rPr>
                        <a:t>11</a:t>
                      </a:r>
                    </a:p>
                  </a:txBody>
                  <a:tcPr/>
                </a:tc>
                <a:tc>
                  <a:txBody>
                    <a:bodyPr/>
                    <a:lstStyle/>
                    <a:p>
                      <a:r>
                        <a:rPr sz="1600" b="0" i="0">
                          <a:effectLst/>
                          <a:latin typeface="Karla" charset="0"/>
                          <a:ea typeface="Karla" charset="0"/>
                          <a:cs typeface="Karla" charset="0"/>
                        </a:rPr>
                        <a:t> Male</a:t>
                      </a:r>
                    </a:p>
                  </a:txBody>
                  <a:tcPr/>
                </a:tc>
                <a:tc>
                  <a:txBody>
                    <a:bodyPr/>
                    <a:lstStyle/>
                    <a:p>
                      <a:r>
                        <a:rPr sz="1600" b="0" i="0" dirty="0">
                          <a:effectLst/>
                          <a:latin typeface="Karla" charset="0"/>
                          <a:ea typeface="Karla" charset="0"/>
                          <a:cs typeface="Karla" charset="0"/>
                        </a:rPr>
                        <a:t>No</a:t>
                      </a:r>
                    </a:p>
                  </a:txBody>
                  <a:tcPr/>
                </a:tc>
                <a:tc>
                  <a:txBody>
                    <a:bodyPr/>
                    <a:lstStyle/>
                    <a:p>
                      <a:r>
                        <a:rPr sz="1600" b="0" i="0" dirty="0">
                          <a:effectLst/>
                          <a:latin typeface="Karla" charset="0"/>
                          <a:ea typeface="Karla" charset="0"/>
                          <a:cs typeface="Karla" charset="0"/>
                        </a:rPr>
                        <a:t>Yes</a:t>
                      </a:r>
                    </a:p>
                  </a:txBody>
                  <a:tcPr/>
                </a:tc>
                <a:tc>
                  <a:txBody>
                    <a:bodyPr/>
                    <a:lstStyle/>
                    <a:p>
                      <a:r>
                        <a:rPr sz="1600" b="0" i="0" dirty="0">
                          <a:effectLst/>
                          <a:latin typeface="Karla" charset="0"/>
                          <a:ea typeface="Karla" charset="0"/>
                          <a:cs typeface="Karla" charset="0"/>
                        </a:rPr>
                        <a:t>Caucasian</a:t>
                      </a:r>
                    </a:p>
                  </a:txBody>
                  <a:tcPr/>
                </a:tc>
                <a:tc>
                  <a:txBody>
                    <a:bodyPr/>
                    <a:lstStyle/>
                    <a:p>
                      <a:r>
                        <a:rPr sz="1600" b="0" i="0">
                          <a:effectLst/>
                          <a:latin typeface="Karla" charset="0"/>
                          <a:ea typeface="Karla" charset="0"/>
                          <a:cs typeface="Karla" charset="0"/>
                        </a:rPr>
                        <a:t>333</a:t>
                      </a:r>
                    </a:p>
                  </a:txBody>
                  <a:tcPr>
                    <a:solidFill>
                      <a:schemeClr val="accent2">
                        <a:lumMod val="40000"/>
                        <a:lumOff val="60000"/>
                      </a:schemeClr>
                    </a:solidFill>
                  </a:tcPr>
                </a:tc>
                <a:extLst>
                  <a:ext uri="{0D108BD9-81ED-4DB2-BD59-A6C34878D82A}">
                    <a16:rowId xmlns="" xmlns:a16="http://schemas.microsoft.com/office/drawing/2014/main" val="10001"/>
                  </a:ext>
                </a:extLst>
              </a:tr>
              <a:tr h="450140">
                <a:tc>
                  <a:txBody>
                    <a:bodyPr/>
                    <a:lstStyle/>
                    <a:p>
                      <a:r>
                        <a:rPr sz="1600" b="0" i="0" dirty="0">
                          <a:effectLst/>
                          <a:latin typeface="Karla" charset="0"/>
                          <a:ea typeface="Karla" charset="0"/>
                          <a:cs typeface="Karla" charset="0"/>
                        </a:rPr>
                        <a:t>106.02</a:t>
                      </a:r>
                    </a:p>
                  </a:txBody>
                  <a:tcPr/>
                </a:tc>
                <a:tc>
                  <a:txBody>
                    <a:bodyPr/>
                    <a:lstStyle/>
                    <a:p>
                      <a:r>
                        <a:rPr sz="1600" b="0" i="0">
                          <a:effectLst/>
                          <a:latin typeface="Karla" charset="0"/>
                          <a:ea typeface="Karla" charset="0"/>
                          <a:cs typeface="Karla" charset="0"/>
                        </a:rPr>
                        <a:t>6645</a:t>
                      </a:r>
                    </a:p>
                  </a:txBody>
                  <a:tcPr/>
                </a:tc>
                <a:tc>
                  <a:txBody>
                    <a:bodyPr/>
                    <a:lstStyle/>
                    <a:p>
                      <a:r>
                        <a:rPr sz="1600" b="0" i="0" dirty="0">
                          <a:effectLst/>
                          <a:latin typeface="Karla" charset="0"/>
                          <a:ea typeface="Karla" charset="0"/>
                          <a:cs typeface="Karla" charset="0"/>
                        </a:rPr>
                        <a:t>483</a:t>
                      </a:r>
                    </a:p>
                  </a:txBody>
                  <a:tcPr/>
                </a:tc>
                <a:tc>
                  <a:txBody>
                    <a:bodyPr/>
                    <a:lstStyle/>
                    <a:p>
                      <a:r>
                        <a:rPr sz="1600" b="0" i="0">
                          <a:effectLst/>
                          <a:latin typeface="Karla" charset="0"/>
                          <a:ea typeface="Karla" charset="0"/>
                          <a:cs typeface="Karla" charset="0"/>
                        </a:rPr>
                        <a:t>3</a:t>
                      </a:r>
                    </a:p>
                  </a:txBody>
                  <a:tcPr/>
                </a:tc>
                <a:tc>
                  <a:txBody>
                    <a:bodyPr/>
                    <a:lstStyle/>
                    <a:p>
                      <a:r>
                        <a:rPr sz="1600" b="0" i="0">
                          <a:effectLst/>
                          <a:latin typeface="Karla" charset="0"/>
                          <a:ea typeface="Karla" charset="0"/>
                          <a:cs typeface="Karla" charset="0"/>
                        </a:rPr>
                        <a:t>82</a:t>
                      </a:r>
                    </a:p>
                  </a:txBody>
                  <a:tcPr/>
                </a:tc>
                <a:tc>
                  <a:txBody>
                    <a:bodyPr/>
                    <a:lstStyle/>
                    <a:p>
                      <a:r>
                        <a:rPr sz="1600" b="0" i="0">
                          <a:effectLst/>
                          <a:latin typeface="Karla" charset="0"/>
                          <a:ea typeface="Karla" charset="0"/>
                          <a:cs typeface="Karla" charset="0"/>
                        </a:rPr>
                        <a:t>15</a:t>
                      </a:r>
                    </a:p>
                  </a:txBody>
                  <a:tcPr/>
                </a:tc>
                <a:tc>
                  <a:txBody>
                    <a:bodyPr/>
                    <a:lstStyle/>
                    <a:p>
                      <a:r>
                        <a:rPr sz="1600" b="0" i="0" dirty="0">
                          <a:effectLst/>
                          <a:latin typeface="Karla" charset="0"/>
                          <a:ea typeface="Karla" charset="0"/>
                          <a:cs typeface="Karla" charset="0"/>
                        </a:rPr>
                        <a:t>Female</a:t>
                      </a:r>
                    </a:p>
                  </a:txBody>
                  <a:tcPr/>
                </a:tc>
                <a:tc>
                  <a:txBody>
                    <a:bodyPr/>
                    <a:lstStyle/>
                    <a:p>
                      <a:r>
                        <a:rPr sz="1600" b="0" i="0">
                          <a:effectLst/>
                          <a:latin typeface="Karla" charset="0"/>
                          <a:ea typeface="Karla" charset="0"/>
                          <a:cs typeface="Karla" charset="0"/>
                        </a:rPr>
                        <a:t>Yes</a:t>
                      </a:r>
                    </a:p>
                  </a:txBody>
                  <a:tcPr/>
                </a:tc>
                <a:tc>
                  <a:txBody>
                    <a:bodyPr/>
                    <a:lstStyle/>
                    <a:p>
                      <a:r>
                        <a:rPr sz="1600" b="0" i="0">
                          <a:effectLst/>
                          <a:latin typeface="Karla" charset="0"/>
                          <a:ea typeface="Karla" charset="0"/>
                          <a:cs typeface="Karla" charset="0"/>
                        </a:rPr>
                        <a:t>Yes</a:t>
                      </a:r>
                    </a:p>
                  </a:txBody>
                  <a:tcPr/>
                </a:tc>
                <a:tc>
                  <a:txBody>
                    <a:bodyPr/>
                    <a:lstStyle/>
                    <a:p>
                      <a:r>
                        <a:rPr sz="1600" b="0" i="0">
                          <a:effectLst/>
                          <a:latin typeface="Karla" charset="0"/>
                          <a:ea typeface="Karla" charset="0"/>
                          <a:cs typeface="Karla" charset="0"/>
                        </a:rPr>
                        <a:t>Asian</a:t>
                      </a:r>
                    </a:p>
                  </a:txBody>
                  <a:tcPr/>
                </a:tc>
                <a:tc>
                  <a:txBody>
                    <a:bodyPr/>
                    <a:lstStyle/>
                    <a:p>
                      <a:r>
                        <a:rPr sz="1600" b="0" i="0" dirty="0">
                          <a:effectLst/>
                          <a:latin typeface="Karla" charset="0"/>
                          <a:ea typeface="Karla" charset="0"/>
                          <a:cs typeface="Karla" charset="0"/>
                        </a:rPr>
                        <a:t>903</a:t>
                      </a:r>
                    </a:p>
                  </a:txBody>
                  <a:tcPr>
                    <a:solidFill>
                      <a:schemeClr val="accent2">
                        <a:lumMod val="40000"/>
                        <a:lumOff val="60000"/>
                      </a:schemeClr>
                    </a:solidFill>
                  </a:tcPr>
                </a:tc>
                <a:extLst>
                  <a:ext uri="{0D108BD9-81ED-4DB2-BD59-A6C34878D82A}">
                    <a16:rowId xmlns="" xmlns:a16="http://schemas.microsoft.com/office/drawing/2014/main" val="10002"/>
                  </a:ext>
                </a:extLst>
              </a:tr>
              <a:tr h="441400">
                <a:tc>
                  <a:txBody>
                    <a:bodyPr/>
                    <a:lstStyle/>
                    <a:p>
                      <a:r>
                        <a:rPr sz="1600" b="0" i="0" dirty="0">
                          <a:effectLst/>
                          <a:latin typeface="Karla" charset="0"/>
                          <a:ea typeface="Karla" charset="0"/>
                          <a:cs typeface="Karla" charset="0"/>
                        </a:rPr>
                        <a:t>104.59</a:t>
                      </a:r>
                    </a:p>
                  </a:txBody>
                  <a:tcPr/>
                </a:tc>
                <a:tc>
                  <a:txBody>
                    <a:bodyPr/>
                    <a:lstStyle/>
                    <a:p>
                      <a:r>
                        <a:rPr sz="1600" b="0" i="0">
                          <a:effectLst/>
                          <a:latin typeface="Karla" charset="0"/>
                          <a:ea typeface="Karla" charset="0"/>
                          <a:cs typeface="Karla" charset="0"/>
                        </a:rPr>
                        <a:t>7075</a:t>
                      </a:r>
                    </a:p>
                  </a:txBody>
                  <a:tcPr/>
                </a:tc>
                <a:tc>
                  <a:txBody>
                    <a:bodyPr/>
                    <a:lstStyle/>
                    <a:p>
                      <a:r>
                        <a:rPr sz="1600" b="0" i="0">
                          <a:effectLst/>
                          <a:latin typeface="Karla" charset="0"/>
                          <a:ea typeface="Karla" charset="0"/>
                          <a:cs typeface="Karla" charset="0"/>
                        </a:rPr>
                        <a:t>514</a:t>
                      </a:r>
                    </a:p>
                  </a:txBody>
                  <a:tcPr/>
                </a:tc>
                <a:tc>
                  <a:txBody>
                    <a:bodyPr/>
                    <a:lstStyle/>
                    <a:p>
                      <a:r>
                        <a:rPr sz="1600" b="0" i="0">
                          <a:effectLst/>
                          <a:latin typeface="Karla" charset="0"/>
                          <a:ea typeface="Karla" charset="0"/>
                          <a:cs typeface="Karla" charset="0"/>
                        </a:rPr>
                        <a:t>4</a:t>
                      </a:r>
                    </a:p>
                  </a:txBody>
                  <a:tcPr/>
                </a:tc>
                <a:tc>
                  <a:txBody>
                    <a:bodyPr/>
                    <a:lstStyle/>
                    <a:p>
                      <a:r>
                        <a:rPr sz="1600" b="0" i="0">
                          <a:effectLst/>
                          <a:latin typeface="Karla" charset="0"/>
                          <a:ea typeface="Karla" charset="0"/>
                          <a:cs typeface="Karla" charset="0"/>
                        </a:rPr>
                        <a:t>71</a:t>
                      </a:r>
                    </a:p>
                  </a:txBody>
                  <a:tcPr/>
                </a:tc>
                <a:tc>
                  <a:txBody>
                    <a:bodyPr/>
                    <a:lstStyle/>
                    <a:p>
                      <a:r>
                        <a:rPr sz="1600" b="0" i="0">
                          <a:effectLst/>
                          <a:latin typeface="Karla" charset="0"/>
                          <a:ea typeface="Karla" charset="0"/>
                          <a:cs typeface="Karla" charset="0"/>
                        </a:rPr>
                        <a:t>11</a:t>
                      </a:r>
                    </a:p>
                  </a:txBody>
                  <a:tcPr/>
                </a:tc>
                <a:tc>
                  <a:txBody>
                    <a:bodyPr/>
                    <a:lstStyle/>
                    <a:p>
                      <a:r>
                        <a:rPr sz="1600" b="0" i="0">
                          <a:effectLst/>
                          <a:latin typeface="Karla" charset="0"/>
                          <a:ea typeface="Karla" charset="0"/>
                          <a:cs typeface="Karla" charset="0"/>
                        </a:rPr>
                        <a:t> Male</a:t>
                      </a:r>
                    </a:p>
                  </a:txBody>
                  <a:tcPr/>
                </a:tc>
                <a:tc>
                  <a:txBody>
                    <a:bodyPr/>
                    <a:lstStyle/>
                    <a:p>
                      <a:r>
                        <a:rPr sz="1600" b="0" i="0">
                          <a:effectLst/>
                          <a:latin typeface="Karla" charset="0"/>
                          <a:ea typeface="Karla" charset="0"/>
                          <a:cs typeface="Karla" charset="0"/>
                        </a:rPr>
                        <a:t>No</a:t>
                      </a:r>
                    </a:p>
                  </a:txBody>
                  <a:tcPr/>
                </a:tc>
                <a:tc>
                  <a:txBody>
                    <a:bodyPr/>
                    <a:lstStyle/>
                    <a:p>
                      <a:r>
                        <a:rPr sz="1600" b="0" i="0">
                          <a:effectLst/>
                          <a:latin typeface="Karla" charset="0"/>
                          <a:ea typeface="Karla" charset="0"/>
                          <a:cs typeface="Karla" charset="0"/>
                        </a:rPr>
                        <a:t>No</a:t>
                      </a:r>
                    </a:p>
                  </a:txBody>
                  <a:tcPr/>
                </a:tc>
                <a:tc>
                  <a:txBody>
                    <a:bodyPr/>
                    <a:lstStyle/>
                    <a:p>
                      <a:r>
                        <a:rPr sz="1600" b="0" i="0">
                          <a:effectLst/>
                          <a:latin typeface="Karla" charset="0"/>
                          <a:ea typeface="Karla" charset="0"/>
                          <a:cs typeface="Karla" charset="0"/>
                        </a:rPr>
                        <a:t>Asian</a:t>
                      </a:r>
                    </a:p>
                  </a:txBody>
                  <a:tcPr/>
                </a:tc>
                <a:tc>
                  <a:txBody>
                    <a:bodyPr/>
                    <a:lstStyle/>
                    <a:p>
                      <a:r>
                        <a:rPr sz="1600" b="0" i="0">
                          <a:effectLst/>
                          <a:latin typeface="Karla" charset="0"/>
                          <a:ea typeface="Karla" charset="0"/>
                          <a:cs typeface="Karla" charset="0"/>
                        </a:rPr>
                        <a:t>580</a:t>
                      </a:r>
                    </a:p>
                  </a:txBody>
                  <a:tcPr>
                    <a:solidFill>
                      <a:schemeClr val="accent2">
                        <a:lumMod val="40000"/>
                        <a:lumOff val="60000"/>
                      </a:schemeClr>
                    </a:solidFill>
                  </a:tcPr>
                </a:tc>
                <a:extLst>
                  <a:ext uri="{0D108BD9-81ED-4DB2-BD59-A6C34878D82A}">
                    <a16:rowId xmlns="" xmlns:a16="http://schemas.microsoft.com/office/drawing/2014/main" val="10003"/>
                  </a:ext>
                </a:extLst>
              </a:tr>
              <a:tr h="366196">
                <a:tc>
                  <a:txBody>
                    <a:bodyPr/>
                    <a:lstStyle/>
                    <a:p>
                      <a:r>
                        <a:rPr sz="1600" b="0" i="0" dirty="0">
                          <a:effectLst/>
                          <a:latin typeface="Karla" charset="0"/>
                          <a:ea typeface="Karla" charset="0"/>
                          <a:cs typeface="Karla" charset="0"/>
                        </a:rPr>
                        <a:t>148.92</a:t>
                      </a:r>
                    </a:p>
                  </a:txBody>
                  <a:tcPr/>
                </a:tc>
                <a:tc>
                  <a:txBody>
                    <a:bodyPr/>
                    <a:lstStyle/>
                    <a:p>
                      <a:r>
                        <a:rPr sz="1600" b="0" i="0">
                          <a:effectLst/>
                          <a:latin typeface="Karla" charset="0"/>
                          <a:ea typeface="Karla" charset="0"/>
                          <a:cs typeface="Karla" charset="0"/>
                        </a:rPr>
                        <a:t>9504</a:t>
                      </a:r>
                    </a:p>
                  </a:txBody>
                  <a:tcPr/>
                </a:tc>
                <a:tc>
                  <a:txBody>
                    <a:bodyPr/>
                    <a:lstStyle/>
                    <a:p>
                      <a:r>
                        <a:rPr sz="1600" b="0" i="0">
                          <a:effectLst/>
                          <a:latin typeface="Karla" charset="0"/>
                          <a:ea typeface="Karla" charset="0"/>
                          <a:cs typeface="Karla" charset="0"/>
                        </a:rPr>
                        <a:t>681</a:t>
                      </a:r>
                    </a:p>
                  </a:txBody>
                  <a:tcPr/>
                </a:tc>
                <a:tc>
                  <a:txBody>
                    <a:bodyPr/>
                    <a:lstStyle/>
                    <a:p>
                      <a:r>
                        <a:rPr sz="1600" b="0" i="0">
                          <a:effectLst/>
                          <a:latin typeface="Karla" charset="0"/>
                          <a:ea typeface="Karla" charset="0"/>
                          <a:cs typeface="Karla" charset="0"/>
                        </a:rPr>
                        <a:t>3</a:t>
                      </a:r>
                    </a:p>
                  </a:txBody>
                  <a:tcPr/>
                </a:tc>
                <a:tc>
                  <a:txBody>
                    <a:bodyPr/>
                    <a:lstStyle/>
                    <a:p>
                      <a:r>
                        <a:rPr sz="1600" b="0" i="0">
                          <a:effectLst/>
                          <a:latin typeface="Karla" charset="0"/>
                          <a:ea typeface="Karla" charset="0"/>
                          <a:cs typeface="Karla" charset="0"/>
                        </a:rPr>
                        <a:t>36</a:t>
                      </a:r>
                    </a:p>
                  </a:txBody>
                  <a:tcPr/>
                </a:tc>
                <a:tc>
                  <a:txBody>
                    <a:bodyPr/>
                    <a:lstStyle/>
                    <a:p>
                      <a:r>
                        <a:rPr sz="1600" b="0" i="0">
                          <a:effectLst/>
                          <a:latin typeface="Karla" charset="0"/>
                          <a:ea typeface="Karla" charset="0"/>
                          <a:cs typeface="Karla" charset="0"/>
                        </a:rPr>
                        <a:t>11</a:t>
                      </a:r>
                    </a:p>
                  </a:txBody>
                  <a:tcPr/>
                </a:tc>
                <a:tc>
                  <a:txBody>
                    <a:bodyPr/>
                    <a:lstStyle/>
                    <a:p>
                      <a:r>
                        <a:rPr sz="1600" b="0" i="0">
                          <a:effectLst/>
                          <a:latin typeface="Karla" charset="0"/>
                          <a:ea typeface="Karla" charset="0"/>
                          <a:cs typeface="Karla" charset="0"/>
                        </a:rPr>
                        <a:t>Female</a:t>
                      </a:r>
                    </a:p>
                  </a:txBody>
                  <a:tcPr/>
                </a:tc>
                <a:tc>
                  <a:txBody>
                    <a:bodyPr/>
                    <a:lstStyle/>
                    <a:p>
                      <a:r>
                        <a:rPr sz="1600" b="0" i="0" dirty="0">
                          <a:effectLst/>
                          <a:latin typeface="Karla" charset="0"/>
                          <a:ea typeface="Karla" charset="0"/>
                          <a:cs typeface="Karla" charset="0"/>
                        </a:rPr>
                        <a:t>No</a:t>
                      </a:r>
                    </a:p>
                  </a:txBody>
                  <a:tcPr/>
                </a:tc>
                <a:tc>
                  <a:txBody>
                    <a:bodyPr/>
                    <a:lstStyle/>
                    <a:p>
                      <a:r>
                        <a:rPr sz="1600" b="0" i="0">
                          <a:effectLst/>
                          <a:latin typeface="Karla" charset="0"/>
                          <a:ea typeface="Karla" charset="0"/>
                          <a:cs typeface="Karla" charset="0"/>
                        </a:rPr>
                        <a:t>No</a:t>
                      </a:r>
                    </a:p>
                  </a:txBody>
                  <a:tcPr/>
                </a:tc>
                <a:tc>
                  <a:txBody>
                    <a:bodyPr/>
                    <a:lstStyle/>
                    <a:p>
                      <a:r>
                        <a:rPr sz="1600" b="0" i="0">
                          <a:effectLst/>
                          <a:latin typeface="Karla" charset="0"/>
                          <a:ea typeface="Karla" charset="0"/>
                          <a:cs typeface="Karla" charset="0"/>
                        </a:rPr>
                        <a:t>Asian</a:t>
                      </a:r>
                    </a:p>
                  </a:txBody>
                  <a:tcPr/>
                </a:tc>
                <a:tc>
                  <a:txBody>
                    <a:bodyPr/>
                    <a:lstStyle/>
                    <a:p>
                      <a:r>
                        <a:rPr sz="1600" b="0" i="0">
                          <a:effectLst/>
                          <a:latin typeface="Karla" charset="0"/>
                          <a:ea typeface="Karla" charset="0"/>
                          <a:cs typeface="Karla" charset="0"/>
                        </a:rPr>
                        <a:t>964</a:t>
                      </a:r>
                    </a:p>
                  </a:txBody>
                  <a:tcPr>
                    <a:solidFill>
                      <a:schemeClr val="accent2">
                        <a:lumMod val="40000"/>
                        <a:lumOff val="60000"/>
                      </a:schemeClr>
                    </a:solidFill>
                  </a:tcPr>
                </a:tc>
                <a:extLst>
                  <a:ext uri="{0D108BD9-81ED-4DB2-BD59-A6C34878D82A}">
                    <a16:rowId xmlns="" xmlns:a16="http://schemas.microsoft.com/office/drawing/2014/main" val="10004"/>
                  </a:ext>
                </a:extLst>
              </a:tr>
              <a:tr h="384686">
                <a:tc>
                  <a:txBody>
                    <a:bodyPr/>
                    <a:lstStyle/>
                    <a:p>
                      <a:r>
                        <a:rPr sz="1600" b="0" i="0" dirty="0">
                          <a:effectLst/>
                          <a:latin typeface="Karla" charset="0"/>
                          <a:ea typeface="Karla" charset="0"/>
                          <a:cs typeface="Karla" charset="0"/>
                        </a:rPr>
                        <a:t>55.882</a:t>
                      </a:r>
                    </a:p>
                  </a:txBody>
                  <a:tcPr/>
                </a:tc>
                <a:tc>
                  <a:txBody>
                    <a:bodyPr/>
                    <a:lstStyle/>
                    <a:p>
                      <a:r>
                        <a:rPr sz="1600" b="0" i="0">
                          <a:effectLst/>
                          <a:latin typeface="Karla" charset="0"/>
                          <a:ea typeface="Karla" charset="0"/>
                          <a:cs typeface="Karla" charset="0"/>
                        </a:rPr>
                        <a:t>4897</a:t>
                      </a:r>
                    </a:p>
                  </a:txBody>
                  <a:tcPr/>
                </a:tc>
                <a:tc>
                  <a:txBody>
                    <a:bodyPr/>
                    <a:lstStyle/>
                    <a:p>
                      <a:r>
                        <a:rPr sz="1600" b="0" i="0">
                          <a:effectLst/>
                          <a:latin typeface="Karla" charset="0"/>
                          <a:ea typeface="Karla" charset="0"/>
                          <a:cs typeface="Karla" charset="0"/>
                        </a:rPr>
                        <a:t>357</a:t>
                      </a:r>
                    </a:p>
                  </a:txBody>
                  <a:tcPr/>
                </a:tc>
                <a:tc>
                  <a:txBody>
                    <a:bodyPr/>
                    <a:lstStyle/>
                    <a:p>
                      <a:r>
                        <a:rPr sz="1600" b="0" i="0">
                          <a:effectLst/>
                          <a:latin typeface="Karla" charset="0"/>
                          <a:ea typeface="Karla" charset="0"/>
                          <a:cs typeface="Karla" charset="0"/>
                        </a:rPr>
                        <a:t>2</a:t>
                      </a:r>
                    </a:p>
                  </a:txBody>
                  <a:tcPr/>
                </a:tc>
                <a:tc>
                  <a:txBody>
                    <a:bodyPr/>
                    <a:lstStyle/>
                    <a:p>
                      <a:r>
                        <a:rPr sz="1600" b="0" i="0">
                          <a:effectLst/>
                          <a:latin typeface="Karla" charset="0"/>
                          <a:ea typeface="Karla" charset="0"/>
                          <a:cs typeface="Karla" charset="0"/>
                        </a:rPr>
                        <a:t>68</a:t>
                      </a:r>
                    </a:p>
                  </a:txBody>
                  <a:tcPr/>
                </a:tc>
                <a:tc>
                  <a:txBody>
                    <a:bodyPr/>
                    <a:lstStyle/>
                    <a:p>
                      <a:r>
                        <a:rPr sz="1600" b="0" i="0">
                          <a:effectLst/>
                          <a:latin typeface="Karla" charset="0"/>
                          <a:ea typeface="Karla" charset="0"/>
                          <a:cs typeface="Karla" charset="0"/>
                        </a:rPr>
                        <a:t>16</a:t>
                      </a:r>
                    </a:p>
                  </a:txBody>
                  <a:tcPr/>
                </a:tc>
                <a:tc>
                  <a:txBody>
                    <a:bodyPr/>
                    <a:lstStyle/>
                    <a:p>
                      <a:r>
                        <a:rPr sz="1600" b="0" i="0">
                          <a:effectLst/>
                          <a:latin typeface="Karla" charset="0"/>
                          <a:ea typeface="Karla" charset="0"/>
                          <a:cs typeface="Karla" charset="0"/>
                        </a:rPr>
                        <a:t> Male</a:t>
                      </a:r>
                    </a:p>
                  </a:txBody>
                  <a:tcPr/>
                </a:tc>
                <a:tc>
                  <a:txBody>
                    <a:bodyPr/>
                    <a:lstStyle/>
                    <a:p>
                      <a:r>
                        <a:rPr sz="1600" b="0" i="0">
                          <a:effectLst/>
                          <a:latin typeface="Karla" charset="0"/>
                          <a:ea typeface="Karla" charset="0"/>
                          <a:cs typeface="Karla" charset="0"/>
                        </a:rPr>
                        <a:t>No</a:t>
                      </a:r>
                    </a:p>
                  </a:txBody>
                  <a:tcPr/>
                </a:tc>
                <a:tc>
                  <a:txBody>
                    <a:bodyPr/>
                    <a:lstStyle/>
                    <a:p>
                      <a:r>
                        <a:rPr sz="1600" b="0" i="0">
                          <a:effectLst/>
                          <a:latin typeface="Karla" charset="0"/>
                          <a:ea typeface="Karla" charset="0"/>
                          <a:cs typeface="Karla" charset="0"/>
                        </a:rPr>
                        <a:t>Yes</a:t>
                      </a:r>
                    </a:p>
                  </a:txBody>
                  <a:tcPr/>
                </a:tc>
                <a:tc>
                  <a:txBody>
                    <a:bodyPr/>
                    <a:lstStyle/>
                    <a:p>
                      <a:r>
                        <a:rPr sz="1600" b="0" i="0">
                          <a:effectLst/>
                          <a:latin typeface="Karla" charset="0"/>
                          <a:ea typeface="Karla" charset="0"/>
                          <a:cs typeface="Karla" charset="0"/>
                        </a:rPr>
                        <a:t>Caucasian</a:t>
                      </a:r>
                    </a:p>
                  </a:txBody>
                  <a:tcPr/>
                </a:tc>
                <a:tc>
                  <a:txBody>
                    <a:bodyPr/>
                    <a:lstStyle/>
                    <a:p>
                      <a:r>
                        <a:rPr sz="1600" b="0" i="0" dirty="0">
                          <a:effectLst/>
                          <a:latin typeface="Karla" charset="0"/>
                          <a:ea typeface="Karla" charset="0"/>
                          <a:cs typeface="Karla" charset="0"/>
                        </a:rPr>
                        <a:t>331</a:t>
                      </a:r>
                    </a:p>
                  </a:txBody>
                  <a:tcPr>
                    <a:solidFill>
                      <a:schemeClr val="accent2">
                        <a:lumMod val="40000"/>
                        <a:lumOff val="60000"/>
                      </a:schemeClr>
                    </a:solidFill>
                  </a:tcPr>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81B7CCDB-6D39-0547-B7B3-C80E39D6513A}" type="slidenum">
              <a:rPr lang="en-US" smtClean="0"/>
              <a:t>12</a:t>
            </a:fld>
            <a:endParaRPr lang="en-US"/>
          </a:p>
        </p:txBody>
      </p:sp>
    </p:spTree>
    <p:extLst>
      <p:ext uri="{BB962C8B-B14F-4D97-AF65-F5344CB8AC3E}">
        <p14:creationId xmlns:p14="http://schemas.microsoft.com/office/powerpoint/2010/main" val="1358025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Qualitative Predictors</a:t>
            </a:r>
          </a:p>
        </p:txBody>
      </p:sp>
      <p:sp>
        <p:nvSpPr>
          <p:cNvPr id="3" name="Content Placeholder 2"/>
          <p:cNvSpPr>
            <a:spLocks noGrp="1"/>
          </p:cNvSpPr>
          <p:nvPr>
            <p:ph idx="1"/>
          </p:nvPr>
        </p:nvSpPr>
        <p:spPr>
          <a:xfrm>
            <a:off x="833415" y="1154898"/>
            <a:ext cx="10327008" cy="2111143"/>
          </a:xfrm>
        </p:spPr>
        <p:txBody>
          <a:bodyPr/>
          <a:lstStyle/>
          <a:p>
            <a:r>
              <a:rPr lang="en-US" sz="2400" dirty="0">
                <a:latin typeface="Karla" charset="0"/>
                <a:ea typeface="Karla" charset="0"/>
                <a:cs typeface="Karla" charset="0"/>
              </a:rPr>
              <a:t>If the predictor takes only two values, then we create an </a:t>
            </a:r>
            <a:r>
              <a:rPr lang="en-US" sz="2400" b="1" dirty="0">
                <a:latin typeface="Karla" charset="0"/>
                <a:ea typeface="Karla" charset="0"/>
                <a:cs typeface="Karla" charset="0"/>
              </a:rPr>
              <a:t>indicator</a:t>
            </a:r>
            <a:r>
              <a:rPr lang="en-US" sz="2400" dirty="0">
                <a:latin typeface="Karla" charset="0"/>
                <a:ea typeface="Karla" charset="0"/>
                <a:cs typeface="Karla" charset="0"/>
              </a:rPr>
              <a:t> or </a:t>
            </a:r>
            <a:r>
              <a:rPr lang="en-US" sz="2400" b="1" dirty="0">
                <a:latin typeface="Karla" charset="0"/>
                <a:ea typeface="Karla" charset="0"/>
                <a:cs typeface="Karla" charset="0"/>
              </a:rPr>
              <a:t>dummy variable </a:t>
            </a:r>
            <a:r>
              <a:rPr lang="en-US" sz="2400" dirty="0">
                <a:latin typeface="Karla" charset="0"/>
                <a:ea typeface="Karla" charset="0"/>
                <a:cs typeface="Karla" charset="0"/>
              </a:rPr>
              <a:t>that takes on two possible numerical values.</a:t>
            </a:r>
          </a:p>
          <a:p>
            <a:r>
              <a:rPr lang="en-US" sz="2400" dirty="0">
                <a:latin typeface="Karla" charset="0"/>
                <a:ea typeface="Karla" charset="0"/>
                <a:cs typeface="Karla" charset="0"/>
              </a:rPr>
              <a:t>For example for the gender, we create a new variable:</a:t>
            </a:r>
          </a:p>
          <a:p>
            <a:endParaRPr lang="en-US" sz="2400" dirty="0">
              <a:latin typeface="Karla" charset="0"/>
              <a:ea typeface="Karla" charset="0"/>
              <a:cs typeface="Karla" charset="0"/>
            </a:endParaRPr>
          </a:p>
          <a:p>
            <a:endParaRPr lang="en-US" sz="2400" dirty="0">
              <a:latin typeface="Karla" charset="0"/>
              <a:ea typeface="Karla" charset="0"/>
              <a:cs typeface="Karla" charset="0"/>
            </a:endParaRPr>
          </a:p>
          <a:p>
            <a:endParaRPr lang="en-US" sz="2400" dirty="0">
              <a:latin typeface="Karla" charset="0"/>
              <a:ea typeface="Karla" charset="0"/>
              <a:cs typeface="Karla" charset="0"/>
            </a:endParaRPr>
          </a:p>
          <a:p>
            <a:r>
              <a:rPr lang="en-US" sz="2400" dirty="0">
                <a:latin typeface="Karla" charset="0"/>
                <a:ea typeface="Karla" charset="0"/>
                <a:cs typeface="Karla" charset="0"/>
              </a:rPr>
              <a:t>We then use this variable as a predictor in the regression equation. </a:t>
            </a:r>
          </a:p>
          <a:p>
            <a:endParaRPr lang="en-US" sz="2400" dirty="0">
              <a:latin typeface="Karla" charset="0"/>
              <a:ea typeface="Karla" charset="0"/>
              <a:cs typeface="Karla" charset="0"/>
            </a:endParaRPr>
          </a:p>
        </p:txBody>
      </p:sp>
      <p:pic>
        <p:nvPicPr>
          <p:cNvPr id="5" name="Picture 4"/>
          <p:cNvPicPr>
            <a:picLocks noChangeAspect="1"/>
          </p:cNvPicPr>
          <p:nvPr/>
        </p:nvPicPr>
        <p:blipFill>
          <a:blip r:embed="rId2"/>
          <a:stretch>
            <a:fillRect/>
          </a:stretch>
        </p:blipFill>
        <p:spPr>
          <a:xfrm>
            <a:off x="2851150" y="2739825"/>
            <a:ext cx="5283200" cy="883920"/>
          </a:xfrm>
          <a:prstGeom prst="rect">
            <a:avLst/>
          </a:prstGeom>
        </p:spPr>
      </p:pic>
      <p:pic>
        <p:nvPicPr>
          <p:cNvPr id="6" name="Picture 5"/>
          <p:cNvPicPr>
            <a:picLocks noChangeAspect="1"/>
          </p:cNvPicPr>
          <p:nvPr/>
        </p:nvPicPr>
        <p:blipFill>
          <a:blip r:embed="rId3"/>
          <a:stretch>
            <a:fillRect/>
          </a:stretch>
        </p:blipFill>
        <p:spPr>
          <a:xfrm>
            <a:off x="1259840" y="4409008"/>
            <a:ext cx="9672320" cy="88392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13</a:t>
            </a:fld>
            <a:endParaRPr lang="en-US"/>
          </a:p>
        </p:txBody>
      </p:sp>
    </p:spTree>
    <p:extLst>
      <p:ext uri="{BB962C8B-B14F-4D97-AF65-F5344CB8AC3E}">
        <p14:creationId xmlns:p14="http://schemas.microsoft.com/office/powerpoint/2010/main" val="870209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Qualitative Predictors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3415" y="1154898"/>
                <a:ext cx="10327008" cy="2111143"/>
              </a:xfrm>
            </p:spPr>
            <p:txBody>
              <a:bodyPr/>
              <a:lstStyle/>
              <a:p>
                <a:r>
                  <a:rPr lang="en-US" sz="2400" b="1" dirty="0">
                    <a:latin typeface="Karla" charset="0"/>
                    <a:ea typeface="Karla" charset="0"/>
                    <a:cs typeface="Karla" charset="0"/>
                  </a:rPr>
                  <a:t>Question: </a:t>
                </a:r>
                <a:r>
                  <a:rPr lang="en-US" sz="2400" dirty="0">
                    <a:latin typeface="Karla" charset="0"/>
                    <a:ea typeface="Karla" charset="0"/>
                    <a:cs typeface="Karla" charset="0"/>
                  </a:rPr>
                  <a:t>What is interpretation of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Karla" charset="0"/>
                            <a:cs typeface="Karla" charset="0"/>
                          </a:rPr>
                          <m:t>0</m:t>
                        </m:r>
                      </m:sub>
                    </m:sSub>
                  </m:oMath>
                </a14:m>
                <a:r>
                  <a:rPr lang="en-US" sz="2400" dirty="0">
                    <a:latin typeface="Karla" charset="0"/>
                    <a:ea typeface="Karla" charset="0"/>
                    <a:cs typeface="Karla" charset="0"/>
                  </a:rPr>
                  <a:t> and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Cambria Math" charset="0"/>
                            <a:cs typeface="Cambria Math" charset="0"/>
                          </a:rPr>
                          <m:t>1</m:t>
                        </m:r>
                      </m:sub>
                    </m:sSub>
                  </m:oMath>
                </a14:m>
                <a:r>
                  <a:rPr lang="en-US" sz="2400" dirty="0">
                    <a:latin typeface="Karla" charset="0"/>
                    <a:ea typeface="Karla" charset="0"/>
                    <a:cs typeface="Karla" charset="0"/>
                  </a:rPr>
                  <a:t>? </a:t>
                </a:r>
              </a:p>
              <a:p>
                <a:endParaRPr lang="en-US" sz="2400" dirty="0">
                  <a:latin typeface="Karla" charset="0"/>
                  <a:ea typeface="Karla" charset="0"/>
                  <a:cs typeface="Karla"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3415" y="1154898"/>
                <a:ext cx="10327008" cy="2111143"/>
              </a:xfrm>
              <a:blipFill rotWithShape="0">
                <a:blip r:embed="rId2"/>
                <a:stretch>
                  <a:fillRect l="-945" t="-230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7CCDB-6D39-0547-B7B3-C80E39D6513A}" type="slidenum">
              <a:rPr lang="en-US" smtClean="0"/>
              <a:t>14</a:t>
            </a:fld>
            <a:endParaRPr lang="en-US"/>
          </a:p>
        </p:txBody>
      </p:sp>
    </p:spTree>
    <p:extLst>
      <p:ext uri="{BB962C8B-B14F-4D97-AF65-F5344CB8AC3E}">
        <p14:creationId xmlns:p14="http://schemas.microsoft.com/office/powerpoint/2010/main" val="1255531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Qualitative Predictors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3415" y="1154898"/>
                <a:ext cx="10327008" cy="2111143"/>
              </a:xfrm>
            </p:spPr>
            <p:txBody>
              <a:bodyPr/>
              <a:lstStyle/>
              <a:p>
                <a:r>
                  <a:rPr lang="en-US" sz="2400" b="1" dirty="0">
                    <a:latin typeface="Karla" charset="0"/>
                    <a:ea typeface="Karla" charset="0"/>
                    <a:cs typeface="Karla" charset="0"/>
                  </a:rPr>
                  <a:t>Question: </a:t>
                </a:r>
                <a:r>
                  <a:rPr lang="en-US" sz="2400" dirty="0">
                    <a:latin typeface="Karla" charset="0"/>
                    <a:ea typeface="Karla" charset="0"/>
                    <a:cs typeface="Karla" charset="0"/>
                  </a:rPr>
                  <a:t>What is interpretation of </a:t>
                </a:r>
                <a14:m>
                  <m:oMath xmlns:m="http://schemas.openxmlformats.org/officeDocument/2006/math">
                    <m:sSub>
                      <m:sSubPr>
                        <m:ctrlPr>
                          <a:rPr lang="en-US" sz="2400" i="1" smtClean="0">
                            <a:latin typeface="Cambria Math" charset="0"/>
                            <a:ea typeface="Karla" charset="0"/>
                            <a:cs typeface="Karla" charset="0"/>
                          </a:rPr>
                        </m:ctrlPr>
                      </m:sSubPr>
                      <m:e>
                        <m:r>
                          <a:rPr lang="en-US" sz="2400" i="1" smtClean="0">
                            <a:latin typeface="Cambria Math" charset="0"/>
                            <a:ea typeface="Cambria Math" charset="0"/>
                            <a:cs typeface="Cambria Math" charset="0"/>
                          </a:rPr>
                          <m:t>𝛽</m:t>
                        </m:r>
                      </m:e>
                      <m:sub>
                        <m:r>
                          <a:rPr lang="en-US" sz="2400" b="0" i="1" smtClean="0">
                            <a:latin typeface="Cambria Math" charset="0"/>
                            <a:ea typeface="Karla" charset="0"/>
                            <a:cs typeface="Karla" charset="0"/>
                          </a:rPr>
                          <m:t>0</m:t>
                        </m:r>
                      </m:sub>
                    </m:sSub>
                  </m:oMath>
                </a14:m>
                <a:r>
                  <a:rPr lang="en-US" sz="2400" dirty="0">
                    <a:latin typeface="Karla" charset="0"/>
                    <a:ea typeface="Karla" charset="0"/>
                    <a:cs typeface="Karla" charset="0"/>
                  </a:rPr>
                  <a:t> and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b="0" i="1" smtClean="0">
                            <a:latin typeface="Cambria Math" charset="0"/>
                            <a:ea typeface="Cambria Math" charset="0"/>
                            <a:cs typeface="Cambria Math" charset="0"/>
                          </a:rPr>
                          <m:t>1</m:t>
                        </m:r>
                      </m:sub>
                    </m:sSub>
                  </m:oMath>
                </a14:m>
                <a:r>
                  <a:rPr lang="en-US" sz="2400" dirty="0">
                    <a:latin typeface="Karla" charset="0"/>
                    <a:ea typeface="Karla" charset="0"/>
                    <a:cs typeface="Karla" charset="0"/>
                  </a:rPr>
                  <a:t>? </a:t>
                </a:r>
              </a:p>
              <a:p>
                <a:endParaRPr lang="en-US" sz="2400" dirty="0">
                  <a:latin typeface="Karla" charset="0"/>
                  <a:ea typeface="Karla" charset="0"/>
                  <a:cs typeface="Karla" charset="0"/>
                </a:endParaRPr>
              </a:p>
              <a:p>
                <a:pPr marL="342900" indent="-342900">
                  <a:buFont typeface="Arial" charset="0"/>
                  <a:buChar char="•"/>
                </a:pP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Karla" charset="0"/>
                            <a:cs typeface="Karla" charset="0"/>
                          </a:rPr>
                          <m:t>0</m:t>
                        </m:r>
                      </m:sub>
                    </m:sSub>
                  </m:oMath>
                </a14:m>
                <a:r>
                  <a:rPr lang="en-US" sz="2400" dirty="0">
                    <a:latin typeface="Karla" charset="0"/>
                    <a:ea typeface="Karla" charset="0"/>
                    <a:cs typeface="Karla" charset="0"/>
                  </a:rPr>
                  <a:t> is the average credit card balance among males, </a:t>
                </a:r>
              </a:p>
              <a:p>
                <a:pPr marL="342900" indent="-342900">
                  <a:buFont typeface="Arial" charset="0"/>
                  <a:buChar char="•"/>
                </a:pPr>
                <a:endParaRPr lang="en-US" sz="2400" dirty="0">
                  <a:latin typeface="Karla" charset="0"/>
                  <a:ea typeface="Karla" charset="0"/>
                  <a:cs typeface="Karla" charset="0"/>
                </a:endParaRPr>
              </a:p>
              <a:p>
                <a:pPr marL="342900" indent="-342900">
                  <a:buFont typeface="Arial" charset="0"/>
                  <a:buChar char="•"/>
                </a:pP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Karla" charset="0"/>
                            <a:cs typeface="Karla" charset="0"/>
                          </a:rPr>
                          <m:t>0</m:t>
                        </m:r>
                      </m:sub>
                    </m:sSub>
                    <m:r>
                      <a:rPr lang="en-US" sz="2400" b="0" i="0" smtClean="0">
                        <a:latin typeface="Cambria Math" charset="0"/>
                        <a:ea typeface="Karla" charset="0"/>
                        <a:cs typeface="Karla" charset="0"/>
                      </a:rPr>
                      <m:t>+</m:t>
                    </m:r>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b="0" i="1" smtClean="0">
                            <a:latin typeface="Cambria Math" charset="0"/>
                            <a:ea typeface="Cambria Math" charset="0"/>
                            <a:cs typeface="Cambria Math" charset="0"/>
                          </a:rPr>
                          <m:t>1</m:t>
                        </m:r>
                      </m:sub>
                    </m:sSub>
                    <m:r>
                      <a:rPr lang="en-US" sz="2400" b="0" i="1" smtClean="0">
                        <a:latin typeface="Cambria Math" charset="0"/>
                        <a:ea typeface="Karla" charset="0"/>
                        <a:cs typeface="Karla" charset="0"/>
                      </a:rPr>
                      <m:t> </m:t>
                    </m:r>
                  </m:oMath>
                </a14:m>
                <a:r>
                  <a:rPr lang="en-US" sz="2400" dirty="0">
                    <a:latin typeface="Karla" charset="0"/>
                    <a:ea typeface="Karla" charset="0"/>
                    <a:cs typeface="Karla" charset="0"/>
                  </a:rPr>
                  <a:t> is the average credit card balance among females, </a:t>
                </a:r>
              </a:p>
              <a:p>
                <a:pPr marL="342900" indent="-342900">
                  <a:buFont typeface="Arial" charset="0"/>
                  <a:buChar char="•"/>
                </a:pPr>
                <a:endParaRPr lang="en-US" sz="2400" dirty="0">
                  <a:latin typeface="Karla" charset="0"/>
                  <a:ea typeface="Karla" charset="0"/>
                  <a:cs typeface="Karla" charset="0"/>
                </a:endParaRPr>
              </a:p>
              <a:p>
                <a:pPr marL="342900" indent="-342900">
                  <a:buFont typeface="Arial" charset="0"/>
                  <a:buChar char="•"/>
                </a:pPr>
                <a:r>
                  <a:rPr lang="en-US" sz="2400" dirty="0">
                    <a:ea typeface="Karla" charset="0"/>
                    <a:cs typeface="Karla" charset="0"/>
                  </a:rPr>
                  <a:t>and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Cambria Math" charset="0"/>
                            <a:cs typeface="Cambria Math" charset="0"/>
                          </a:rPr>
                          <m:t>1</m:t>
                        </m:r>
                      </m:sub>
                    </m:sSub>
                  </m:oMath>
                </a14:m>
                <a:r>
                  <a:rPr lang="en-US" sz="2400" dirty="0">
                    <a:latin typeface="Karla" charset="0"/>
                    <a:ea typeface="Karla" charset="0"/>
                    <a:cs typeface="Karla" charset="0"/>
                  </a:rPr>
                  <a:t> the average difference in credit card balance between females and males.</a:t>
                </a:r>
              </a:p>
              <a:p>
                <a:pPr marL="342900" indent="-342900">
                  <a:buFont typeface="Arial" charset="0"/>
                  <a:buChar char="•"/>
                </a:pPr>
                <a:endParaRPr lang="en-US" sz="2400" dirty="0">
                  <a:latin typeface="Karla" charset="0"/>
                  <a:ea typeface="Karla" charset="0"/>
                  <a:cs typeface="Karla" charset="0"/>
                </a:endParaRPr>
              </a:p>
              <a:p>
                <a:r>
                  <a:rPr lang="en-US" sz="2400" b="1" dirty="0">
                    <a:solidFill>
                      <a:schemeClr val="accent2"/>
                    </a:solidFill>
                    <a:latin typeface="Karla" charset="0"/>
                    <a:ea typeface="Karla" charset="0"/>
                    <a:cs typeface="Karla" charset="0"/>
                  </a:rPr>
                  <a:t>Exercise: </a:t>
                </a:r>
                <a:r>
                  <a:rPr lang="en-US" sz="2400" dirty="0">
                    <a:solidFill>
                      <a:schemeClr val="tx1">
                        <a:lumMod val="75000"/>
                        <a:lumOff val="25000"/>
                      </a:schemeClr>
                    </a:solidFill>
                    <a:latin typeface="Karla" charset="0"/>
                    <a:ea typeface="Karla" charset="0"/>
                    <a:cs typeface="Karla" charset="0"/>
                  </a:rPr>
                  <a:t>Calculate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Karla" charset="0"/>
                            <a:cs typeface="Karla" charset="0"/>
                          </a:rPr>
                          <m:t>0</m:t>
                        </m:r>
                      </m:sub>
                    </m:sSub>
                  </m:oMath>
                </a14:m>
                <a:r>
                  <a:rPr lang="en-US" sz="2400" dirty="0">
                    <a:latin typeface="Karla" charset="0"/>
                    <a:ea typeface="Karla" charset="0"/>
                    <a:cs typeface="Karla" charset="0"/>
                  </a:rPr>
                  <a:t> and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Cambria Math" charset="0"/>
                            <a:cs typeface="Cambria Math" charset="0"/>
                          </a:rPr>
                          <m:t>1</m:t>
                        </m:r>
                      </m:sub>
                    </m:sSub>
                  </m:oMath>
                </a14:m>
                <a:r>
                  <a:rPr lang="en-US" sz="2400" b="1" dirty="0">
                    <a:solidFill>
                      <a:schemeClr val="accent2"/>
                    </a:solidFill>
                    <a:latin typeface="Karla" charset="0"/>
                    <a:ea typeface="Karla" charset="0"/>
                    <a:cs typeface="Karla" charset="0"/>
                  </a:rPr>
                  <a:t> </a:t>
                </a:r>
                <a:r>
                  <a:rPr lang="en-US" sz="2400" dirty="0">
                    <a:solidFill>
                      <a:schemeClr val="tx1">
                        <a:lumMod val="75000"/>
                        <a:lumOff val="25000"/>
                      </a:schemeClr>
                    </a:solidFill>
                    <a:latin typeface="Karla" charset="0"/>
                    <a:ea typeface="Karla" charset="0"/>
                    <a:cs typeface="Karla" charset="0"/>
                  </a:rPr>
                  <a:t>for the Credit data. </a:t>
                </a:r>
              </a:p>
              <a:p>
                <a:r>
                  <a:rPr lang="en-US" sz="2400" dirty="0">
                    <a:solidFill>
                      <a:schemeClr val="tx1">
                        <a:lumMod val="75000"/>
                        <a:lumOff val="25000"/>
                      </a:schemeClr>
                    </a:solidFill>
                    <a:latin typeface="Karla" charset="0"/>
                    <a:ea typeface="Karla" charset="0"/>
                    <a:cs typeface="Karla" charset="0"/>
                  </a:rPr>
                  <a:t>			You should find </a:t>
                </a:r>
                <a14:m>
                  <m:oMath xmlns:m="http://schemas.openxmlformats.org/officeDocument/2006/math">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i="1">
                            <a:latin typeface="Cambria Math" charset="0"/>
                            <a:ea typeface="Karla" charset="0"/>
                            <a:cs typeface="Karla" charset="0"/>
                          </a:rPr>
                          <m:t>0</m:t>
                        </m:r>
                      </m:sub>
                    </m:sSub>
                    <m:r>
                      <a:rPr lang="en-US" sz="240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$509,</m:t>
                    </m:r>
                    <m:sSub>
                      <m:sSubPr>
                        <m:ctrlPr>
                          <a:rPr lang="en-US" sz="2400" i="1">
                            <a:latin typeface="Cambria Math" charset="0"/>
                            <a:ea typeface="Karla" charset="0"/>
                            <a:cs typeface="Karla" charset="0"/>
                          </a:rPr>
                        </m:ctrlPr>
                      </m:sSubPr>
                      <m:e>
                        <m:r>
                          <a:rPr lang="en-US" sz="2400" i="1">
                            <a:latin typeface="Cambria Math" charset="0"/>
                            <a:ea typeface="Cambria Math" charset="0"/>
                            <a:cs typeface="Cambria Math" charset="0"/>
                          </a:rPr>
                          <m:t>𝛽</m:t>
                        </m:r>
                      </m:e>
                      <m:sub>
                        <m:r>
                          <a:rPr lang="en-US" sz="2400" b="0" i="1" smtClean="0">
                            <a:latin typeface="Cambria Math" charset="0"/>
                            <a:ea typeface="Cambria Math" charset="0"/>
                            <a:cs typeface="Cambria Math" charset="0"/>
                          </a:rPr>
                          <m:t>1</m:t>
                        </m:r>
                      </m:sub>
                    </m:sSub>
                    <m:r>
                      <a:rPr lang="en-US" sz="240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$19</m:t>
                    </m:r>
                  </m:oMath>
                </a14:m>
                <a:endParaRPr lang="en-US" sz="2400" b="1" dirty="0">
                  <a:solidFill>
                    <a:schemeClr val="accent2"/>
                  </a:solidFill>
                  <a:latin typeface="Karla" charset="0"/>
                  <a:ea typeface="Karla" charset="0"/>
                  <a:cs typeface="Karla"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3415" y="1154898"/>
                <a:ext cx="10327008" cy="2111143"/>
              </a:xfrm>
              <a:blipFill rotWithShape="0">
                <a:blip r:embed="rId2"/>
                <a:stretch>
                  <a:fillRect l="-945" t="-2305" r="-59" b="-13227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7CCDB-6D39-0547-B7B3-C80E39D6513A}" type="slidenum">
              <a:rPr lang="en-US" smtClean="0"/>
              <a:t>15</a:t>
            </a:fld>
            <a:endParaRPr lang="en-US"/>
          </a:p>
        </p:txBody>
      </p:sp>
    </p:spTree>
    <p:extLst>
      <p:ext uri="{BB962C8B-B14F-4D97-AF65-F5344CB8AC3E}">
        <p14:creationId xmlns:p14="http://schemas.microsoft.com/office/powerpoint/2010/main" val="1774775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More than two levels: One hot encoding</a:t>
            </a:r>
          </a:p>
        </p:txBody>
      </p:sp>
      <p:sp>
        <p:nvSpPr>
          <p:cNvPr id="3" name="Content Placeholder 2"/>
          <p:cNvSpPr>
            <a:spLocks noGrp="1"/>
          </p:cNvSpPr>
          <p:nvPr>
            <p:ph idx="1"/>
          </p:nvPr>
        </p:nvSpPr>
        <p:spPr>
          <a:xfrm>
            <a:off x="833414" y="1154898"/>
            <a:ext cx="10653735" cy="2111143"/>
          </a:xfrm>
        </p:spPr>
        <p:txBody>
          <a:bodyPr/>
          <a:lstStyle/>
          <a:p>
            <a:pPr>
              <a:spcAft>
                <a:spcPts val="1800"/>
              </a:spcAft>
            </a:pPr>
            <a:r>
              <a:rPr lang="en-US" sz="2400" dirty="0">
                <a:solidFill>
                  <a:schemeClr val="tx1">
                    <a:lumMod val="75000"/>
                    <a:lumOff val="25000"/>
                  </a:schemeClr>
                </a:solidFill>
                <a:latin typeface="Karla" charset="0"/>
                <a:ea typeface="Karla" charset="0"/>
                <a:cs typeface="Karla" charset="0"/>
              </a:rPr>
              <a:t>Often, the qualitative predictor takes more than two values (e.g. ethnicity in the credit data). </a:t>
            </a:r>
          </a:p>
          <a:p>
            <a:pPr>
              <a:spcAft>
                <a:spcPts val="1800"/>
              </a:spcAft>
            </a:pPr>
            <a:r>
              <a:rPr lang="en-US" sz="2400" dirty="0">
                <a:solidFill>
                  <a:schemeClr val="tx1">
                    <a:lumMod val="75000"/>
                    <a:lumOff val="25000"/>
                  </a:schemeClr>
                </a:solidFill>
                <a:latin typeface="Karla" charset="0"/>
                <a:ea typeface="Karla" charset="0"/>
                <a:cs typeface="Karla" charset="0"/>
              </a:rPr>
              <a:t>In this situation, a single dummy variable cannot represent all possible values. </a:t>
            </a:r>
          </a:p>
          <a:p>
            <a:pPr>
              <a:spcAft>
                <a:spcPts val="1800"/>
              </a:spcAft>
            </a:pPr>
            <a:r>
              <a:rPr lang="en-US" sz="2400" dirty="0">
                <a:solidFill>
                  <a:schemeClr val="tx1">
                    <a:lumMod val="75000"/>
                    <a:lumOff val="25000"/>
                  </a:schemeClr>
                </a:solidFill>
                <a:latin typeface="Karla" charset="0"/>
                <a:ea typeface="Karla" charset="0"/>
                <a:cs typeface="Karla" charset="0"/>
              </a:rPr>
              <a:t>We create additional dummy variable as:  </a:t>
            </a: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p:txBody>
      </p:sp>
      <p:pic>
        <p:nvPicPr>
          <p:cNvPr id="6" name="Picture 5"/>
          <p:cNvPicPr>
            <a:picLocks noChangeAspect="1"/>
          </p:cNvPicPr>
          <p:nvPr/>
        </p:nvPicPr>
        <p:blipFill>
          <a:blip r:embed="rId2"/>
          <a:stretch>
            <a:fillRect/>
          </a:stretch>
        </p:blipFill>
        <p:spPr>
          <a:xfrm>
            <a:off x="2225040" y="5162550"/>
            <a:ext cx="6705600" cy="883920"/>
          </a:xfrm>
          <a:prstGeom prst="rect">
            <a:avLst/>
          </a:prstGeom>
        </p:spPr>
      </p:pic>
      <p:pic>
        <p:nvPicPr>
          <p:cNvPr id="7" name="Picture 6"/>
          <p:cNvPicPr>
            <a:picLocks noChangeAspect="1"/>
          </p:cNvPicPr>
          <p:nvPr/>
        </p:nvPicPr>
        <p:blipFill>
          <a:blip r:embed="rId3"/>
          <a:stretch>
            <a:fillRect/>
          </a:stretch>
        </p:blipFill>
        <p:spPr>
          <a:xfrm>
            <a:off x="2225040" y="3898065"/>
            <a:ext cx="5974080" cy="88392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16</a:t>
            </a:fld>
            <a:endParaRPr lang="en-US"/>
          </a:p>
        </p:txBody>
      </p:sp>
    </p:spTree>
    <p:extLst>
      <p:ext uri="{BB962C8B-B14F-4D97-AF65-F5344CB8AC3E}">
        <p14:creationId xmlns:p14="http://schemas.microsoft.com/office/powerpoint/2010/main" val="168864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92" y="193671"/>
            <a:ext cx="11493416" cy="767276"/>
          </a:xfrm>
        </p:spPr>
        <p:txBody>
          <a:bodyPr/>
          <a:lstStyle/>
          <a:p>
            <a:r>
              <a:rPr lang="en-US" dirty="0"/>
              <a:t>More than two levels: One </a:t>
            </a:r>
            <a:r>
              <a:rPr lang="en-US"/>
              <a:t>hot encoding</a:t>
            </a:r>
            <a:endParaRPr lang="en-US" dirty="0"/>
          </a:p>
        </p:txBody>
      </p:sp>
      <p:sp>
        <p:nvSpPr>
          <p:cNvPr id="3" name="Content Placeholder 2"/>
          <p:cNvSpPr>
            <a:spLocks noGrp="1"/>
          </p:cNvSpPr>
          <p:nvPr>
            <p:ph idx="1"/>
          </p:nvPr>
        </p:nvSpPr>
        <p:spPr>
          <a:xfrm>
            <a:off x="833415" y="1154898"/>
            <a:ext cx="10327008" cy="2111143"/>
          </a:xfrm>
        </p:spPr>
        <p:txBody>
          <a:bodyPr/>
          <a:lstStyle/>
          <a:p>
            <a:r>
              <a:rPr lang="en-US" dirty="0">
                <a:latin typeface="Karla" charset="0"/>
                <a:ea typeface="Karla" charset="0"/>
                <a:cs typeface="Karla" charset="0"/>
              </a:rPr>
              <a:t>We then use these variables as predictors, the regression equation becomes:</a:t>
            </a:r>
          </a:p>
          <a:p>
            <a:endParaRPr lang="en-US" dirty="0">
              <a:latin typeface="Karla" charset="0"/>
              <a:ea typeface="Karla" charset="0"/>
              <a:cs typeface="Karla" charset="0"/>
            </a:endParaRPr>
          </a:p>
          <a:p>
            <a:endParaRPr lang="en-US" dirty="0">
              <a:latin typeface="Karla" charset="0"/>
              <a:ea typeface="Karla" charset="0"/>
              <a:cs typeface="Karla" charset="0"/>
            </a:endParaRPr>
          </a:p>
          <a:p>
            <a:endParaRPr lang="en-US" dirty="0">
              <a:latin typeface="Karla" charset="0"/>
              <a:ea typeface="Karla" charset="0"/>
              <a:cs typeface="Karla" charset="0"/>
            </a:endParaRPr>
          </a:p>
          <a:p>
            <a:endParaRPr lang="en-US" dirty="0">
              <a:latin typeface="Karla" charset="0"/>
              <a:ea typeface="Karla" charset="0"/>
              <a:cs typeface="Karla" charset="0"/>
            </a:endParaRPr>
          </a:p>
          <a:p>
            <a:r>
              <a:rPr lang="en-US" dirty="0">
                <a:latin typeface="Karla" charset="0"/>
                <a:ea typeface="Karla" charset="0"/>
                <a:cs typeface="Karla" charset="0"/>
              </a:rPr>
              <a:t>Again the interpretation  </a:t>
            </a:r>
          </a:p>
          <a:p>
            <a:endParaRPr lang="en-US" dirty="0">
              <a:latin typeface="Karla" charset="0"/>
              <a:ea typeface="Karla" charset="0"/>
              <a:cs typeface="Karla" charset="0"/>
            </a:endParaRPr>
          </a:p>
          <a:p>
            <a:endParaRPr lang="en-US" dirty="0">
              <a:latin typeface="Karla" charset="0"/>
              <a:ea typeface="Karla" charset="0"/>
              <a:cs typeface="Karla" charset="0"/>
            </a:endParaRPr>
          </a:p>
        </p:txBody>
      </p:sp>
      <p:pic>
        <p:nvPicPr>
          <p:cNvPr id="6" name="Picture 5"/>
          <p:cNvPicPr>
            <a:picLocks noChangeAspect="1"/>
          </p:cNvPicPr>
          <p:nvPr/>
        </p:nvPicPr>
        <p:blipFill>
          <a:blip r:embed="rId3"/>
          <a:stretch>
            <a:fillRect/>
          </a:stretch>
        </p:blipFill>
        <p:spPr>
          <a:xfrm>
            <a:off x="833415" y="1989151"/>
            <a:ext cx="10632440" cy="115570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17</a:t>
            </a:fld>
            <a:endParaRPr lang="en-US"/>
          </a:p>
        </p:txBody>
      </p:sp>
    </p:spTree>
    <p:extLst>
      <p:ext uri="{BB962C8B-B14F-4D97-AF65-F5344CB8AC3E}">
        <p14:creationId xmlns:p14="http://schemas.microsoft.com/office/powerpoint/2010/main" val="1351207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linearity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In the Advertising data, we assumed that the effect on sales of increasing one advertising medium is independent of the amount spent on the other media. </a:t>
                </a:r>
              </a:p>
              <a:p>
                <a:endParaRPr lang="en-US" sz="2400" dirty="0"/>
              </a:p>
              <a:p>
                <a:r>
                  <a:rPr lang="en-US" sz="2400" dirty="0"/>
                  <a:t>If we assume linear model then the average effect on sales of a one-unit increase in TV is always </a:t>
                </a:r>
                <a14:m>
                  <m:oMath xmlns:m="http://schemas.openxmlformats.org/officeDocument/2006/math">
                    <m:sSub>
                      <m:sSubPr>
                        <m:ctrlPr>
                          <a:rPr lang="en-US" sz="2400" i="1" smtClean="0">
                            <a:latin typeface="Cambria Math" charset="0"/>
                          </a:rPr>
                        </m:ctrlPr>
                      </m:sSubPr>
                      <m:e>
                        <m:r>
                          <a:rPr lang="en-US" sz="2400" i="1" smtClean="0">
                            <a:latin typeface="Cambria Math" charset="0"/>
                            <a:ea typeface="Cambria Math" charset="0"/>
                            <a:cs typeface="Cambria Math" charset="0"/>
                          </a:rPr>
                          <m:t>𝛽</m:t>
                        </m:r>
                      </m:e>
                      <m:sub>
                        <m:r>
                          <a:rPr lang="en-US" sz="2400" b="0" i="1" smtClean="0">
                            <a:latin typeface="Cambria Math" charset="0"/>
                          </a:rPr>
                          <m:t>1</m:t>
                        </m:r>
                      </m:sub>
                    </m:sSub>
                  </m:oMath>
                </a14:m>
                <a:r>
                  <a:rPr lang="en-US" sz="2400" dirty="0"/>
                  <a:t>, regardless of the amount spent on radio.</a:t>
                </a:r>
              </a:p>
              <a:p>
                <a:endParaRPr lang="en-US" sz="2400" dirty="0"/>
              </a:p>
              <a:p>
                <a:r>
                  <a:rPr lang="en-US" sz="2400" b="1" dirty="0"/>
                  <a:t>Synergy effect </a:t>
                </a:r>
                <a:r>
                  <a:rPr lang="en-US" sz="2400" dirty="0"/>
                  <a:t>or</a:t>
                </a:r>
                <a:r>
                  <a:rPr lang="en-US" sz="2400" b="1" dirty="0"/>
                  <a:t> interaction effect </a:t>
                </a:r>
                <a:r>
                  <a:rPr lang="en-US" sz="2400" dirty="0"/>
                  <a:t>states that when an increase on the radio budget affects the effectiveness of the TV spending on sales. </a:t>
                </a: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305" r="-1299" b="-8040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7CCDB-6D39-0547-B7B3-C80E39D6513A}" type="slidenum">
              <a:rPr lang="en-US" smtClean="0"/>
              <a:t>18</a:t>
            </a:fld>
            <a:endParaRPr lang="en-US"/>
          </a:p>
        </p:txBody>
      </p:sp>
    </p:spTree>
    <p:extLst>
      <p:ext uri="{BB962C8B-B14F-4D97-AF65-F5344CB8AC3E}">
        <p14:creationId xmlns:p14="http://schemas.microsoft.com/office/powerpoint/2010/main" val="326837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linearity</a:t>
            </a:r>
          </a:p>
        </p:txBody>
      </p:sp>
      <p:sp>
        <p:nvSpPr>
          <p:cNvPr id="3" name="Content Placeholder 2"/>
          <p:cNvSpPr>
            <a:spLocks noGrp="1"/>
          </p:cNvSpPr>
          <p:nvPr>
            <p:ph idx="1"/>
          </p:nvPr>
        </p:nvSpPr>
        <p:spPr/>
        <p:txBody>
          <a:bodyPr/>
          <a:lstStyle/>
          <a:p>
            <a:r>
              <a:rPr lang="en-US" b="1" dirty="0"/>
              <a:t>We change</a:t>
            </a:r>
          </a:p>
          <a:p>
            <a:endParaRPr lang="en-US" b="1" dirty="0"/>
          </a:p>
          <a:p>
            <a:endParaRPr lang="en-US" b="1" dirty="0"/>
          </a:p>
          <a:p>
            <a:endParaRPr lang="en-US" b="1" dirty="0"/>
          </a:p>
          <a:p>
            <a:r>
              <a:rPr lang="en-US" b="1" dirty="0"/>
              <a:t>To  </a:t>
            </a:r>
          </a:p>
        </p:txBody>
      </p:sp>
      <p:pic>
        <p:nvPicPr>
          <p:cNvPr id="4" name="Picture 3"/>
          <p:cNvPicPr>
            <a:picLocks noChangeAspect="1"/>
          </p:cNvPicPr>
          <p:nvPr/>
        </p:nvPicPr>
        <p:blipFill>
          <a:blip r:embed="rId2"/>
          <a:stretch>
            <a:fillRect/>
          </a:stretch>
        </p:blipFill>
        <p:spPr>
          <a:xfrm>
            <a:off x="2162789" y="3750112"/>
            <a:ext cx="6024880" cy="335280"/>
          </a:xfrm>
          <a:prstGeom prst="rect">
            <a:avLst/>
          </a:prstGeom>
        </p:spPr>
      </p:pic>
      <p:pic>
        <p:nvPicPr>
          <p:cNvPr id="6" name="Picture 5"/>
          <p:cNvPicPr>
            <a:picLocks noChangeAspect="1"/>
          </p:cNvPicPr>
          <p:nvPr/>
        </p:nvPicPr>
        <p:blipFill>
          <a:blip r:embed="rId3"/>
          <a:stretch>
            <a:fillRect/>
          </a:stretch>
        </p:blipFill>
        <p:spPr>
          <a:xfrm>
            <a:off x="2517119" y="1974249"/>
            <a:ext cx="4287520" cy="335280"/>
          </a:xfrm>
          <a:prstGeom prst="rect">
            <a:avLst/>
          </a:prstGeom>
        </p:spPr>
      </p:pic>
      <p:sp>
        <p:nvSpPr>
          <p:cNvPr id="7" name="Rectangle 6"/>
          <p:cNvSpPr/>
          <p:nvPr/>
        </p:nvSpPr>
        <p:spPr>
          <a:xfrm>
            <a:off x="6263640" y="3589020"/>
            <a:ext cx="1394460" cy="685800"/>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1B7CCDB-6D39-0547-B7B3-C80E39D6513A}" type="slidenum">
              <a:rPr lang="en-US" smtClean="0"/>
              <a:t>19</a:t>
            </a:fld>
            <a:endParaRPr lang="en-US"/>
          </a:p>
        </p:txBody>
      </p:sp>
    </p:spTree>
    <p:extLst>
      <p:ext uri="{BB962C8B-B14F-4D97-AF65-F5344CB8AC3E}">
        <p14:creationId xmlns:p14="http://schemas.microsoft.com/office/powerpoint/2010/main" val="2038849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 </a:t>
            </a:r>
            <a:endParaRPr lang="en-US" dirty="0"/>
          </a:p>
        </p:txBody>
      </p:sp>
      <p:sp>
        <p:nvSpPr>
          <p:cNvPr id="3" name="Content Placeholder 2"/>
          <p:cNvSpPr>
            <a:spLocks noGrp="1"/>
          </p:cNvSpPr>
          <p:nvPr>
            <p:ph idx="1"/>
          </p:nvPr>
        </p:nvSpPr>
        <p:spPr/>
        <p:txBody>
          <a:bodyPr/>
          <a:lstStyle/>
          <a:p>
            <a:r>
              <a:rPr lang="en-US" sz="2400" dirty="0"/>
              <a:t>If you have to guess someone's height, would you rather be told</a:t>
            </a:r>
          </a:p>
          <a:p>
            <a:pPr lvl="1">
              <a:buFont typeface="Arial" charset="0"/>
              <a:buChar char="•"/>
            </a:pPr>
            <a:r>
              <a:rPr lang="en-US" dirty="0"/>
              <a:t>Their weight, only</a:t>
            </a:r>
          </a:p>
          <a:p>
            <a:pPr lvl="1">
              <a:buFont typeface="Arial" charset="0"/>
              <a:buChar char="•"/>
            </a:pPr>
            <a:r>
              <a:rPr lang="en-US" dirty="0"/>
              <a:t>Their weight and gender</a:t>
            </a:r>
          </a:p>
          <a:p>
            <a:pPr lvl="1">
              <a:buFont typeface="Arial" charset="0"/>
              <a:buChar char="•"/>
            </a:pPr>
            <a:r>
              <a:rPr lang="en-US" dirty="0"/>
              <a:t>Their weight, gender, and income</a:t>
            </a:r>
          </a:p>
          <a:p>
            <a:pPr lvl="1">
              <a:buFont typeface="Arial" charset="0"/>
              <a:buChar char="•"/>
            </a:pPr>
            <a:r>
              <a:rPr lang="en-US" dirty="0"/>
              <a:t>Their weight, gender, income, and favorite </a:t>
            </a:r>
            <a:r>
              <a:rPr lang="en-US" dirty="0" smtClean="0"/>
              <a:t>number</a:t>
            </a:r>
          </a:p>
          <a:p>
            <a:pPr lvl="1">
              <a:buFont typeface="Arial" charset="0"/>
              <a:buChar char="•"/>
            </a:pPr>
            <a:endParaRPr lang="en-US" dirty="0"/>
          </a:p>
          <a:p>
            <a:r>
              <a:rPr lang="en-US" sz="2400" dirty="0"/>
              <a:t>Of course, you'd always want as much data about a person as possible. Even though height and favorite number may not be strongly related, at worst you could just ignore the information on favorite number. We want our models to be able to take in lots of data as they make their predictions.</a:t>
            </a:r>
          </a:p>
          <a:p>
            <a:r>
              <a:rPr lang="en-US" sz="2400" dirty="0"/>
              <a:t/>
            </a:r>
            <a:br>
              <a:rPr lang="en-US" sz="2400" dirty="0"/>
            </a:br>
            <a:endParaRPr lang="en-US" sz="2400" dirty="0"/>
          </a:p>
          <a:p>
            <a:endParaRPr lang="en-US" sz="2400" dirty="0"/>
          </a:p>
        </p:txBody>
      </p:sp>
      <p:sp>
        <p:nvSpPr>
          <p:cNvPr id="4" name="Slide Number Placeholder 3"/>
          <p:cNvSpPr>
            <a:spLocks noGrp="1"/>
          </p:cNvSpPr>
          <p:nvPr>
            <p:ph type="sldNum" sz="quarter" idx="12"/>
          </p:nvPr>
        </p:nvSpPr>
        <p:spPr/>
        <p:txBody>
          <a:bodyPr/>
          <a:lstStyle/>
          <a:p>
            <a:fld id="{81B7CCDB-6D39-0547-B7B3-C80E39D6513A}" type="slidenum">
              <a:rPr lang="en-US" smtClean="0"/>
              <a:t>2</a:t>
            </a:fld>
            <a:endParaRPr lang="en-US"/>
          </a:p>
        </p:txBody>
      </p:sp>
    </p:spTree>
    <p:extLst>
      <p:ext uri="{BB962C8B-B14F-4D97-AF65-F5344CB8AC3E}">
        <p14:creationId xmlns:p14="http://schemas.microsoft.com/office/powerpoint/2010/main" val="1931602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71" y="4937760"/>
            <a:ext cx="10327008" cy="1599950"/>
          </a:xfrm>
        </p:spPr>
        <p:txBody>
          <a:bodyPr/>
          <a:lstStyle/>
          <a:p>
            <a:r>
              <a:rPr lang="en-US" dirty="0"/>
              <a:t>What does it mean? </a:t>
            </a: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75" y="422910"/>
            <a:ext cx="11211399" cy="4982845"/>
          </a:xfrm>
          <a:prstGeom prst="rect">
            <a:avLst/>
          </a:prstGeom>
          <a:ln>
            <a:noFill/>
          </a:ln>
        </p:spPr>
      </p:pic>
      <p:sp>
        <p:nvSpPr>
          <p:cNvPr id="4" name="Slide Number Placeholder 3"/>
          <p:cNvSpPr>
            <a:spLocks noGrp="1"/>
          </p:cNvSpPr>
          <p:nvPr>
            <p:ph type="sldNum" sz="quarter" idx="12"/>
          </p:nvPr>
        </p:nvSpPr>
        <p:spPr/>
        <p:txBody>
          <a:bodyPr/>
          <a:lstStyle/>
          <a:p>
            <a:fld id="{81B7CCDB-6D39-0547-B7B3-C80E39D6513A}" type="slidenum">
              <a:rPr lang="en-US" smtClean="0"/>
              <a:t>20</a:t>
            </a:fld>
            <a:endParaRPr lang="en-US"/>
          </a:p>
        </p:txBody>
      </p:sp>
    </p:spTree>
    <p:extLst>
      <p:ext uri="{BB962C8B-B14F-4D97-AF65-F5344CB8AC3E}">
        <p14:creationId xmlns:p14="http://schemas.microsoft.com/office/powerpoint/2010/main" val="1691701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Predictors predictors predictors</a:t>
            </a:r>
          </a:p>
        </p:txBody>
      </p:sp>
      <p:sp>
        <p:nvSpPr>
          <p:cNvPr id="5" name="Content Placeholder 4"/>
          <p:cNvSpPr>
            <a:spLocks noGrp="1"/>
          </p:cNvSpPr>
          <p:nvPr>
            <p:ph idx="1"/>
          </p:nvPr>
        </p:nvSpPr>
        <p:spPr/>
        <p:txBody>
          <a:bodyPr/>
          <a:lstStyle/>
          <a:p>
            <a:r>
              <a:rPr lang="en-US" dirty="0"/>
              <a:t>We have a lot predictors!  </a:t>
            </a:r>
          </a:p>
          <a:p>
            <a:r>
              <a:rPr lang="en-US" dirty="0"/>
              <a:t>Is it a problem? </a:t>
            </a:r>
          </a:p>
          <a:p>
            <a:r>
              <a:rPr lang="en-US" dirty="0"/>
              <a:t>	Yes: Computational Cost</a:t>
            </a:r>
          </a:p>
          <a:p>
            <a:r>
              <a:rPr lang="en-US" dirty="0"/>
              <a:t>	Yes: Overfitting </a:t>
            </a:r>
          </a:p>
          <a:p>
            <a:endParaRPr lang="en-US" dirty="0"/>
          </a:p>
          <a:p>
            <a:r>
              <a:rPr lang="en-US" dirty="0"/>
              <a:t>Wait there is more </a:t>
            </a:r>
            <a:r>
              <a:rPr lang="mr-IN" dirty="0"/>
              <a:t>…</a:t>
            </a:r>
            <a:endParaRPr lang="en-US" dirty="0"/>
          </a:p>
        </p:txBody>
      </p:sp>
      <p:sp>
        <p:nvSpPr>
          <p:cNvPr id="3" name="Slide Number Placeholder 2"/>
          <p:cNvSpPr>
            <a:spLocks noGrp="1"/>
          </p:cNvSpPr>
          <p:nvPr>
            <p:ph type="sldNum" sz="quarter" idx="12"/>
          </p:nvPr>
        </p:nvSpPr>
        <p:spPr/>
        <p:txBody>
          <a:bodyPr/>
          <a:lstStyle/>
          <a:p>
            <a:fld id="{81B7CCDB-6D39-0547-B7B3-C80E39D6513A}" type="slidenum">
              <a:rPr lang="en-US" smtClean="0"/>
              <a:t>21</a:t>
            </a:fld>
            <a:endParaRPr lang="en-US"/>
          </a:p>
        </p:txBody>
      </p:sp>
    </p:spTree>
    <p:extLst>
      <p:ext uri="{BB962C8B-B14F-4D97-AF65-F5344CB8AC3E}">
        <p14:creationId xmlns:p14="http://schemas.microsoft.com/office/powerpoint/2010/main" val="1896368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Regression</a:t>
            </a:r>
          </a:p>
        </p:txBody>
      </p:sp>
      <p:sp>
        <p:nvSpPr>
          <p:cNvPr id="3" name="Slide Number Placeholder 2"/>
          <p:cNvSpPr>
            <a:spLocks noGrp="1"/>
          </p:cNvSpPr>
          <p:nvPr>
            <p:ph type="sldNum" sz="quarter" idx="12"/>
          </p:nvPr>
        </p:nvSpPr>
        <p:spPr/>
        <p:txBody>
          <a:bodyPr/>
          <a:lstStyle/>
          <a:p>
            <a:fld id="{81B7CCDB-6D39-0547-B7B3-C80E39D6513A}" type="slidenum">
              <a:rPr lang="en-US" smtClean="0"/>
              <a:t>22</a:t>
            </a:fld>
            <a:endParaRPr lang="en-US"/>
          </a:p>
        </p:txBody>
      </p:sp>
    </p:spTree>
    <p:extLst>
      <p:ext uri="{BB962C8B-B14F-4D97-AF65-F5344CB8AC3E}">
        <p14:creationId xmlns:p14="http://schemas.microsoft.com/office/powerpoint/2010/main" val="1459868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The simplest non-linear model we can consider, for a response </a:t>
                </a:r>
                <a:r>
                  <a:rPr lang="en-US" sz="2400" i="1" dirty="0"/>
                  <a:t>Y</a:t>
                </a:r>
                <a:r>
                  <a:rPr lang="en-US" sz="2400" dirty="0"/>
                  <a:t> and a predictor </a:t>
                </a:r>
                <a:r>
                  <a:rPr lang="en-US" sz="2400" i="1" dirty="0"/>
                  <a:t>X</a:t>
                </a:r>
                <a:r>
                  <a:rPr lang="en-US" sz="2400" dirty="0"/>
                  <a:t>, is a polynomial model of degree </a:t>
                </a:r>
                <a:r>
                  <a:rPr lang="en-US" sz="2400" i="1" dirty="0"/>
                  <a:t>M</a:t>
                </a:r>
                <a:r>
                  <a:rPr lang="en-US" sz="2400" dirty="0"/>
                  <a:t>,</a:t>
                </a:r>
              </a:p>
              <a:p>
                <a:endParaRPr lang="en-US" sz="2400" dirty="0"/>
              </a:p>
              <a:p>
                <a:endParaRPr lang="en-US" sz="2400" dirty="0"/>
              </a:p>
              <a:p>
                <a:r>
                  <a:rPr lang="en-US" sz="2400" dirty="0"/>
                  <a:t>Just as in the case of linear regression with cross terms, polynomial regression is a special case of linear regression - we treat each </a:t>
                </a:r>
                <a14:m>
                  <m:oMath xmlns:m="http://schemas.openxmlformats.org/officeDocument/2006/math">
                    <m:sSup>
                      <m:sSupPr>
                        <m:ctrlPr>
                          <a:rPr lang="en-US" sz="2400" b="0" i="1" smtClean="0">
                            <a:latin typeface="Cambria Math" charset="0"/>
                          </a:rPr>
                        </m:ctrlPr>
                      </m:sSupPr>
                      <m:e>
                        <m:r>
                          <a:rPr lang="en-US" sz="2400" b="0" i="1" smtClean="0">
                            <a:latin typeface="Cambria Math" charset="0"/>
                          </a:rPr>
                          <m:t>𝑥</m:t>
                        </m:r>
                      </m:e>
                      <m:sup>
                        <m:r>
                          <a:rPr lang="en-US" sz="2400" b="0" i="1" smtClean="0">
                            <a:latin typeface="Cambria Math" charset="0"/>
                          </a:rPr>
                          <m:t>𝑚</m:t>
                        </m:r>
                      </m:sup>
                    </m:sSup>
                  </m:oMath>
                </a14:m>
                <a:r>
                  <a:rPr lang="en-US" sz="2400" dirty="0"/>
                  <a:t> as a separate predictor. Thus, we can write</a:t>
                </a:r>
              </a:p>
              <a:p>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305" b="-4236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159000" y="2233329"/>
            <a:ext cx="6299200" cy="416560"/>
          </a:xfrm>
          <a:prstGeom prst="rect">
            <a:avLst/>
          </a:prstGeom>
        </p:spPr>
      </p:pic>
      <p:pic>
        <p:nvPicPr>
          <p:cNvPr id="5" name="Picture 4"/>
          <p:cNvPicPr>
            <a:picLocks noChangeAspect="1"/>
          </p:cNvPicPr>
          <p:nvPr/>
        </p:nvPicPr>
        <p:blipFill>
          <a:blip r:embed="rId4"/>
          <a:stretch>
            <a:fillRect/>
          </a:stretch>
        </p:blipFill>
        <p:spPr>
          <a:xfrm>
            <a:off x="971550" y="4215956"/>
            <a:ext cx="10248900" cy="1866900"/>
          </a:xfrm>
          <a:prstGeom prst="rect">
            <a:avLst/>
          </a:prstGeom>
        </p:spPr>
      </p:pic>
      <p:sp>
        <p:nvSpPr>
          <p:cNvPr id="6" name="Slide Number Placeholder 5"/>
          <p:cNvSpPr>
            <a:spLocks noGrp="1"/>
          </p:cNvSpPr>
          <p:nvPr>
            <p:ph type="sldNum" sz="quarter" idx="12"/>
          </p:nvPr>
        </p:nvSpPr>
        <p:spPr/>
        <p:txBody>
          <a:bodyPr/>
          <a:lstStyle/>
          <a:p>
            <a:fld id="{81B7CCDB-6D39-0547-B7B3-C80E39D6513A}" type="slidenum">
              <a:rPr lang="en-US" smtClean="0"/>
              <a:t>23</a:t>
            </a:fld>
            <a:endParaRPr lang="en-US"/>
          </a:p>
        </p:txBody>
      </p:sp>
    </p:spTree>
    <p:extLst>
      <p:ext uri="{BB962C8B-B14F-4D97-AF65-F5344CB8AC3E}">
        <p14:creationId xmlns:p14="http://schemas.microsoft.com/office/powerpoint/2010/main" val="1008859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Regression</a:t>
            </a:r>
          </a:p>
        </p:txBody>
      </p:sp>
      <p:sp>
        <p:nvSpPr>
          <p:cNvPr id="3" name="Content Placeholder 2"/>
          <p:cNvSpPr>
            <a:spLocks noGrp="1"/>
          </p:cNvSpPr>
          <p:nvPr>
            <p:ph idx="1"/>
          </p:nvPr>
        </p:nvSpPr>
        <p:spPr>
          <a:xfrm>
            <a:off x="821985" y="1177757"/>
            <a:ext cx="10327008" cy="2111143"/>
          </a:xfrm>
        </p:spPr>
        <p:txBody>
          <a:bodyPr/>
          <a:lstStyle/>
          <a:p>
            <a:r>
              <a:rPr lang="en-US" dirty="0"/>
              <a:t>Again, minimizing the MSE using vector calculus yields,</a:t>
            </a:r>
          </a:p>
          <a:p>
            <a:endParaRPr lang="en-US" dirty="0"/>
          </a:p>
          <a:p>
            <a:endParaRPr lang="en-US" dirty="0"/>
          </a:p>
        </p:txBody>
      </p:sp>
      <p:pic>
        <p:nvPicPr>
          <p:cNvPr id="7" name="Picture 6"/>
          <p:cNvPicPr>
            <a:picLocks noChangeAspect="1"/>
          </p:cNvPicPr>
          <p:nvPr/>
        </p:nvPicPr>
        <p:blipFill>
          <a:blip r:embed="rId2"/>
          <a:stretch>
            <a:fillRect/>
          </a:stretch>
        </p:blipFill>
        <p:spPr>
          <a:xfrm>
            <a:off x="2810489" y="2226376"/>
            <a:ext cx="6350000" cy="78232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24</a:t>
            </a:fld>
            <a:endParaRPr lang="en-US"/>
          </a:p>
        </p:txBody>
      </p:sp>
    </p:spTree>
    <p:extLst>
      <p:ext uri="{BB962C8B-B14F-4D97-AF65-F5344CB8AC3E}">
        <p14:creationId xmlns:p14="http://schemas.microsoft.com/office/powerpoint/2010/main" val="1519534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a:t>
            </a:r>
            <a:r>
              <a:rPr lang="en-US" dirty="0">
                <a:solidFill>
                  <a:srgbClr val="C00000"/>
                </a:solidFill>
                <a:latin typeface="Karla" charset="0"/>
                <a:ea typeface="Karla" charset="0"/>
                <a:cs typeface="Karla" charset="0"/>
              </a:rPr>
              <a:t> </a:t>
            </a:r>
            <a:r>
              <a:rPr lang="en-US" dirty="0"/>
              <a:t>vs. Predictor Variables</a:t>
            </a:r>
          </a:p>
        </p:txBody>
      </p:sp>
      <p:graphicFrame>
        <p:nvGraphicFramePr>
          <p:cNvPr id="5" name="Content Placeholder 4"/>
          <p:cNvGraphicFramePr>
            <a:graphicFrameLocks noGrp="1"/>
          </p:cNvGraphicFramePr>
          <p:nvPr>
            <p:ph idx="1"/>
            <p:extLst/>
          </p:nvPr>
        </p:nvGraphicFramePr>
        <p:xfrm>
          <a:off x="3171125" y="3168091"/>
          <a:ext cx="5769068" cy="2194560"/>
        </p:xfrm>
        <a:graphic>
          <a:graphicData uri="http://schemas.openxmlformats.org/drawingml/2006/table">
            <a:tbl>
              <a:tblPr firstRow="1" bandRow="1">
                <a:tableStyleId>{9D7B26C5-4107-4FEC-AEDC-1716B250A1EF}</a:tableStyleId>
              </a:tblPr>
              <a:tblGrid>
                <a:gridCol w="1442267">
                  <a:extLst>
                    <a:ext uri="{9D8B030D-6E8A-4147-A177-3AD203B41FA5}">
                      <a16:colId xmlns="" xmlns:a16="http://schemas.microsoft.com/office/drawing/2014/main" val="20000"/>
                    </a:ext>
                  </a:extLst>
                </a:gridCol>
                <a:gridCol w="1442267">
                  <a:extLst>
                    <a:ext uri="{9D8B030D-6E8A-4147-A177-3AD203B41FA5}">
                      <a16:colId xmlns="" xmlns:a16="http://schemas.microsoft.com/office/drawing/2014/main" val="20001"/>
                    </a:ext>
                  </a:extLst>
                </a:gridCol>
                <a:gridCol w="1916345">
                  <a:extLst>
                    <a:ext uri="{9D8B030D-6E8A-4147-A177-3AD203B41FA5}">
                      <a16:colId xmlns="" xmlns:a16="http://schemas.microsoft.com/office/drawing/2014/main" val="20002"/>
                    </a:ext>
                  </a:extLst>
                </a:gridCol>
                <a:gridCol w="968189">
                  <a:extLst>
                    <a:ext uri="{9D8B030D-6E8A-4147-A177-3AD203B41FA5}">
                      <a16:colId xmlns="" xmlns:a16="http://schemas.microsoft.com/office/drawing/2014/main" val="20003"/>
                    </a:ext>
                  </a:extLst>
                </a:gridCol>
              </a:tblGrid>
              <a:tr h="300000">
                <a:tc>
                  <a:txBody>
                    <a:bodyPr/>
                    <a:lstStyle/>
                    <a:p>
                      <a:r>
                        <a:rPr dirty="0">
                          <a:solidFill>
                            <a:srgbClr val="002060"/>
                          </a:solidFill>
                        </a:rPr>
                        <a:t>TV</a:t>
                      </a:r>
                    </a:p>
                  </a:txBody>
                  <a:tcPr/>
                </a:tc>
                <a:tc>
                  <a:txBody>
                    <a:bodyPr/>
                    <a:lstStyle/>
                    <a:p>
                      <a:r>
                        <a:rPr>
                          <a:solidFill>
                            <a:srgbClr val="002060"/>
                          </a:solidFill>
                        </a:rPr>
                        <a:t>radio</a:t>
                      </a:r>
                    </a:p>
                  </a:txBody>
                  <a:tcPr/>
                </a:tc>
                <a:tc>
                  <a:txBody>
                    <a:bodyPr/>
                    <a:lstStyle/>
                    <a:p>
                      <a:r>
                        <a:rPr dirty="0">
                          <a:solidFill>
                            <a:srgbClr val="002060"/>
                          </a:solidFill>
                        </a:rPr>
                        <a:t>newspaper</a:t>
                      </a:r>
                    </a:p>
                  </a:txBody>
                  <a:tcPr>
                    <a:solidFill>
                      <a:srgbClr val="F9F9F9"/>
                    </a:solidFill>
                  </a:tcPr>
                </a:tc>
                <a:tc>
                  <a:txBody>
                    <a:bodyPr/>
                    <a:lstStyle/>
                    <a:p>
                      <a:r>
                        <a:rPr dirty="0"/>
                        <a:t>sales</a:t>
                      </a:r>
                      <a:endParaRPr b="0" dirty="0">
                        <a:solidFill>
                          <a:schemeClr val="accent3">
                            <a:lumMod val="20000"/>
                            <a:lumOff val="80000"/>
                          </a:schemeClr>
                        </a:solidFill>
                      </a:endParaRPr>
                    </a:p>
                  </a:txBody>
                  <a:tcPr>
                    <a:solidFill>
                      <a:schemeClr val="accent2">
                        <a:alpha val="63000"/>
                      </a:schemeClr>
                    </a:solidFill>
                  </a:tcPr>
                </a:tc>
                <a:extLst>
                  <a:ext uri="{0D108BD9-81ED-4DB2-BD59-A6C34878D82A}">
                    <a16:rowId xmlns="" xmlns:a16="http://schemas.microsoft.com/office/drawing/2014/main" val="10000"/>
                  </a:ext>
                </a:extLst>
              </a:tr>
              <a:tr h="300000">
                <a:tc>
                  <a:txBody>
                    <a:bodyPr/>
                    <a:lstStyle/>
                    <a:p>
                      <a:r>
                        <a:rPr dirty="0"/>
                        <a:t>230.1</a:t>
                      </a:r>
                    </a:p>
                  </a:txBody>
                  <a:tcPr/>
                </a:tc>
                <a:tc>
                  <a:txBody>
                    <a:bodyPr/>
                    <a:lstStyle/>
                    <a:p>
                      <a:r>
                        <a:t>37.8</a:t>
                      </a:r>
                    </a:p>
                  </a:txBody>
                  <a:tcPr/>
                </a:tc>
                <a:tc>
                  <a:txBody>
                    <a:bodyPr/>
                    <a:lstStyle/>
                    <a:p>
                      <a:r>
                        <a:t>69.2</a:t>
                      </a:r>
                    </a:p>
                  </a:txBody>
                  <a:tcPr/>
                </a:tc>
                <a:tc>
                  <a:txBody>
                    <a:bodyPr/>
                    <a:lstStyle/>
                    <a:p>
                      <a:r>
                        <a:t>22.1</a:t>
                      </a:r>
                    </a:p>
                  </a:txBody>
                  <a:tcPr>
                    <a:solidFill>
                      <a:schemeClr val="accent2">
                        <a:alpha val="63000"/>
                      </a:schemeClr>
                    </a:solidFill>
                  </a:tcPr>
                </a:tc>
                <a:extLst>
                  <a:ext uri="{0D108BD9-81ED-4DB2-BD59-A6C34878D82A}">
                    <a16:rowId xmlns="" xmlns:a16="http://schemas.microsoft.com/office/drawing/2014/main" val="10001"/>
                  </a:ext>
                </a:extLst>
              </a:tr>
              <a:tr h="300000">
                <a:tc>
                  <a:txBody>
                    <a:bodyPr/>
                    <a:lstStyle/>
                    <a:p>
                      <a:r>
                        <a:t>44.5</a:t>
                      </a:r>
                    </a:p>
                  </a:txBody>
                  <a:tcPr/>
                </a:tc>
                <a:tc>
                  <a:txBody>
                    <a:bodyPr/>
                    <a:lstStyle/>
                    <a:p>
                      <a:r>
                        <a:t>39.3</a:t>
                      </a:r>
                    </a:p>
                  </a:txBody>
                  <a:tcPr/>
                </a:tc>
                <a:tc>
                  <a:txBody>
                    <a:bodyPr/>
                    <a:lstStyle/>
                    <a:p>
                      <a:r>
                        <a:t>45.1</a:t>
                      </a:r>
                    </a:p>
                  </a:txBody>
                  <a:tcPr/>
                </a:tc>
                <a:tc>
                  <a:txBody>
                    <a:bodyPr/>
                    <a:lstStyle/>
                    <a:p>
                      <a:r>
                        <a:rPr dirty="0"/>
                        <a:t>10.4</a:t>
                      </a:r>
                    </a:p>
                  </a:txBody>
                  <a:tcPr>
                    <a:solidFill>
                      <a:schemeClr val="accent2">
                        <a:alpha val="63000"/>
                      </a:schemeClr>
                    </a:solidFill>
                  </a:tcPr>
                </a:tc>
                <a:extLst>
                  <a:ext uri="{0D108BD9-81ED-4DB2-BD59-A6C34878D82A}">
                    <a16:rowId xmlns="" xmlns:a16="http://schemas.microsoft.com/office/drawing/2014/main" val="10002"/>
                  </a:ext>
                </a:extLst>
              </a:tr>
              <a:tr h="300000">
                <a:tc>
                  <a:txBody>
                    <a:bodyPr/>
                    <a:lstStyle/>
                    <a:p>
                      <a:r>
                        <a:t>17.2</a:t>
                      </a:r>
                    </a:p>
                  </a:txBody>
                  <a:tcPr/>
                </a:tc>
                <a:tc>
                  <a:txBody>
                    <a:bodyPr/>
                    <a:lstStyle/>
                    <a:p>
                      <a:r>
                        <a:t>45.9</a:t>
                      </a:r>
                    </a:p>
                  </a:txBody>
                  <a:tcPr/>
                </a:tc>
                <a:tc>
                  <a:txBody>
                    <a:bodyPr/>
                    <a:lstStyle/>
                    <a:p>
                      <a:r>
                        <a:t>69.3</a:t>
                      </a:r>
                    </a:p>
                  </a:txBody>
                  <a:tcPr/>
                </a:tc>
                <a:tc>
                  <a:txBody>
                    <a:bodyPr/>
                    <a:lstStyle/>
                    <a:p>
                      <a:r>
                        <a:t>9.3</a:t>
                      </a:r>
                    </a:p>
                  </a:txBody>
                  <a:tcPr>
                    <a:solidFill>
                      <a:schemeClr val="accent2">
                        <a:alpha val="63000"/>
                      </a:schemeClr>
                    </a:solidFill>
                  </a:tcPr>
                </a:tc>
                <a:extLst>
                  <a:ext uri="{0D108BD9-81ED-4DB2-BD59-A6C34878D82A}">
                    <a16:rowId xmlns="" xmlns:a16="http://schemas.microsoft.com/office/drawing/2014/main" val="10003"/>
                  </a:ext>
                </a:extLst>
              </a:tr>
              <a:tr h="300000">
                <a:tc>
                  <a:txBody>
                    <a:bodyPr/>
                    <a:lstStyle/>
                    <a:p>
                      <a:r>
                        <a:t>151.5</a:t>
                      </a:r>
                    </a:p>
                  </a:txBody>
                  <a:tcPr/>
                </a:tc>
                <a:tc>
                  <a:txBody>
                    <a:bodyPr/>
                    <a:lstStyle/>
                    <a:p>
                      <a:r>
                        <a:t>41.3</a:t>
                      </a:r>
                    </a:p>
                  </a:txBody>
                  <a:tcPr/>
                </a:tc>
                <a:tc>
                  <a:txBody>
                    <a:bodyPr/>
                    <a:lstStyle/>
                    <a:p>
                      <a:r>
                        <a:t>58.5</a:t>
                      </a:r>
                    </a:p>
                  </a:txBody>
                  <a:tcPr/>
                </a:tc>
                <a:tc>
                  <a:txBody>
                    <a:bodyPr/>
                    <a:lstStyle/>
                    <a:p>
                      <a:r>
                        <a:t>18.5</a:t>
                      </a:r>
                    </a:p>
                  </a:txBody>
                  <a:tcPr>
                    <a:solidFill>
                      <a:schemeClr val="accent2">
                        <a:alpha val="63000"/>
                      </a:schemeClr>
                    </a:solidFill>
                  </a:tcPr>
                </a:tc>
                <a:extLst>
                  <a:ext uri="{0D108BD9-81ED-4DB2-BD59-A6C34878D82A}">
                    <a16:rowId xmlns="" xmlns:a16="http://schemas.microsoft.com/office/drawing/2014/main" val="10004"/>
                  </a:ext>
                </a:extLst>
              </a:tr>
              <a:tr h="300000">
                <a:tc>
                  <a:txBody>
                    <a:bodyPr/>
                    <a:lstStyle/>
                    <a:p>
                      <a:r>
                        <a:rPr dirty="0"/>
                        <a:t>180.8</a:t>
                      </a:r>
                    </a:p>
                  </a:txBody>
                  <a:tcPr/>
                </a:tc>
                <a:tc>
                  <a:txBody>
                    <a:bodyPr/>
                    <a:lstStyle/>
                    <a:p>
                      <a:r>
                        <a:t>10.8</a:t>
                      </a:r>
                    </a:p>
                  </a:txBody>
                  <a:tcPr/>
                </a:tc>
                <a:tc>
                  <a:txBody>
                    <a:bodyPr/>
                    <a:lstStyle/>
                    <a:p>
                      <a:r>
                        <a:t>58.4</a:t>
                      </a:r>
                    </a:p>
                  </a:txBody>
                  <a:tcPr/>
                </a:tc>
                <a:tc>
                  <a:txBody>
                    <a:bodyPr/>
                    <a:lstStyle/>
                    <a:p>
                      <a:r>
                        <a:rPr dirty="0"/>
                        <a:t>12.9</a:t>
                      </a:r>
                    </a:p>
                  </a:txBody>
                  <a:tcPr>
                    <a:solidFill>
                      <a:schemeClr val="accent2">
                        <a:alpha val="63000"/>
                      </a:schemeClr>
                    </a:solidFill>
                  </a:tcPr>
                </a:tc>
                <a:extLst>
                  <a:ext uri="{0D108BD9-81ED-4DB2-BD59-A6C34878D82A}">
                    <a16:rowId xmlns=""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81B7CCDB-6D39-0547-B7B3-C80E39D6513A}" type="slidenum">
              <a:rPr lang="en-US" smtClean="0"/>
              <a:t>3</a:t>
            </a:fld>
            <a:endParaRPr lang="en-US"/>
          </a:p>
        </p:txBody>
      </p:sp>
      <p:sp>
        <p:nvSpPr>
          <p:cNvPr id="8" name="TextBox 7"/>
          <p:cNvSpPr txBox="1"/>
          <p:nvPr/>
        </p:nvSpPr>
        <p:spPr>
          <a:xfrm>
            <a:off x="9326248" y="1415568"/>
            <a:ext cx="184731" cy="369332"/>
          </a:xfrm>
          <a:prstGeom prst="rect">
            <a:avLst/>
          </a:prstGeom>
          <a:noFill/>
          <a:ln>
            <a:noFill/>
          </a:ln>
        </p:spPr>
        <p:txBody>
          <a:bodyPr wrap="none" rtlCol="0">
            <a:spAutoFit/>
          </a:bodyPr>
          <a:lstStyle/>
          <a:p>
            <a:pPr algn="ctr"/>
            <a:endParaRPr lang="en-US" dirty="0">
              <a:latin typeface="Karla" charset="0"/>
              <a:ea typeface="Karla" charset="0"/>
              <a:cs typeface="Karla" charset="0"/>
            </a:endParaRPr>
          </a:p>
        </p:txBody>
      </p:sp>
      <p:sp>
        <p:nvSpPr>
          <p:cNvPr id="9" name="Rounded Rectangular Callout 8"/>
          <p:cNvSpPr/>
          <p:nvPr/>
        </p:nvSpPr>
        <p:spPr>
          <a:xfrm>
            <a:off x="8217562" y="1359195"/>
            <a:ext cx="2312895" cy="1470212"/>
          </a:xfrm>
          <a:prstGeom prst="wedgeRoundRectCallout">
            <a:avLst>
              <a:gd name="adj1" fmla="val -36037"/>
              <a:gd name="adj2" fmla="val 69309"/>
              <a:gd name="adj3" fmla="val 16667"/>
            </a:avLst>
          </a:prstGeom>
          <a:noFill/>
          <a:ln w="15875" cap="rnd" cmpd="thickThi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238121" y="1461024"/>
            <a:ext cx="2271776" cy="1477328"/>
          </a:xfrm>
          <a:prstGeom prst="rect">
            <a:avLst/>
          </a:prstGeom>
          <a:noFill/>
        </p:spPr>
        <p:txBody>
          <a:bodyPr wrap="none" rtlCol="0">
            <a:spAutoFit/>
          </a:bodyPr>
          <a:lstStyle/>
          <a:p>
            <a:pPr algn="ctr"/>
            <a:r>
              <a:rPr lang="en-US" b="1" i="1" dirty="0">
                <a:latin typeface="Karla" charset="0"/>
                <a:ea typeface="Karla" charset="0"/>
                <a:cs typeface="Karla" charset="0"/>
              </a:rPr>
              <a:t>Y</a:t>
            </a:r>
          </a:p>
          <a:p>
            <a:pPr algn="ctr"/>
            <a:r>
              <a:rPr lang="en-US" dirty="0">
                <a:latin typeface="Karla" charset="0"/>
                <a:ea typeface="Karla" charset="0"/>
                <a:cs typeface="Karla" charset="0"/>
              </a:rPr>
              <a:t>outcome</a:t>
            </a:r>
          </a:p>
          <a:p>
            <a:pPr algn="ctr"/>
            <a:r>
              <a:rPr lang="en-US" b="1" dirty="0">
                <a:solidFill>
                  <a:srgbClr val="C00000"/>
                </a:solidFill>
                <a:latin typeface="Karla" charset="0"/>
                <a:ea typeface="Karla" charset="0"/>
                <a:cs typeface="Karla" charset="0"/>
              </a:rPr>
              <a:t>response</a:t>
            </a:r>
            <a:r>
              <a:rPr lang="en-US" dirty="0">
                <a:solidFill>
                  <a:srgbClr val="C00000"/>
                </a:solidFill>
                <a:latin typeface="Karla" charset="0"/>
                <a:ea typeface="Karla" charset="0"/>
                <a:cs typeface="Karla" charset="0"/>
              </a:rPr>
              <a:t> </a:t>
            </a:r>
            <a:r>
              <a:rPr lang="en-US" dirty="0">
                <a:latin typeface="Karla" charset="0"/>
                <a:ea typeface="Karla" charset="0"/>
                <a:cs typeface="Karla" charset="0"/>
              </a:rPr>
              <a:t>variable</a:t>
            </a:r>
          </a:p>
          <a:p>
            <a:pPr algn="ctr"/>
            <a:r>
              <a:rPr lang="en-US" dirty="0">
                <a:latin typeface="Karla" charset="0"/>
                <a:ea typeface="Karla" charset="0"/>
                <a:cs typeface="Karla" charset="0"/>
              </a:rPr>
              <a:t>dependent variable</a:t>
            </a:r>
          </a:p>
          <a:p>
            <a:pPr algn="ctr"/>
            <a:endParaRPr lang="en-US" dirty="0">
              <a:latin typeface="Karla" charset="0"/>
              <a:ea typeface="Karla" charset="0"/>
              <a:cs typeface="Karla" charset="0"/>
            </a:endParaRPr>
          </a:p>
        </p:txBody>
      </p:sp>
      <p:sp>
        <p:nvSpPr>
          <p:cNvPr id="12" name="Rounded Rectangular Callout 11"/>
          <p:cNvSpPr/>
          <p:nvPr/>
        </p:nvSpPr>
        <p:spPr>
          <a:xfrm flipH="1">
            <a:off x="1720969" y="1340843"/>
            <a:ext cx="2313901" cy="1470212"/>
          </a:xfrm>
          <a:prstGeom prst="wedgeRoundRectCallout">
            <a:avLst>
              <a:gd name="adj1" fmla="val -53797"/>
              <a:gd name="adj2" fmla="val 70007"/>
              <a:gd name="adj3" fmla="val 16667"/>
            </a:avLst>
          </a:prstGeom>
          <a:noFill/>
          <a:ln w="15875" cap="rnd" cmpd="thickThi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216520" y="1433208"/>
            <a:ext cx="1322798" cy="1477328"/>
          </a:xfrm>
          <a:prstGeom prst="rect">
            <a:avLst/>
          </a:prstGeom>
          <a:noFill/>
        </p:spPr>
        <p:txBody>
          <a:bodyPr wrap="none" rtlCol="0">
            <a:spAutoFit/>
          </a:bodyPr>
          <a:lstStyle/>
          <a:p>
            <a:pPr algn="ctr"/>
            <a:r>
              <a:rPr lang="en-US" b="1" i="1" dirty="0">
                <a:latin typeface="Karla" charset="0"/>
                <a:ea typeface="Karla" charset="0"/>
                <a:cs typeface="Karla" charset="0"/>
              </a:rPr>
              <a:t>X</a:t>
            </a:r>
          </a:p>
          <a:p>
            <a:pPr algn="ctr"/>
            <a:r>
              <a:rPr lang="en-US" b="1" dirty="0">
                <a:solidFill>
                  <a:srgbClr val="C00000"/>
                </a:solidFill>
                <a:latin typeface="Karla" charset="0"/>
                <a:ea typeface="Karla" charset="0"/>
                <a:cs typeface="Karla" charset="0"/>
              </a:rPr>
              <a:t>predictors</a:t>
            </a:r>
          </a:p>
          <a:p>
            <a:pPr algn="ctr"/>
            <a:r>
              <a:rPr lang="en-US" dirty="0">
                <a:latin typeface="Karla" charset="0"/>
                <a:ea typeface="Karla" charset="0"/>
                <a:cs typeface="Karla" charset="0"/>
              </a:rPr>
              <a:t>features</a:t>
            </a:r>
          </a:p>
          <a:p>
            <a:pPr algn="ctr"/>
            <a:r>
              <a:rPr lang="en-US" dirty="0">
                <a:latin typeface="Karla" charset="0"/>
                <a:ea typeface="Karla" charset="0"/>
                <a:cs typeface="Karla" charset="0"/>
              </a:rPr>
              <a:t>covariates</a:t>
            </a:r>
          </a:p>
          <a:p>
            <a:pPr algn="ctr"/>
            <a:endParaRPr lang="en-US" dirty="0">
              <a:latin typeface="Karla" charset="0"/>
              <a:ea typeface="Karla" charset="0"/>
              <a:cs typeface="Karla" charset="0"/>
            </a:endParaRPr>
          </a:p>
        </p:txBody>
      </p:sp>
      <p:sp>
        <p:nvSpPr>
          <p:cNvPr id="3" name="Left Brace 2"/>
          <p:cNvSpPr/>
          <p:nvPr/>
        </p:nvSpPr>
        <p:spPr>
          <a:xfrm rot="16200000">
            <a:off x="5372964" y="3333750"/>
            <a:ext cx="368193" cy="4771872"/>
          </a:xfrm>
          <a:prstGeom prst="leftBrac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 </a:t>
            </a:r>
          </a:p>
        </p:txBody>
      </p:sp>
      <p:sp>
        <p:nvSpPr>
          <p:cNvPr id="6" name="TextBox 5"/>
          <p:cNvSpPr txBox="1"/>
          <p:nvPr/>
        </p:nvSpPr>
        <p:spPr>
          <a:xfrm>
            <a:off x="4449169" y="5950420"/>
            <a:ext cx="2156360" cy="523220"/>
          </a:xfrm>
          <a:prstGeom prst="rect">
            <a:avLst/>
          </a:prstGeom>
          <a:noFill/>
        </p:spPr>
        <p:txBody>
          <a:bodyPr wrap="none" rtlCol="0">
            <a:spAutoFit/>
          </a:bodyPr>
          <a:lstStyle/>
          <a:p>
            <a:r>
              <a:rPr lang="en-US" sz="2800" b="1" i="1" dirty="0">
                <a:latin typeface="Karla" charset="0"/>
                <a:ea typeface="Karla" charset="0"/>
                <a:cs typeface="Karla" charset="0"/>
              </a:rPr>
              <a:t>p</a:t>
            </a:r>
            <a:r>
              <a:rPr lang="en-US" sz="2800" dirty="0">
                <a:latin typeface="Karla" charset="0"/>
                <a:ea typeface="Karla" charset="0"/>
                <a:cs typeface="Karla" charset="0"/>
              </a:rPr>
              <a:t> predictors</a:t>
            </a:r>
          </a:p>
        </p:txBody>
      </p:sp>
      <p:sp>
        <p:nvSpPr>
          <p:cNvPr id="10" name="Left Brace 9"/>
          <p:cNvSpPr/>
          <p:nvPr/>
        </p:nvSpPr>
        <p:spPr>
          <a:xfrm>
            <a:off x="2606722" y="3589362"/>
            <a:ext cx="327547" cy="1705970"/>
          </a:xfrm>
          <a:prstGeom prst="leftBrac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rot="16200000">
            <a:off x="759970" y="4180737"/>
            <a:ext cx="2696572" cy="523220"/>
          </a:xfrm>
          <a:prstGeom prst="rect">
            <a:avLst/>
          </a:prstGeom>
          <a:noFill/>
        </p:spPr>
        <p:txBody>
          <a:bodyPr wrap="none" rtlCol="0">
            <a:spAutoFit/>
          </a:bodyPr>
          <a:lstStyle/>
          <a:p>
            <a:r>
              <a:rPr lang="en-US" sz="2800" b="1" i="1">
                <a:latin typeface="Karla" charset="0"/>
                <a:ea typeface="Karla" charset="0"/>
                <a:cs typeface="Karla" charset="0"/>
              </a:rPr>
              <a:t>n</a:t>
            </a:r>
            <a:r>
              <a:rPr lang="en-US" sz="2800">
                <a:latin typeface="Karla" charset="0"/>
                <a:ea typeface="Karla" charset="0"/>
                <a:cs typeface="Karla" charset="0"/>
              </a:rPr>
              <a:t>  observations</a:t>
            </a:r>
            <a:endParaRPr lang="en-US" sz="2800" dirty="0">
              <a:latin typeface="Karla" charset="0"/>
              <a:ea typeface="Karla" charset="0"/>
              <a:cs typeface="Karla" charset="0"/>
            </a:endParaRPr>
          </a:p>
        </p:txBody>
      </p:sp>
    </p:spTree>
    <p:extLst>
      <p:ext uri="{BB962C8B-B14F-4D97-AF65-F5344CB8AC3E}">
        <p14:creationId xmlns:p14="http://schemas.microsoft.com/office/powerpoint/2010/main" val="932606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Multilinear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Aft>
                    <a:spcPts val="1800"/>
                  </a:spcAft>
                </a:pPr>
                <a:r>
                  <a:rPr lang="en-US" sz="2400" dirty="0">
                    <a:solidFill>
                      <a:schemeClr val="tx1">
                        <a:lumMod val="75000"/>
                        <a:lumOff val="25000"/>
                      </a:schemeClr>
                    </a:solidFill>
                    <a:latin typeface="Karla" charset="0"/>
                    <a:ea typeface="Karla" charset="0"/>
                    <a:cs typeface="Karla" charset="0"/>
                  </a:rPr>
                  <a:t>In practice, it is unlikely that any response variable Y depends solely on one predictor </a:t>
                </a:r>
                <a:r>
                  <a:rPr lang="en-US" sz="2400" i="1" dirty="0">
                    <a:solidFill>
                      <a:schemeClr val="tx1">
                        <a:lumMod val="75000"/>
                        <a:lumOff val="25000"/>
                      </a:schemeClr>
                    </a:solidFill>
                    <a:latin typeface="Karla" charset="0"/>
                    <a:ea typeface="Karla" charset="0"/>
                    <a:cs typeface="Karla" charset="0"/>
                  </a:rPr>
                  <a:t>x</a:t>
                </a:r>
                <a:r>
                  <a:rPr lang="en-US" sz="2400" dirty="0">
                    <a:solidFill>
                      <a:schemeClr val="tx1">
                        <a:lumMod val="75000"/>
                        <a:lumOff val="25000"/>
                      </a:schemeClr>
                    </a:solidFill>
                    <a:latin typeface="Karla" charset="0"/>
                    <a:ea typeface="Karla" charset="0"/>
                    <a:cs typeface="Karla" charset="0"/>
                  </a:rPr>
                  <a:t>. Rather, we expect that is a function of multiple predictors </a:t>
                </a:r>
                <a14:m>
                  <m:oMath xmlns:m="http://schemas.openxmlformats.org/officeDocument/2006/math">
                    <m:r>
                      <a:rPr lang="en-US" sz="2400" b="0" i="1" smtClean="0">
                        <a:solidFill>
                          <a:schemeClr val="tx1">
                            <a:lumMod val="75000"/>
                            <a:lumOff val="25000"/>
                          </a:schemeClr>
                        </a:solidFill>
                        <a:latin typeface="Cambria Math" charset="0"/>
                        <a:ea typeface="Karla" charset="0"/>
                        <a:cs typeface="Karla" charset="0"/>
                      </a:rPr>
                      <m:t>𝑓</m:t>
                    </m:r>
                    <m:r>
                      <a:rPr lang="en-US" sz="2400" b="0" i="1" smtClean="0">
                        <a:solidFill>
                          <a:schemeClr val="tx1">
                            <a:lumMod val="75000"/>
                            <a:lumOff val="25000"/>
                          </a:schemeClr>
                        </a:solidFill>
                        <a:latin typeface="Cambria Math" charset="0"/>
                        <a:ea typeface="Karla" charset="0"/>
                        <a:cs typeface="Karla" charset="0"/>
                      </a:rPr>
                      <m:t>(</m:t>
                    </m:r>
                    <m:sSub>
                      <m:sSubPr>
                        <m:ctrlPr>
                          <a:rPr lang="en-US" sz="2400" b="0" i="1" smtClean="0">
                            <a:solidFill>
                              <a:schemeClr val="tx1">
                                <a:lumMod val="75000"/>
                                <a:lumOff val="25000"/>
                              </a:schemeClr>
                            </a:solidFill>
                            <a:latin typeface="Cambria Math" charset="0"/>
                            <a:ea typeface="Karla" charset="0"/>
                            <a:cs typeface="Karla" charset="0"/>
                          </a:rPr>
                        </m:ctrlPr>
                      </m:sSubPr>
                      <m:e>
                        <m:r>
                          <a:rPr lang="en-US" sz="2400" b="0" i="1" smtClean="0">
                            <a:solidFill>
                              <a:schemeClr val="tx1">
                                <a:lumMod val="75000"/>
                                <a:lumOff val="25000"/>
                              </a:schemeClr>
                            </a:solidFill>
                            <a:latin typeface="Cambria Math" charset="0"/>
                            <a:ea typeface="Karla" charset="0"/>
                            <a:cs typeface="Karla" charset="0"/>
                          </a:rPr>
                          <m:t>𝑋</m:t>
                        </m:r>
                      </m:e>
                      <m:sub>
                        <m:r>
                          <a:rPr lang="en-US" sz="2400" b="0" i="1" smtClean="0">
                            <a:solidFill>
                              <a:schemeClr val="tx1">
                                <a:lumMod val="75000"/>
                                <a:lumOff val="25000"/>
                              </a:schemeClr>
                            </a:solidFill>
                            <a:latin typeface="Cambria Math" charset="0"/>
                            <a:ea typeface="Karla" charset="0"/>
                            <a:cs typeface="Karla" charset="0"/>
                          </a:rPr>
                          <m:t>1</m:t>
                        </m:r>
                      </m:sub>
                    </m:sSub>
                    <m:r>
                      <a:rPr lang="en-US" sz="2400" b="0" i="1" smtClean="0">
                        <a:solidFill>
                          <a:schemeClr val="tx1">
                            <a:lumMod val="75000"/>
                            <a:lumOff val="25000"/>
                          </a:schemeClr>
                        </a:solidFill>
                        <a:latin typeface="Cambria Math" charset="0"/>
                        <a:ea typeface="Karla" charset="0"/>
                        <a:cs typeface="Karla" charset="0"/>
                      </a:rPr>
                      <m:t>,…,</m:t>
                    </m:r>
                    <m:sSub>
                      <m:sSubPr>
                        <m:ctrlPr>
                          <a:rPr lang="en-US" sz="2400" b="0" i="1" smtClean="0">
                            <a:solidFill>
                              <a:schemeClr val="tx1">
                                <a:lumMod val="75000"/>
                                <a:lumOff val="25000"/>
                              </a:schemeClr>
                            </a:solidFill>
                            <a:latin typeface="Cambria Math" charset="0"/>
                            <a:ea typeface="Karla" charset="0"/>
                            <a:cs typeface="Karla" charset="0"/>
                          </a:rPr>
                        </m:ctrlPr>
                      </m:sSubPr>
                      <m:e>
                        <m:r>
                          <a:rPr lang="en-US" sz="2400" b="0" i="1" smtClean="0">
                            <a:solidFill>
                              <a:schemeClr val="tx1">
                                <a:lumMod val="75000"/>
                                <a:lumOff val="25000"/>
                              </a:schemeClr>
                            </a:solidFill>
                            <a:latin typeface="Cambria Math" charset="0"/>
                            <a:ea typeface="Karla" charset="0"/>
                            <a:cs typeface="Karla" charset="0"/>
                          </a:rPr>
                          <m:t>𝑋</m:t>
                        </m:r>
                      </m:e>
                      <m:sub>
                        <m:r>
                          <a:rPr lang="en-US" sz="2400" b="0" i="1" smtClean="0">
                            <a:solidFill>
                              <a:schemeClr val="tx1">
                                <a:lumMod val="75000"/>
                                <a:lumOff val="25000"/>
                              </a:schemeClr>
                            </a:solidFill>
                            <a:latin typeface="Cambria Math" charset="0"/>
                            <a:ea typeface="Karla" charset="0"/>
                            <a:cs typeface="Karla" charset="0"/>
                          </a:rPr>
                          <m:t>𝐽</m:t>
                        </m:r>
                      </m:sub>
                    </m:sSub>
                    <m:r>
                      <a:rPr lang="en-US" sz="2400" b="0" i="1" smtClean="0">
                        <a:solidFill>
                          <a:schemeClr val="tx1">
                            <a:lumMod val="75000"/>
                            <a:lumOff val="25000"/>
                          </a:schemeClr>
                        </a:solidFill>
                        <a:latin typeface="Cambria Math" charset="0"/>
                        <a:ea typeface="Karla" charset="0"/>
                        <a:cs typeface="Karla" charset="0"/>
                      </a:rPr>
                      <m:t>)</m:t>
                    </m:r>
                  </m:oMath>
                </a14:m>
                <a:r>
                  <a:rPr lang="en-US" sz="2400" dirty="0">
                    <a:solidFill>
                      <a:schemeClr val="tx1">
                        <a:lumMod val="75000"/>
                        <a:lumOff val="25000"/>
                      </a:schemeClr>
                    </a:solidFill>
                    <a:latin typeface="Karla" charset="0"/>
                    <a:ea typeface="Karla" charset="0"/>
                    <a:cs typeface="Karla" charset="0"/>
                  </a:rPr>
                  <a:t>. </a:t>
                </a:r>
                <a:r>
                  <a:rPr lang="en-US" sz="2400" dirty="0">
                    <a:solidFill>
                      <a:schemeClr val="tx1">
                        <a:lumMod val="75000"/>
                        <a:lumOff val="25000"/>
                      </a:schemeClr>
                    </a:solidFill>
                  </a:rPr>
                  <a:t>Using the notation we introduced last lecture, </a:t>
                </a:r>
              </a:p>
              <a:p>
                <a:r>
                  <a:rPr lang="en-US" sz="2400" dirty="0">
                    <a:solidFill>
                      <a:schemeClr val="tx1">
                        <a:lumMod val="75000"/>
                        <a:lumOff val="25000"/>
                      </a:schemeClr>
                    </a:solidFill>
                  </a:rPr>
                  <a:t>		</a:t>
                </a:r>
                <a14:m>
                  <m:oMath xmlns:m="http://schemas.openxmlformats.org/officeDocument/2006/math">
                    <m:r>
                      <a:rPr lang="en-US" sz="2400" i="1">
                        <a:solidFill>
                          <a:schemeClr val="tx1">
                            <a:lumMod val="75000"/>
                            <a:lumOff val="25000"/>
                          </a:schemeClr>
                        </a:solidFill>
                        <a:latin typeface="Cambria Math" charset="0"/>
                      </a:rPr>
                      <m:t>𝑌</m:t>
                    </m:r>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𝑦</m:t>
                        </m:r>
                      </m:e>
                      <m:sub>
                        <m:r>
                          <a:rPr lang="en-US" sz="2400" i="1">
                            <a:solidFill>
                              <a:schemeClr val="tx1">
                                <a:lumMod val="75000"/>
                                <a:lumOff val="25000"/>
                              </a:schemeClr>
                            </a:solidFill>
                            <a:latin typeface="Cambria Math" charset="0"/>
                          </a:rPr>
                          <m:t>1</m:t>
                        </m:r>
                      </m:sub>
                    </m:sSub>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𝑦</m:t>
                        </m:r>
                      </m:e>
                      <m:sub>
                        <m:r>
                          <a:rPr lang="en-US" sz="2400" i="1">
                            <a:solidFill>
                              <a:schemeClr val="tx1">
                                <a:lumMod val="75000"/>
                                <a:lumOff val="25000"/>
                              </a:schemeClr>
                            </a:solidFill>
                            <a:latin typeface="Cambria Math" charset="0"/>
                          </a:rPr>
                          <m:t>𝑛</m:t>
                        </m:r>
                      </m:sub>
                    </m:sSub>
                  </m:oMath>
                </a14:m>
                <a:r>
                  <a:rPr lang="en-US" sz="2400" dirty="0">
                    <a:solidFill>
                      <a:schemeClr val="tx1">
                        <a:lumMod val="75000"/>
                        <a:lumOff val="25000"/>
                      </a:schemeClr>
                    </a:solidFill>
                  </a:rPr>
                  <a:t>, </a:t>
                </a:r>
                <a:r>
                  <a:rPr lang="en-US" sz="2400" dirty="0" smtClean="0">
                    <a:solidFill>
                      <a:schemeClr val="tx1">
                        <a:lumMod val="75000"/>
                        <a:lumOff val="25000"/>
                      </a:schemeClr>
                    </a:solidFill>
                  </a:rPr>
                  <a:t>   </a:t>
                </a:r>
                <a14:m>
                  <m:oMath xmlns:m="http://schemas.openxmlformats.org/officeDocument/2006/math">
                    <m:r>
                      <a:rPr lang="en-US" sz="2400" i="1">
                        <a:solidFill>
                          <a:schemeClr val="tx1">
                            <a:lumMod val="75000"/>
                            <a:lumOff val="25000"/>
                          </a:schemeClr>
                        </a:solidFill>
                        <a:latin typeface="Cambria Math" charset="0"/>
                      </a:rPr>
                      <m:t>𝑋</m:t>
                    </m:r>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𝑋</m:t>
                        </m:r>
                      </m:e>
                      <m:sub>
                        <m:r>
                          <a:rPr lang="en-US" sz="2400" i="1">
                            <a:solidFill>
                              <a:schemeClr val="tx1">
                                <a:lumMod val="75000"/>
                                <a:lumOff val="25000"/>
                              </a:schemeClr>
                            </a:solidFill>
                            <a:latin typeface="Cambria Math" charset="0"/>
                          </a:rPr>
                          <m:t>1</m:t>
                        </m:r>
                      </m:sub>
                    </m:sSub>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𝑋</m:t>
                        </m:r>
                      </m:e>
                      <m:sub>
                        <m:r>
                          <a:rPr lang="en-US" sz="2400" i="1">
                            <a:solidFill>
                              <a:schemeClr val="tx1">
                                <a:lumMod val="75000"/>
                                <a:lumOff val="25000"/>
                              </a:schemeClr>
                            </a:solidFill>
                            <a:latin typeface="Cambria Math" charset="0"/>
                          </a:rPr>
                          <m:t>𝐽</m:t>
                        </m:r>
                      </m:sub>
                    </m:sSub>
                    <m:r>
                      <a:rPr lang="en-US" sz="2400" b="1" i="1">
                        <a:solidFill>
                          <a:schemeClr val="tx1">
                            <a:lumMod val="75000"/>
                            <a:lumOff val="25000"/>
                          </a:schemeClr>
                        </a:solidFill>
                        <a:latin typeface="Cambria Math" charset="0"/>
                      </a:rPr>
                      <m:t> </m:t>
                    </m:r>
                  </m:oMath>
                </a14:m>
                <a:r>
                  <a:rPr lang="en-US" sz="2400" dirty="0">
                    <a:solidFill>
                      <a:schemeClr val="tx1">
                        <a:lumMod val="75000"/>
                        <a:lumOff val="25000"/>
                      </a:schemeClr>
                    </a:solidFill>
                  </a:rPr>
                  <a:t>and</a:t>
                </a:r>
                <a14:m>
                  <m:oMath xmlns:m="http://schemas.openxmlformats.org/officeDocument/2006/math">
                    <m:r>
                      <a:rPr lang="en-US" sz="2400" b="1" i="1">
                        <a:solidFill>
                          <a:schemeClr val="tx1">
                            <a:lumMod val="75000"/>
                            <a:lumOff val="25000"/>
                          </a:schemeClr>
                        </a:solidFill>
                        <a:latin typeface="Cambria Math" charset="0"/>
                      </a:rPr>
                      <m:t> </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𝑋</m:t>
                        </m:r>
                      </m:e>
                      <m:sub>
                        <m:r>
                          <a:rPr lang="en-US" sz="2400" i="1">
                            <a:solidFill>
                              <a:schemeClr val="tx1">
                                <a:lumMod val="75000"/>
                                <a:lumOff val="25000"/>
                              </a:schemeClr>
                            </a:solidFill>
                            <a:latin typeface="Cambria Math" charset="0"/>
                          </a:rPr>
                          <m:t>𝑗</m:t>
                        </m:r>
                      </m:sub>
                    </m:sSub>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𝑥</m:t>
                        </m:r>
                      </m:e>
                      <m:sub>
                        <m:r>
                          <a:rPr lang="en-US" sz="2400" i="1">
                            <a:solidFill>
                              <a:schemeClr val="tx1">
                                <a:lumMod val="75000"/>
                                <a:lumOff val="25000"/>
                              </a:schemeClr>
                            </a:solidFill>
                            <a:latin typeface="Cambria Math" charset="0"/>
                          </a:rPr>
                          <m:t>1</m:t>
                        </m:r>
                        <m:r>
                          <a:rPr lang="en-US" sz="2400" i="1">
                            <a:solidFill>
                              <a:schemeClr val="tx1">
                                <a:lumMod val="75000"/>
                                <a:lumOff val="25000"/>
                              </a:schemeClr>
                            </a:solidFill>
                            <a:latin typeface="Cambria Math" charset="0"/>
                          </a:rPr>
                          <m:t>𝑗</m:t>
                        </m:r>
                      </m:sub>
                    </m:sSub>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𝑥</m:t>
                        </m:r>
                      </m:e>
                      <m:sub>
                        <m:r>
                          <a:rPr lang="en-US" sz="2400" i="1">
                            <a:solidFill>
                              <a:schemeClr val="tx1">
                                <a:lumMod val="75000"/>
                                <a:lumOff val="25000"/>
                              </a:schemeClr>
                            </a:solidFill>
                            <a:latin typeface="Cambria Math" charset="0"/>
                          </a:rPr>
                          <m:t>𝑖𝑗</m:t>
                        </m:r>
                      </m:sub>
                    </m:sSub>
                    <m:r>
                      <a:rPr lang="en-US" sz="2400" i="1">
                        <a:solidFill>
                          <a:schemeClr val="tx1">
                            <a:lumMod val="75000"/>
                            <a:lumOff val="25000"/>
                          </a:schemeClr>
                        </a:solidFill>
                        <a:latin typeface="Cambria Math" charset="0"/>
                      </a:rPr>
                      <m:t>,…,</m:t>
                    </m:r>
                    <m:sSub>
                      <m:sSubPr>
                        <m:ctrlPr>
                          <a:rPr lang="en-US" sz="2400" i="1">
                            <a:solidFill>
                              <a:schemeClr val="tx1">
                                <a:lumMod val="75000"/>
                                <a:lumOff val="25000"/>
                              </a:schemeClr>
                            </a:solidFill>
                            <a:latin typeface="Cambria Math" charset="0"/>
                          </a:rPr>
                        </m:ctrlPr>
                      </m:sSubPr>
                      <m:e>
                        <m:r>
                          <a:rPr lang="en-US" sz="2400" i="1">
                            <a:solidFill>
                              <a:schemeClr val="tx1">
                                <a:lumMod val="75000"/>
                                <a:lumOff val="25000"/>
                              </a:schemeClr>
                            </a:solidFill>
                            <a:latin typeface="Cambria Math" charset="0"/>
                          </a:rPr>
                          <m:t>𝑥</m:t>
                        </m:r>
                      </m:e>
                      <m:sub>
                        <m:r>
                          <a:rPr lang="en-US" sz="2400" i="1">
                            <a:solidFill>
                              <a:schemeClr val="tx1">
                                <a:lumMod val="75000"/>
                                <a:lumOff val="25000"/>
                              </a:schemeClr>
                            </a:solidFill>
                            <a:latin typeface="Cambria Math" charset="0"/>
                          </a:rPr>
                          <m:t>𝑛𝑗</m:t>
                        </m:r>
                      </m:sub>
                    </m:sSub>
                  </m:oMath>
                </a14:m>
                <a:endParaRPr lang="en-US" sz="2400" dirty="0">
                  <a:solidFill>
                    <a:schemeClr val="tx1">
                      <a:lumMod val="75000"/>
                      <a:lumOff val="25000"/>
                    </a:schemeClr>
                  </a:solidFill>
                </a:endParaRPr>
              </a:p>
              <a:p>
                <a:endParaRPr lang="en-US" sz="2400" dirty="0">
                  <a:solidFill>
                    <a:schemeClr val="tx1">
                      <a:lumMod val="75000"/>
                      <a:lumOff val="25000"/>
                    </a:schemeClr>
                  </a:solidFill>
                  <a:latin typeface="Karla" charset="0"/>
                  <a:ea typeface="Karla" charset="0"/>
                  <a:cs typeface="Karla" charset="0"/>
                </a:endParaRPr>
              </a:p>
              <a:p>
                <a:pPr>
                  <a:spcBef>
                    <a:spcPts val="0"/>
                  </a:spcBef>
                </a:pPr>
                <a:r>
                  <a:rPr lang="en-US" sz="2400" dirty="0">
                    <a:solidFill>
                      <a:schemeClr val="tx1">
                        <a:lumMod val="75000"/>
                        <a:lumOff val="25000"/>
                      </a:schemeClr>
                    </a:solidFill>
                    <a:latin typeface="Karla" charset="0"/>
                    <a:ea typeface="Karla" charset="0"/>
                    <a:cs typeface="Karla" charset="0"/>
                  </a:rPr>
                  <a:t>In this case, we can still assume a simple form for </a:t>
                </a:r>
                <a14:m>
                  <m:oMath xmlns:m="http://schemas.openxmlformats.org/officeDocument/2006/math">
                    <m:r>
                      <a:rPr lang="en-US" sz="2400" i="1">
                        <a:solidFill>
                          <a:schemeClr val="tx1">
                            <a:lumMod val="75000"/>
                            <a:lumOff val="25000"/>
                          </a:schemeClr>
                        </a:solidFill>
                        <a:latin typeface="Cambria Math" charset="0"/>
                        <a:ea typeface="Karla" charset="0"/>
                        <a:cs typeface="Karla" charset="0"/>
                      </a:rPr>
                      <m:t>𝑓</m:t>
                    </m:r>
                    <m:r>
                      <a:rPr lang="en-US" sz="2400" b="0" i="0" smtClean="0">
                        <a:solidFill>
                          <a:schemeClr val="tx1">
                            <a:lumMod val="75000"/>
                            <a:lumOff val="25000"/>
                          </a:schemeClr>
                        </a:solidFill>
                        <a:latin typeface="Cambria Math" charset="0"/>
                        <a:ea typeface="Karla" charset="0"/>
                        <a:cs typeface="Karla" charset="0"/>
                      </a:rPr>
                      <m:t> </m:t>
                    </m:r>
                  </m:oMath>
                </a14:m>
                <a:r>
                  <a:rPr lang="en-US" sz="2400" dirty="0">
                    <a:solidFill>
                      <a:schemeClr val="tx1">
                        <a:lumMod val="75000"/>
                        <a:lumOff val="25000"/>
                      </a:schemeClr>
                    </a:solidFill>
                    <a:latin typeface="Karla" charset="0"/>
                    <a:ea typeface="Karla" charset="0"/>
                    <a:cs typeface="Karla" charset="0"/>
                  </a:rPr>
                  <a:t>-a multilinear form:</a:t>
                </a: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r>
                  <a:rPr lang="en-US" sz="2400" dirty="0">
                    <a:solidFill>
                      <a:schemeClr val="tx1">
                        <a:lumMod val="75000"/>
                        <a:lumOff val="25000"/>
                      </a:schemeClr>
                    </a:solidFill>
                    <a:latin typeface="Karla" charset="0"/>
                    <a:ea typeface="Karla" charset="0"/>
                    <a:cs typeface="Karla" charset="0"/>
                  </a:rPr>
                  <a:t>Hence, </a:t>
                </a:r>
                <a14:m>
                  <m:oMath xmlns:m="http://schemas.openxmlformats.org/officeDocument/2006/math">
                    <m:acc>
                      <m:accPr>
                        <m:chr m:val="̂"/>
                        <m:ctrlPr>
                          <a:rPr lang="en-US" sz="2400" i="1" smtClean="0">
                            <a:solidFill>
                              <a:schemeClr val="tx1">
                                <a:lumMod val="75000"/>
                                <a:lumOff val="25000"/>
                              </a:schemeClr>
                            </a:solidFill>
                            <a:latin typeface="Cambria Math" charset="0"/>
                            <a:ea typeface="Karla" charset="0"/>
                            <a:cs typeface="Karla" charset="0"/>
                          </a:rPr>
                        </m:ctrlPr>
                      </m:accPr>
                      <m:e>
                        <m:r>
                          <a:rPr lang="en-US" sz="2400" b="0" i="1" smtClean="0">
                            <a:solidFill>
                              <a:schemeClr val="tx1">
                                <a:lumMod val="75000"/>
                                <a:lumOff val="25000"/>
                              </a:schemeClr>
                            </a:solidFill>
                            <a:latin typeface="Cambria Math" charset="0"/>
                            <a:ea typeface="Karla" charset="0"/>
                            <a:cs typeface="Karla" charset="0"/>
                          </a:rPr>
                          <m:t>𝑓</m:t>
                        </m:r>
                      </m:e>
                    </m:acc>
                  </m:oMath>
                </a14:m>
                <a:r>
                  <a:rPr lang="en-US" sz="2400" dirty="0">
                    <a:solidFill>
                      <a:schemeClr val="tx1">
                        <a:lumMod val="75000"/>
                        <a:lumOff val="25000"/>
                      </a:schemeClr>
                    </a:solidFill>
                    <a:latin typeface="Karla" charset="0"/>
                    <a:ea typeface="Karla" charset="0"/>
                    <a:cs typeface="Karla" charset="0"/>
                  </a:rPr>
                  <a:t>, has the form</a:t>
                </a: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endParaRPr lang="en-US" sz="2400" dirty="0">
                  <a:solidFill>
                    <a:schemeClr val="tx1">
                      <a:lumMod val="75000"/>
                      <a:lumOff val="25000"/>
                    </a:schemeClr>
                  </a:solidFill>
                  <a:latin typeface="Karla" charset="0"/>
                  <a:ea typeface="Karla" charset="0"/>
                  <a:cs typeface="Karla" charset="0"/>
                </a:endParaRPr>
              </a:p>
              <a:p>
                <a:r>
                  <a:rPr lang="en-US" sz="2400" dirty="0">
                    <a:solidFill>
                      <a:schemeClr val="tx1">
                        <a:lumMod val="75000"/>
                        <a:lumOff val="25000"/>
                      </a:schemeClr>
                    </a:solidFill>
                    <a:latin typeface="Karla" charset="0"/>
                    <a:ea typeface="Karla" charset="0"/>
                    <a:cs typeface="Karla" charset="0"/>
                  </a:rPr>
                  <a:t> </a:t>
                </a:r>
              </a:p>
              <a:p>
                <a:endParaRPr lang="en-US" sz="2400" dirty="0">
                  <a:solidFill>
                    <a:schemeClr val="tx1">
                      <a:lumMod val="75000"/>
                      <a:lumOff val="25000"/>
                    </a:schemeClr>
                  </a:solidFill>
                  <a:latin typeface="Karla" charset="0"/>
                  <a:ea typeface="Karla" charset="0"/>
                  <a:cs typeface="Karla"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45" t="-2305" b="-98847"/>
                </a:stretch>
              </a:blipFill>
            </p:spPr>
            <p:txBody>
              <a:bodyPr/>
              <a:lstStyle/>
              <a:p>
                <a:r>
                  <a:rPr lang="en-US">
                    <a:noFill/>
                  </a:rPr>
                  <a:t> </a:t>
                </a:r>
              </a:p>
            </p:txBody>
          </p:sp>
        </mc:Fallback>
      </mc:AlternateContent>
      <p:pic>
        <p:nvPicPr>
          <p:cNvPr id="15" name="Picture 14"/>
          <p:cNvPicPr>
            <a:picLocks noChangeAspect="1"/>
          </p:cNvPicPr>
          <p:nvPr/>
        </p:nvPicPr>
        <p:blipFill>
          <a:blip r:embed="rId4"/>
          <a:stretch>
            <a:fillRect/>
          </a:stretch>
        </p:blipFill>
        <p:spPr>
          <a:xfrm>
            <a:off x="1775460" y="4233811"/>
            <a:ext cx="8641080" cy="328930"/>
          </a:xfrm>
          <a:prstGeom prst="rect">
            <a:avLst/>
          </a:prstGeom>
        </p:spPr>
      </p:pic>
      <p:pic>
        <p:nvPicPr>
          <p:cNvPr id="16" name="Picture 15"/>
          <p:cNvPicPr>
            <a:picLocks noChangeAspect="1"/>
          </p:cNvPicPr>
          <p:nvPr/>
        </p:nvPicPr>
        <p:blipFill>
          <a:blip r:embed="rId5"/>
          <a:stretch>
            <a:fillRect/>
          </a:stretch>
        </p:blipFill>
        <p:spPr>
          <a:xfrm>
            <a:off x="1676379" y="5505112"/>
            <a:ext cx="8641080" cy="39116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4</a:t>
            </a:fld>
            <a:endParaRPr lang="en-US"/>
          </a:p>
        </p:txBody>
      </p:sp>
    </p:spTree>
    <p:extLst>
      <p:ext uri="{BB962C8B-B14F-4D97-AF65-F5344CB8AC3E}">
        <p14:creationId xmlns:p14="http://schemas.microsoft.com/office/powerpoint/2010/main" val="18748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spcAft>
                    <a:spcPts val="1800"/>
                  </a:spcAft>
                </a:pPr>
                <a:r>
                  <a:rPr lang="en-US" sz="2400" dirty="0"/>
                  <a:t>Again, to fit this model means to compute </a:t>
                </a:r>
                <a14:m>
                  <m:oMath xmlns:m="http://schemas.openxmlformats.org/officeDocument/2006/math">
                    <m:sSub>
                      <m:sSubPr>
                        <m:ctrlPr>
                          <a:rPr lang="en-US" sz="2400" i="1" smtClean="0">
                            <a:latin typeface="Cambria Math" charset="0"/>
                          </a:rPr>
                        </m:ctrlPr>
                      </m:sSubPr>
                      <m:e>
                        <m:acc>
                          <m:accPr>
                            <m:chr m:val="̂"/>
                            <m:ctrlPr>
                              <a:rPr lang="en-US" sz="2400" i="1" smtClean="0">
                                <a:latin typeface="Cambria Math" charset="0"/>
                              </a:rPr>
                            </m:ctrlPr>
                          </m:accPr>
                          <m:e>
                            <m:r>
                              <a:rPr lang="en-US" sz="2400" i="1" smtClean="0">
                                <a:latin typeface="Cambria Math" charset="0"/>
                                <a:ea typeface="Cambria Math" charset="0"/>
                                <a:cs typeface="Cambria Math" charset="0"/>
                              </a:rPr>
                              <m:t>𝛽</m:t>
                            </m:r>
                          </m:e>
                        </m:acc>
                      </m:e>
                      <m:sub>
                        <m:r>
                          <a:rPr lang="en-US" sz="2400" b="0" i="1" smtClean="0">
                            <a:latin typeface="Cambria Math" charset="0"/>
                          </a:rPr>
                          <m:t>0</m:t>
                        </m:r>
                      </m:sub>
                    </m:sSub>
                    <m:r>
                      <a:rPr lang="en-US" sz="2400" b="0" i="1" smtClean="0">
                        <a:latin typeface="Cambria Math" charset="0"/>
                      </a:rPr>
                      <m:t>,…,</m:t>
                    </m:r>
                    <m:sSub>
                      <m:sSubPr>
                        <m:ctrlPr>
                          <a:rPr lang="en-US" sz="2400" i="1">
                            <a:latin typeface="Cambria Math" charset="0"/>
                          </a:rPr>
                        </m:ctrlPr>
                      </m:sSubPr>
                      <m:e>
                        <m:acc>
                          <m:accPr>
                            <m:chr m:val="̂"/>
                            <m:ctrlPr>
                              <a:rPr lang="en-US" sz="2400" i="1">
                                <a:latin typeface="Cambria Math" charset="0"/>
                              </a:rPr>
                            </m:ctrlPr>
                          </m:accPr>
                          <m:e>
                            <m:r>
                              <a:rPr lang="en-US" sz="2400" i="1">
                                <a:latin typeface="Cambria Math" charset="0"/>
                                <a:ea typeface="Cambria Math" charset="0"/>
                                <a:cs typeface="Cambria Math" charset="0"/>
                              </a:rPr>
                              <m:t>𝛽</m:t>
                            </m:r>
                          </m:e>
                        </m:acc>
                      </m:e>
                      <m:sub>
                        <m:r>
                          <a:rPr lang="en-US" sz="2400" b="0" i="1" smtClean="0">
                            <a:latin typeface="Cambria Math" charset="0"/>
                            <a:ea typeface="Cambria Math" charset="0"/>
                            <a:cs typeface="Cambria Math" charset="0"/>
                          </a:rPr>
                          <m:t>𝐽</m:t>
                        </m:r>
                      </m:sub>
                    </m:sSub>
                  </m:oMath>
                </a14:m>
                <a:r>
                  <a:rPr lang="en-US" sz="2400" dirty="0" smtClean="0"/>
                  <a:t> or to </a:t>
                </a:r>
                <a:r>
                  <a:rPr lang="en-US" sz="2400" dirty="0"/>
                  <a:t>minimize a loss function; we will again choose the MSE as our loss function. </a:t>
                </a:r>
              </a:p>
              <a:p>
                <a:pPr>
                  <a:spcAft>
                    <a:spcPts val="1800"/>
                  </a:spcAft>
                </a:pPr>
                <a:r>
                  <a:rPr lang="en-US" sz="2400" dirty="0"/>
                  <a:t>Given a set of observations, </a:t>
                </a:r>
                <a:endParaRPr lang="en-US" sz="2400" dirty="0">
                  <a:latin typeface="Cambria Math" charset="0"/>
                </a:endParaRPr>
              </a:p>
              <a:p>
                <a:pPr>
                  <a:spcAft>
                    <a:spcPts val="1800"/>
                  </a:spcAft>
                </a:pPr>
                <a:endParaRPr lang="en-US" sz="2400" dirty="0">
                  <a:latin typeface="Cambria Math" charset="0"/>
                </a:endParaRPr>
              </a:p>
              <a:p>
                <a:pPr>
                  <a:spcAft>
                    <a:spcPts val="1800"/>
                  </a:spcAft>
                </a:pPr>
                <a:r>
                  <a:rPr lang="en-US" sz="2400" dirty="0"/>
                  <a:t>the data and the model can be expressed in vector notation, </a:t>
                </a:r>
              </a:p>
              <a:p>
                <a:pPr>
                  <a:spcAft>
                    <a:spcPts val="1800"/>
                  </a:spcAft>
                </a:pPr>
                <a:endParaRPr lang="en-US" sz="2400" dirty="0">
                  <a:latin typeface="Cambria Math" charset="0"/>
                </a:endParaRPr>
              </a:p>
              <a:p>
                <a:pPr>
                  <a:spcAft>
                    <a:spcPts val="1800"/>
                  </a:spcAft>
                </a:pPr>
                <a:endParaRPr lang="en-US" sz="2400" dirty="0">
                  <a:latin typeface="Cambria Math" charset="0"/>
                </a:endParaRPr>
              </a:p>
              <a:p>
                <a:pPr>
                  <a:spcAft>
                    <a:spcPts val="1800"/>
                  </a:spcAft>
                </a:pPr>
                <a:endParaRPr lang="en-US" sz="2400" dirty="0">
                  <a:latin typeface="Cambria Math" charset="0"/>
                </a:endParaRPr>
              </a:p>
              <a:p>
                <a:endParaRPr lang="en-US" sz="2400" i="1" dirty="0">
                  <a:latin typeface="Cambria Math" charset="0"/>
                </a:endParaRPr>
              </a:p>
              <a:p>
                <a:endParaRPr lang="en-US" sz="2400" i="1" dirty="0">
                  <a:latin typeface="Cambria Math" charset="0"/>
                </a:endParaRPr>
              </a:p>
              <a:p>
                <a:r>
                  <a:rPr lang="en-US" sz="2400" dirty="0"/>
                  <a:t> </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45" t="-865" r="-531" b="-42651"/>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1847829" y="2806757"/>
            <a:ext cx="6858000" cy="386080"/>
          </a:xfrm>
          <a:prstGeom prst="rect">
            <a:avLst/>
          </a:prstGeom>
        </p:spPr>
      </p:pic>
      <p:pic>
        <p:nvPicPr>
          <p:cNvPr id="6" name="Picture 5"/>
          <p:cNvPicPr>
            <a:picLocks noChangeAspect="1"/>
          </p:cNvPicPr>
          <p:nvPr/>
        </p:nvPicPr>
        <p:blipFill>
          <a:blip r:embed="rId5"/>
          <a:stretch>
            <a:fillRect/>
          </a:stretch>
        </p:blipFill>
        <p:spPr>
          <a:xfrm>
            <a:off x="1255395" y="4328672"/>
            <a:ext cx="9681210" cy="1733550"/>
          </a:xfrm>
          <a:prstGeom prst="rect">
            <a:avLst/>
          </a:prstGeom>
        </p:spPr>
      </p:pic>
      <p:sp>
        <p:nvSpPr>
          <p:cNvPr id="5" name="Slide Number Placeholder 4"/>
          <p:cNvSpPr>
            <a:spLocks noGrp="1"/>
          </p:cNvSpPr>
          <p:nvPr>
            <p:ph type="sldNum" sz="quarter" idx="12"/>
          </p:nvPr>
        </p:nvSpPr>
        <p:spPr/>
        <p:txBody>
          <a:bodyPr/>
          <a:lstStyle/>
          <a:p>
            <a:fld id="{81B7CCDB-6D39-0547-B7B3-C80E39D6513A}" type="slidenum">
              <a:rPr lang="en-US" smtClean="0"/>
              <a:t>5</a:t>
            </a:fld>
            <a:endParaRPr lang="en-US"/>
          </a:p>
        </p:txBody>
      </p:sp>
    </p:spTree>
    <p:extLst>
      <p:ext uri="{BB962C8B-B14F-4D97-AF65-F5344CB8AC3E}">
        <p14:creationId xmlns:p14="http://schemas.microsoft.com/office/powerpoint/2010/main" val="124739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p:sp>
        <p:nvSpPr>
          <p:cNvPr id="3" name="Content Placeholder 2"/>
          <p:cNvSpPr>
            <a:spLocks noGrp="1"/>
          </p:cNvSpPr>
          <p:nvPr>
            <p:ph idx="1"/>
          </p:nvPr>
        </p:nvSpPr>
        <p:spPr/>
        <p:txBody>
          <a:bodyPr/>
          <a:lstStyle/>
          <a:p>
            <a:r>
              <a:rPr lang="en-US" sz="2400" dirty="0"/>
              <a:t>The model takes a simple algebraic form:</a:t>
            </a:r>
          </a:p>
          <a:p>
            <a:endParaRPr lang="en-US" sz="2400" dirty="0"/>
          </a:p>
          <a:p>
            <a:endParaRPr lang="en-US" sz="2400" dirty="0"/>
          </a:p>
          <a:p>
            <a:endParaRPr lang="en-US" sz="2400" dirty="0"/>
          </a:p>
          <a:p>
            <a:r>
              <a:rPr lang="en-US" sz="2400" dirty="0"/>
              <a:t>Thus, the MSE can be expressed in vector notation as</a:t>
            </a:r>
          </a:p>
          <a:p>
            <a:endParaRPr lang="en-US" sz="2400" dirty="0"/>
          </a:p>
          <a:p>
            <a:endParaRPr lang="en-US" sz="2400" dirty="0"/>
          </a:p>
          <a:p>
            <a:r>
              <a:rPr lang="en-US" sz="2400" dirty="0"/>
              <a:t>Minimizing the MSE using vector calculus yields, </a:t>
            </a:r>
          </a:p>
          <a:p>
            <a:r>
              <a:rPr lang="en-US" sz="2400" dirty="0"/>
              <a:t> </a:t>
            </a:r>
          </a:p>
          <a:p>
            <a:r>
              <a:rPr lang="en-US" sz="2400" dirty="0"/>
              <a:t> </a:t>
            </a:r>
          </a:p>
          <a:p>
            <a:endParaRPr lang="en-US" sz="2400" dirty="0"/>
          </a:p>
          <a:p>
            <a:endParaRPr lang="en-US" sz="2400" dirty="0"/>
          </a:p>
          <a:p>
            <a:endParaRPr lang="en-US" sz="2400" dirty="0"/>
          </a:p>
          <a:p>
            <a:r>
              <a:rPr lang="en-US" sz="2400" dirty="0"/>
              <a:t> </a:t>
            </a:r>
          </a:p>
          <a:p>
            <a:endParaRPr lang="en-US" sz="2400" dirty="0"/>
          </a:p>
        </p:txBody>
      </p:sp>
      <p:pic>
        <p:nvPicPr>
          <p:cNvPr id="7" name="Picture 6"/>
          <p:cNvPicPr>
            <a:picLocks noChangeAspect="1"/>
          </p:cNvPicPr>
          <p:nvPr/>
        </p:nvPicPr>
        <p:blipFill>
          <a:blip r:embed="rId3"/>
          <a:stretch>
            <a:fillRect/>
          </a:stretch>
        </p:blipFill>
        <p:spPr>
          <a:xfrm>
            <a:off x="4368800" y="2023779"/>
            <a:ext cx="1940560" cy="335280"/>
          </a:xfrm>
          <a:prstGeom prst="rect">
            <a:avLst/>
          </a:prstGeom>
        </p:spPr>
      </p:pic>
      <p:pic>
        <p:nvPicPr>
          <p:cNvPr id="9" name="Picture 8"/>
          <p:cNvPicPr>
            <a:picLocks noChangeAspect="1"/>
          </p:cNvPicPr>
          <p:nvPr/>
        </p:nvPicPr>
        <p:blipFill>
          <a:blip r:embed="rId4"/>
          <a:stretch>
            <a:fillRect/>
          </a:stretch>
        </p:blipFill>
        <p:spPr>
          <a:xfrm>
            <a:off x="4079240" y="3383082"/>
            <a:ext cx="4033520" cy="751840"/>
          </a:xfrm>
          <a:prstGeom prst="rect">
            <a:avLst/>
          </a:prstGeom>
        </p:spPr>
      </p:pic>
      <p:pic>
        <p:nvPicPr>
          <p:cNvPr id="10" name="Picture 9"/>
          <p:cNvPicPr>
            <a:picLocks noChangeAspect="1"/>
          </p:cNvPicPr>
          <p:nvPr/>
        </p:nvPicPr>
        <p:blipFill>
          <a:blip r:embed="rId5"/>
          <a:stretch>
            <a:fillRect/>
          </a:stretch>
        </p:blipFill>
        <p:spPr>
          <a:xfrm>
            <a:off x="2921000" y="5066030"/>
            <a:ext cx="6350000" cy="782320"/>
          </a:xfrm>
          <a:prstGeom prst="rect">
            <a:avLst/>
          </a:prstGeom>
        </p:spPr>
      </p:pic>
      <p:sp>
        <p:nvSpPr>
          <p:cNvPr id="4" name="Slide Number Placeholder 3"/>
          <p:cNvSpPr>
            <a:spLocks noGrp="1"/>
          </p:cNvSpPr>
          <p:nvPr>
            <p:ph type="sldNum" sz="quarter" idx="12"/>
          </p:nvPr>
        </p:nvSpPr>
        <p:spPr/>
        <p:txBody>
          <a:bodyPr/>
          <a:lstStyle/>
          <a:p>
            <a:fld id="{81B7CCDB-6D39-0547-B7B3-C80E39D6513A}" type="slidenum">
              <a:rPr lang="en-US" smtClean="0"/>
              <a:t>6</a:t>
            </a:fld>
            <a:endParaRPr lang="en-US"/>
          </a:p>
        </p:txBody>
      </p:sp>
    </p:spTree>
    <p:extLst>
      <p:ext uri="{BB962C8B-B14F-4D97-AF65-F5344CB8AC3E}">
        <p14:creationId xmlns:p14="http://schemas.microsoft.com/office/powerpoint/2010/main" val="853827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Collinearity</a:t>
            </a:r>
            <a:endParaRPr lang="en-US" dirty="0"/>
          </a:p>
        </p:txBody>
      </p:sp>
      <p:sp>
        <p:nvSpPr>
          <p:cNvPr id="3" name="Content Placeholder 2"/>
          <p:cNvSpPr>
            <a:spLocks noGrp="1"/>
          </p:cNvSpPr>
          <p:nvPr>
            <p:ph idx="1"/>
          </p:nvPr>
        </p:nvSpPr>
        <p:spPr/>
        <p:txBody>
          <a:bodyPr/>
          <a:lstStyle/>
          <a:p>
            <a:r>
              <a:rPr lang="en-US" sz="2400" dirty="0" smtClean="0"/>
              <a:t>Collinearity  refers to the case in which two or more predictors are correlated (related). </a:t>
            </a:r>
          </a:p>
          <a:p>
            <a:endParaRPr lang="en-US" sz="2400" dirty="0" smtClean="0"/>
          </a:p>
          <a:p>
            <a:r>
              <a:rPr lang="en-US" sz="2400" dirty="0" smtClean="0"/>
              <a:t>We will re-visit collinearity in the next lectures, but for now we want to examine how does collinearity affects our confidence on the coefficients and consequently on the importance of those coefficients. </a:t>
            </a:r>
          </a:p>
          <a:p>
            <a:endParaRPr lang="en-US" sz="2400" dirty="0"/>
          </a:p>
          <a:p>
            <a:r>
              <a:rPr lang="en-US" sz="2400" dirty="0" smtClean="0"/>
              <a:t>First let’s look some examples: </a:t>
            </a:r>
          </a:p>
          <a:p>
            <a:endParaRPr lang="en-US" sz="2400" dirty="0" smtClean="0"/>
          </a:p>
        </p:txBody>
      </p:sp>
      <p:sp>
        <p:nvSpPr>
          <p:cNvPr id="6" name="Slide Number Placeholder 5"/>
          <p:cNvSpPr>
            <a:spLocks noGrp="1"/>
          </p:cNvSpPr>
          <p:nvPr>
            <p:ph type="sldNum" sz="quarter" idx="12"/>
          </p:nvPr>
        </p:nvSpPr>
        <p:spPr/>
        <p:txBody>
          <a:bodyPr/>
          <a:lstStyle/>
          <a:p>
            <a:fld id="{81B7CCDB-6D39-0547-B7B3-C80E39D6513A}" type="slidenum">
              <a:rPr lang="en-US" smtClean="0"/>
              <a:t>7</a:t>
            </a:fld>
            <a:endParaRPr lang="en-US"/>
          </a:p>
        </p:txBody>
      </p:sp>
    </p:spTree>
    <p:extLst>
      <p:ext uri="{BB962C8B-B14F-4D97-AF65-F5344CB8AC3E}">
        <p14:creationId xmlns:p14="http://schemas.microsoft.com/office/powerpoint/2010/main" val="1821888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Collinearity</a:t>
            </a:r>
            <a:endParaRPr lang="en-US" dirty="0"/>
          </a:p>
        </p:txBody>
      </p:sp>
      <p:sp>
        <p:nvSpPr>
          <p:cNvPr id="4" name="Slide Number Placeholder 3"/>
          <p:cNvSpPr>
            <a:spLocks noGrp="1"/>
          </p:cNvSpPr>
          <p:nvPr>
            <p:ph type="sldNum" sz="quarter" idx="12"/>
          </p:nvPr>
        </p:nvSpPr>
        <p:spPr/>
        <p:txBody>
          <a:bodyPr/>
          <a:lstStyle/>
          <a:p>
            <a:fld id="{81B7CCDB-6D39-0547-B7B3-C80E39D6513A}" type="slidenum">
              <a:rPr lang="en-US" smtClean="0"/>
              <a:t>8</a:t>
            </a:fld>
            <a:endParaRPr lang="en-US"/>
          </a:p>
        </p:txBody>
      </p:sp>
      <p:graphicFrame>
        <p:nvGraphicFramePr>
          <p:cNvPr id="5" name="Table 4"/>
          <p:cNvGraphicFramePr>
            <a:graphicFrameLocks noGrp="1"/>
          </p:cNvGraphicFramePr>
          <p:nvPr>
            <p:extLst/>
          </p:nvPr>
        </p:nvGraphicFramePr>
        <p:xfrm>
          <a:off x="172585" y="4846877"/>
          <a:ext cx="5518531" cy="1195338"/>
        </p:xfrm>
        <a:graphic>
          <a:graphicData uri="http://schemas.openxmlformats.org/drawingml/2006/table">
            <a:tbl>
              <a:tblPr firstRow="1" bandRow="1">
                <a:tableStyleId>{616DA210-FB5B-4158-B5E0-FEB733F419BA}</a:tableStyleId>
              </a:tblPr>
              <a:tblGrid>
                <a:gridCol w="755968"/>
                <a:gridCol w="916115"/>
                <a:gridCol w="871855"/>
                <a:gridCol w="1171893"/>
                <a:gridCol w="871855"/>
                <a:gridCol w="930845"/>
              </a:tblGrid>
              <a:tr h="438562">
                <a:tc>
                  <a:txBody>
                    <a:bodyPr/>
                    <a:lstStyle/>
                    <a:p>
                      <a:r>
                        <a:t>Coef.</a:t>
                      </a:r>
                    </a:p>
                  </a:txBody>
                  <a:tcPr/>
                </a:tc>
                <a:tc>
                  <a:txBody>
                    <a:bodyPr/>
                    <a:lstStyle/>
                    <a:p>
                      <a:r>
                        <a:t>Std.Err.</a:t>
                      </a:r>
                    </a:p>
                  </a:txBody>
                  <a:tcPr/>
                </a:tc>
                <a:tc>
                  <a:txBody>
                    <a:bodyPr/>
                    <a:lstStyle/>
                    <a:p>
                      <a:r>
                        <a:t>t</a:t>
                      </a:r>
                    </a:p>
                  </a:txBody>
                  <a:tcPr/>
                </a:tc>
                <a:tc>
                  <a:txBody>
                    <a:bodyPr/>
                    <a:lstStyle/>
                    <a:p>
                      <a:r>
                        <a:t>P&gt;|t|</a:t>
                      </a:r>
                    </a:p>
                  </a:txBody>
                  <a:tcPr/>
                </a:tc>
                <a:tc>
                  <a:txBody>
                    <a:bodyPr/>
                    <a:lstStyle/>
                    <a:p>
                      <a:r>
                        <a:t>[0.025</a:t>
                      </a:r>
                    </a:p>
                  </a:txBody>
                  <a:tcPr/>
                </a:tc>
                <a:tc>
                  <a:txBody>
                    <a:bodyPr/>
                    <a:lstStyle/>
                    <a:p>
                      <a:r>
                        <a:rPr dirty="0"/>
                        <a:t>0.975]</a:t>
                      </a:r>
                    </a:p>
                  </a:txBody>
                  <a:tcPr/>
                </a:tc>
              </a:tr>
              <a:tr h="369476">
                <a:tc>
                  <a:txBody>
                    <a:bodyPr/>
                    <a:lstStyle/>
                    <a:p>
                      <a:r>
                        <a:rPr dirty="0" smtClean="0"/>
                        <a:t>11.5</a:t>
                      </a:r>
                      <a:r>
                        <a:rPr lang="en-US" dirty="0" smtClean="0"/>
                        <a:t>5</a:t>
                      </a:r>
                      <a:endParaRPr dirty="0"/>
                    </a:p>
                  </a:txBody>
                  <a:tcPr/>
                </a:tc>
                <a:tc>
                  <a:txBody>
                    <a:bodyPr/>
                    <a:lstStyle/>
                    <a:p>
                      <a:r>
                        <a:rPr dirty="0" smtClean="0"/>
                        <a:t>0.576</a:t>
                      </a:r>
                      <a:endParaRPr dirty="0"/>
                    </a:p>
                  </a:txBody>
                  <a:tcPr/>
                </a:tc>
                <a:tc>
                  <a:txBody>
                    <a:bodyPr/>
                    <a:lstStyle/>
                    <a:p>
                      <a:r>
                        <a:rPr dirty="0" smtClean="0"/>
                        <a:t>20.036</a:t>
                      </a:r>
                      <a:endParaRPr dirty="0"/>
                    </a:p>
                  </a:txBody>
                  <a:tcPr/>
                </a:tc>
                <a:tc>
                  <a:txBody>
                    <a:bodyPr/>
                    <a:lstStyle/>
                    <a:p>
                      <a:r>
                        <a:rPr dirty="0" smtClean="0"/>
                        <a:t>1.628e-49</a:t>
                      </a:r>
                      <a:endParaRPr dirty="0"/>
                    </a:p>
                  </a:txBody>
                  <a:tcPr/>
                </a:tc>
                <a:tc>
                  <a:txBody>
                    <a:bodyPr/>
                    <a:lstStyle/>
                    <a:p>
                      <a:r>
                        <a:rPr dirty="0" smtClean="0"/>
                        <a:t>10.414</a:t>
                      </a:r>
                      <a:endParaRPr dirty="0"/>
                    </a:p>
                  </a:txBody>
                  <a:tcPr/>
                </a:tc>
                <a:tc>
                  <a:txBody>
                    <a:bodyPr/>
                    <a:lstStyle/>
                    <a:p>
                      <a:r>
                        <a:rPr dirty="0" smtClean="0"/>
                        <a:t>12.688</a:t>
                      </a:r>
                      <a:endParaRPr dirty="0"/>
                    </a:p>
                  </a:txBody>
                  <a:tcPr/>
                </a:tc>
              </a:tr>
              <a:tr h="387300">
                <a:tc>
                  <a:txBody>
                    <a:bodyPr/>
                    <a:lstStyle/>
                    <a:p>
                      <a:r>
                        <a:rPr dirty="0" smtClean="0"/>
                        <a:t>0.074</a:t>
                      </a:r>
                      <a:endParaRPr dirty="0"/>
                    </a:p>
                  </a:txBody>
                  <a:tcPr>
                    <a:solidFill>
                      <a:schemeClr val="accent3">
                        <a:lumMod val="40000"/>
                        <a:lumOff val="60000"/>
                      </a:schemeClr>
                    </a:solidFill>
                  </a:tcPr>
                </a:tc>
                <a:tc>
                  <a:txBody>
                    <a:bodyPr/>
                    <a:lstStyle/>
                    <a:p>
                      <a:r>
                        <a:rPr dirty="0" smtClean="0"/>
                        <a:t>0.014</a:t>
                      </a:r>
                      <a:endParaRPr dirty="0"/>
                    </a:p>
                  </a:txBody>
                  <a:tcPr>
                    <a:solidFill>
                      <a:schemeClr val="accent3">
                        <a:lumMod val="40000"/>
                        <a:lumOff val="60000"/>
                      </a:schemeClr>
                    </a:solidFill>
                  </a:tcPr>
                </a:tc>
                <a:tc>
                  <a:txBody>
                    <a:bodyPr/>
                    <a:lstStyle/>
                    <a:p>
                      <a:r>
                        <a:rPr dirty="0" smtClean="0"/>
                        <a:t>5.134</a:t>
                      </a:r>
                      <a:endParaRPr dirty="0"/>
                    </a:p>
                  </a:txBody>
                  <a:tcPr>
                    <a:solidFill>
                      <a:schemeClr val="accent3">
                        <a:lumMod val="40000"/>
                        <a:lumOff val="60000"/>
                      </a:schemeClr>
                    </a:solidFill>
                  </a:tcPr>
                </a:tc>
                <a:tc>
                  <a:txBody>
                    <a:bodyPr/>
                    <a:lstStyle/>
                    <a:p>
                      <a:r>
                        <a:rPr dirty="0" smtClean="0"/>
                        <a:t>6.734e-07</a:t>
                      </a:r>
                      <a:endParaRPr dirty="0"/>
                    </a:p>
                  </a:txBody>
                  <a:tcPr>
                    <a:solidFill>
                      <a:schemeClr val="accent3">
                        <a:lumMod val="40000"/>
                        <a:lumOff val="60000"/>
                      </a:schemeClr>
                    </a:solidFill>
                  </a:tcPr>
                </a:tc>
                <a:tc>
                  <a:txBody>
                    <a:bodyPr/>
                    <a:lstStyle/>
                    <a:p>
                      <a:r>
                        <a:rPr dirty="0" smtClean="0"/>
                        <a:t>0.0456</a:t>
                      </a:r>
                      <a:endParaRPr dirty="0"/>
                    </a:p>
                  </a:txBody>
                  <a:tcPr>
                    <a:solidFill>
                      <a:schemeClr val="accent3">
                        <a:lumMod val="40000"/>
                        <a:lumOff val="60000"/>
                      </a:schemeClr>
                    </a:solidFill>
                  </a:tcPr>
                </a:tc>
                <a:tc>
                  <a:txBody>
                    <a:bodyPr/>
                    <a:lstStyle/>
                    <a:p>
                      <a:r>
                        <a:rPr dirty="0" smtClean="0"/>
                        <a:t>0.102</a:t>
                      </a:r>
                      <a:endParaRPr dirty="0"/>
                    </a:p>
                  </a:txBody>
                  <a:tcPr>
                    <a:solidFill>
                      <a:schemeClr val="accent3">
                        <a:lumMod val="40000"/>
                        <a:lumOff val="60000"/>
                      </a:schemeClr>
                    </a:solidFill>
                  </a:tcPr>
                </a:tc>
              </a:tr>
            </a:tbl>
          </a:graphicData>
        </a:graphic>
      </p:graphicFrame>
      <p:graphicFrame>
        <p:nvGraphicFramePr>
          <p:cNvPr id="7" name="Table 6"/>
          <p:cNvGraphicFramePr>
            <a:graphicFrameLocks noGrp="1"/>
          </p:cNvGraphicFramePr>
          <p:nvPr>
            <p:extLst/>
          </p:nvPr>
        </p:nvGraphicFramePr>
        <p:xfrm>
          <a:off x="182578" y="1792621"/>
          <a:ext cx="5399356" cy="1127305"/>
        </p:xfrm>
        <a:graphic>
          <a:graphicData uri="http://schemas.openxmlformats.org/drawingml/2006/table">
            <a:tbl>
              <a:tblPr firstRow="1" bandRow="1">
                <a:tableStyleId>{616DA210-FB5B-4158-B5E0-FEB733F419BA}</a:tableStyleId>
              </a:tblPr>
              <a:tblGrid>
                <a:gridCol w="755968"/>
                <a:gridCol w="950558"/>
                <a:gridCol w="871855"/>
                <a:gridCol w="1200000"/>
                <a:gridCol w="833755"/>
                <a:gridCol w="787220"/>
              </a:tblGrid>
              <a:tr h="0">
                <a:tc>
                  <a:txBody>
                    <a:bodyPr/>
                    <a:lstStyle/>
                    <a:p>
                      <a:r>
                        <a:t>Coef.</a:t>
                      </a:r>
                    </a:p>
                  </a:txBody>
                  <a:tcPr/>
                </a:tc>
                <a:tc>
                  <a:txBody>
                    <a:bodyPr/>
                    <a:lstStyle/>
                    <a:p>
                      <a:r>
                        <a:t>Std.Err.</a:t>
                      </a:r>
                    </a:p>
                  </a:txBody>
                  <a:tcPr/>
                </a:tc>
                <a:tc>
                  <a:txBody>
                    <a:bodyPr/>
                    <a:lstStyle/>
                    <a:p>
                      <a:r>
                        <a:rPr dirty="0"/>
                        <a:t>t</a:t>
                      </a:r>
                    </a:p>
                  </a:txBody>
                  <a:tcPr/>
                </a:tc>
                <a:tc>
                  <a:txBody>
                    <a:bodyPr/>
                    <a:lstStyle/>
                    <a:p>
                      <a:r>
                        <a:rPr dirty="0"/>
                        <a:t>P&gt;|t|</a:t>
                      </a:r>
                    </a:p>
                  </a:txBody>
                  <a:tcPr/>
                </a:tc>
                <a:tc>
                  <a:txBody>
                    <a:bodyPr/>
                    <a:lstStyle/>
                    <a:p>
                      <a:r>
                        <a:rPr dirty="0"/>
                        <a:t>[0.025</a:t>
                      </a:r>
                    </a:p>
                  </a:txBody>
                  <a:tcPr/>
                </a:tc>
                <a:tc>
                  <a:txBody>
                    <a:bodyPr/>
                    <a:lstStyle/>
                    <a:p>
                      <a:r>
                        <a:t>0.975]</a:t>
                      </a:r>
                    </a:p>
                  </a:txBody>
                  <a:tcPr/>
                </a:tc>
              </a:tr>
              <a:tr h="395785">
                <a:tc>
                  <a:txBody>
                    <a:bodyPr/>
                    <a:lstStyle/>
                    <a:p>
                      <a:r>
                        <a:rPr dirty="0" smtClean="0"/>
                        <a:t>6.679</a:t>
                      </a:r>
                      <a:endParaRPr dirty="0"/>
                    </a:p>
                  </a:txBody>
                  <a:tcPr/>
                </a:tc>
                <a:tc>
                  <a:txBody>
                    <a:bodyPr/>
                    <a:lstStyle/>
                    <a:p>
                      <a:r>
                        <a:rPr dirty="0" smtClean="0"/>
                        <a:t>0.478</a:t>
                      </a:r>
                      <a:endParaRPr dirty="0"/>
                    </a:p>
                  </a:txBody>
                  <a:tcPr/>
                </a:tc>
                <a:tc>
                  <a:txBody>
                    <a:bodyPr/>
                    <a:lstStyle/>
                    <a:p>
                      <a:r>
                        <a:rPr dirty="0" smtClean="0"/>
                        <a:t>13.957</a:t>
                      </a:r>
                      <a:endParaRPr dirty="0"/>
                    </a:p>
                  </a:txBody>
                  <a:tcPr/>
                </a:tc>
                <a:tc>
                  <a:txBody>
                    <a:bodyPr/>
                    <a:lstStyle/>
                    <a:p>
                      <a:r>
                        <a:rPr dirty="0" smtClean="0"/>
                        <a:t>2.804e-31</a:t>
                      </a:r>
                      <a:endParaRPr dirty="0"/>
                    </a:p>
                  </a:txBody>
                  <a:tcPr/>
                </a:tc>
                <a:tc>
                  <a:txBody>
                    <a:bodyPr/>
                    <a:lstStyle/>
                    <a:p>
                      <a:r>
                        <a:rPr dirty="0" smtClean="0"/>
                        <a:t>5.735</a:t>
                      </a:r>
                      <a:endParaRPr dirty="0"/>
                    </a:p>
                  </a:txBody>
                  <a:tcPr/>
                </a:tc>
                <a:tc>
                  <a:txBody>
                    <a:bodyPr/>
                    <a:lstStyle/>
                    <a:p>
                      <a:r>
                        <a:rPr dirty="0" smtClean="0"/>
                        <a:t>7.622</a:t>
                      </a:r>
                      <a:endParaRPr dirty="0"/>
                    </a:p>
                  </a:txBody>
                  <a:tcPr/>
                </a:tc>
              </a:tr>
              <a:tr h="351733">
                <a:tc>
                  <a:txBody>
                    <a:bodyPr/>
                    <a:lstStyle/>
                    <a:p>
                      <a:r>
                        <a:rPr dirty="0" smtClean="0"/>
                        <a:t>0.048</a:t>
                      </a:r>
                      <a:endParaRPr dirty="0"/>
                    </a:p>
                  </a:txBody>
                  <a:tcPr>
                    <a:solidFill>
                      <a:schemeClr val="accent1">
                        <a:lumMod val="20000"/>
                        <a:lumOff val="80000"/>
                      </a:schemeClr>
                    </a:solidFill>
                  </a:tcPr>
                </a:tc>
                <a:tc>
                  <a:txBody>
                    <a:bodyPr/>
                    <a:lstStyle/>
                    <a:p>
                      <a:r>
                        <a:rPr dirty="0" smtClean="0"/>
                        <a:t>0.0027</a:t>
                      </a:r>
                      <a:endParaRPr dirty="0"/>
                    </a:p>
                  </a:txBody>
                  <a:tcPr>
                    <a:solidFill>
                      <a:schemeClr val="accent1">
                        <a:lumMod val="20000"/>
                        <a:lumOff val="80000"/>
                      </a:schemeClr>
                    </a:solidFill>
                  </a:tcPr>
                </a:tc>
                <a:tc>
                  <a:txBody>
                    <a:bodyPr/>
                    <a:lstStyle/>
                    <a:p>
                      <a:r>
                        <a:rPr dirty="0" smtClean="0"/>
                        <a:t>17.303</a:t>
                      </a:r>
                      <a:endParaRPr dirty="0"/>
                    </a:p>
                  </a:txBody>
                  <a:tcPr>
                    <a:solidFill>
                      <a:schemeClr val="accent1">
                        <a:lumMod val="20000"/>
                        <a:lumOff val="80000"/>
                      </a:schemeClr>
                    </a:solidFill>
                  </a:tcPr>
                </a:tc>
                <a:tc>
                  <a:txBody>
                    <a:bodyPr/>
                    <a:lstStyle/>
                    <a:p>
                      <a:r>
                        <a:rPr dirty="0" smtClean="0"/>
                        <a:t>1.802e-41</a:t>
                      </a:r>
                      <a:endParaRPr dirty="0"/>
                    </a:p>
                  </a:txBody>
                  <a:tcPr>
                    <a:solidFill>
                      <a:schemeClr val="accent1">
                        <a:lumMod val="20000"/>
                        <a:lumOff val="80000"/>
                      </a:schemeClr>
                    </a:solidFill>
                  </a:tcPr>
                </a:tc>
                <a:tc>
                  <a:txBody>
                    <a:bodyPr/>
                    <a:lstStyle/>
                    <a:p>
                      <a:r>
                        <a:rPr dirty="0" smtClean="0"/>
                        <a:t>0.042</a:t>
                      </a:r>
                      <a:endParaRPr dirty="0"/>
                    </a:p>
                  </a:txBody>
                  <a:tcPr>
                    <a:solidFill>
                      <a:schemeClr val="accent1">
                        <a:lumMod val="20000"/>
                        <a:lumOff val="80000"/>
                      </a:schemeClr>
                    </a:solidFill>
                  </a:tcPr>
                </a:tc>
                <a:tc>
                  <a:txBody>
                    <a:bodyPr/>
                    <a:lstStyle/>
                    <a:p>
                      <a:r>
                        <a:rPr dirty="0" smtClean="0"/>
                        <a:t>0.053</a:t>
                      </a:r>
                      <a:endParaRPr dirty="0"/>
                    </a:p>
                  </a:txBody>
                  <a:tcPr>
                    <a:solidFill>
                      <a:schemeClr val="accent1">
                        <a:lumMod val="20000"/>
                        <a:lumOff val="80000"/>
                      </a:schemeClr>
                    </a:solidFill>
                  </a:tcPr>
                </a:tc>
              </a:tr>
            </a:tbl>
          </a:graphicData>
        </a:graphic>
      </p:graphicFrame>
      <p:graphicFrame>
        <p:nvGraphicFramePr>
          <p:cNvPr id="9" name="Table 8"/>
          <p:cNvGraphicFramePr>
            <a:graphicFrameLocks noGrp="1"/>
          </p:cNvGraphicFramePr>
          <p:nvPr>
            <p:extLst/>
          </p:nvPr>
        </p:nvGraphicFramePr>
        <p:xfrm>
          <a:off x="196226" y="3369635"/>
          <a:ext cx="5453947" cy="1100009"/>
        </p:xfrm>
        <a:graphic>
          <a:graphicData uri="http://schemas.openxmlformats.org/drawingml/2006/table">
            <a:tbl>
              <a:tblPr firstRow="1" bandRow="1">
                <a:tableStyleId>{616DA210-FB5B-4158-B5E0-FEB733F419BA}</a:tableStyleId>
              </a:tblPr>
              <a:tblGrid>
                <a:gridCol w="755968"/>
                <a:gridCol w="916115"/>
                <a:gridCol w="871855"/>
                <a:gridCol w="1200000"/>
                <a:gridCol w="833755"/>
                <a:gridCol w="876254"/>
              </a:tblGrid>
              <a:tr h="0">
                <a:tc>
                  <a:txBody>
                    <a:bodyPr/>
                    <a:lstStyle/>
                    <a:p>
                      <a:r>
                        <a:rPr dirty="0"/>
                        <a:t>Coef.</a:t>
                      </a:r>
                    </a:p>
                  </a:txBody>
                  <a:tcPr/>
                </a:tc>
                <a:tc>
                  <a:txBody>
                    <a:bodyPr/>
                    <a:lstStyle/>
                    <a:p>
                      <a:r>
                        <a:t>Std.Err.</a:t>
                      </a:r>
                    </a:p>
                  </a:txBody>
                  <a:tcPr/>
                </a:tc>
                <a:tc>
                  <a:txBody>
                    <a:bodyPr/>
                    <a:lstStyle/>
                    <a:p>
                      <a:r>
                        <a:rPr dirty="0"/>
                        <a:t>t</a:t>
                      </a:r>
                    </a:p>
                  </a:txBody>
                  <a:tcPr/>
                </a:tc>
                <a:tc>
                  <a:txBody>
                    <a:bodyPr/>
                    <a:lstStyle/>
                    <a:p>
                      <a:r>
                        <a:t>P&gt;|t|</a:t>
                      </a:r>
                    </a:p>
                  </a:txBody>
                  <a:tcPr/>
                </a:tc>
                <a:tc>
                  <a:txBody>
                    <a:bodyPr/>
                    <a:lstStyle/>
                    <a:p>
                      <a:r>
                        <a:t>[0.025</a:t>
                      </a:r>
                    </a:p>
                  </a:txBody>
                  <a:tcPr/>
                </a:tc>
                <a:tc>
                  <a:txBody>
                    <a:bodyPr/>
                    <a:lstStyle/>
                    <a:p>
                      <a:r>
                        <a:t>0.975]</a:t>
                      </a:r>
                    </a:p>
                  </a:txBody>
                  <a:tcPr/>
                </a:tc>
              </a:tr>
              <a:tr h="368489">
                <a:tc>
                  <a:txBody>
                    <a:bodyPr/>
                    <a:lstStyle/>
                    <a:p>
                      <a:r>
                        <a:rPr dirty="0" smtClean="0"/>
                        <a:t>9.567</a:t>
                      </a:r>
                      <a:endParaRPr dirty="0"/>
                    </a:p>
                  </a:txBody>
                  <a:tcPr/>
                </a:tc>
                <a:tc>
                  <a:txBody>
                    <a:bodyPr/>
                    <a:lstStyle/>
                    <a:p>
                      <a:r>
                        <a:rPr dirty="0" smtClean="0"/>
                        <a:t>0.553</a:t>
                      </a:r>
                      <a:endParaRPr dirty="0"/>
                    </a:p>
                  </a:txBody>
                  <a:tcPr/>
                </a:tc>
                <a:tc>
                  <a:txBody>
                    <a:bodyPr/>
                    <a:lstStyle/>
                    <a:p>
                      <a:r>
                        <a:rPr dirty="0" smtClean="0"/>
                        <a:t>17.279</a:t>
                      </a:r>
                      <a:endParaRPr dirty="0"/>
                    </a:p>
                  </a:txBody>
                  <a:tcPr/>
                </a:tc>
                <a:tc>
                  <a:txBody>
                    <a:bodyPr/>
                    <a:lstStyle/>
                    <a:p>
                      <a:r>
                        <a:rPr dirty="0" smtClean="0"/>
                        <a:t>2.133e-41</a:t>
                      </a:r>
                      <a:endParaRPr dirty="0"/>
                    </a:p>
                  </a:txBody>
                  <a:tcPr/>
                </a:tc>
                <a:tc>
                  <a:txBody>
                    <a:bodyPr/>
                    <a:lstStyle/>
                    <a:p>
                      <a:r>
                        <a:rPr dirty="0" smtClean="0"/>
                        <a:t>8.475</a:t>
                      </a:r>
                      <a:endParaRPr dirty="0"/>
                    </a:p>
                  </a:txBody>
                  <a:tcPr/>
                </a:tc>
                <a:tc>
                  <a:txBody>
                    <a:bodyPr/>
                    <a:lstStyle/>
                    <a:p>
                      <a:r>
                        <a:rPr dirty="0" smtClean="0"/>
                        <a:t>10.659</a:t>
                      </a:r>
                      <a:endParaRPr dirty="0"/>
                    </a:p>
                  </a:txBody>
                  <a:tcPr/>
                </a:tc>
              </a:tr>
              <a:tr h="354842">
                <a:tc>
                  <a:txBody>
                    <a:bodyPr/>
                    <a:lstStyle/>
                    <a:p>
                      <a:r>
                        <a:rPr dirty="0" smtClean="0"/>
                        <a:t>0.195</a:t>
                      </a:r>
                      <a:endParaRPr dirty="0"/>
                    </a:p>
                  </a:txBody>
                  <a:tcPr>
                    <a:solidFill>
                      <a:schemeClr val="accent2">
                        <a:lumMod val="20000"/>
                        <a:lumOff val="80000"/>
                      </a:schemeClr>
                    </a:solidFill>
                  </a:tcPr>
                </a:tc>
                <a:tc>
                  <a:txBody>
                    <a:bodyPr/>
                    <a:lstStyle/>
                    <a:p>
                      <a:r>
                        <a:rPr dirty="0" smtClean="0"/>
                        <a:t>0.020</a:t>
                      </a:r>
                      <a:endParaRPr dirty="0"/>
                    </a:p>
                  </a:txBody>
                  <a:tcPr>
                    <a:solidFill>
                      <a:schemeClr val="accent2">
                        <a:lumMod val="20000"/>
                        <a:lumOff val="80000"/>
                      </a:schemeClr>
                    </a:solidFill>
                  </a:tcPr>
                </a:tc>
                <a:tc>
                  <a:txBody>
                    <a:bodyPr/>
                    <a:lstStyle/>
                    <a:p>
                      <a:r>
                        <a:rPr dirty="0" smtClean="0"/>
                        <a:t>9.429</a:t>
                      </a:r>
                      <a:endParaRPr dirty="0"/>
                    </a:p>
                  </a:txBody>
                  <a:tcPr>
                    <a:solidFill>
                      <a:schemeClr val="accent2">
                        <a:lumMod val="20000"/>
                        <a:lumOff val="80000"/>
                      </a:schemeClr>
                    </a:solidFill>
                  </a:tcPr>
                </a:tc>
                <a:tc>
                  <a:txBody>
                    <a:bodyPr/>
                    <a:lstStyle/>
                    <a:p>
                      <a:r>
                        <a:rPr dirty="0" smtClean="0"/>
                        <a:t>1.134e-17</a:t>
                      </a:r>
                      <a:endParaRPr dirty="0"/>
                    </a:p>
                  </a:txBody>
                  <a:tcPr>
                    <a:solidFill>
                      <a:schemeClr val="accent2">
                        <a:lumMod val="20000"/>
                        <a:lumOff val="80000"/>
                      </a:schemeClr>
                    </a:solidFill>
                  </a:tcPr>
                </a:tc>
                <a:tc>
                  <a:txBody>
                    <a:bodyPr/>
                    <a:lstStyle/>
                    <a:p>
                      <a:r>
                        <a:rPr dirty="0" smtClean="0"/>
                        <a:t>0.154</a:t>
                      </a:r>
                      <a:endParaRPr dirty="0"/>
                    </a:p>
                  </a:txBody>
                  <a:tcPr>
                    <a:solidFill>
                      <a:schemeClr val="accent2">
                        <a:lumMod val="20000"/>
                        <a:lumOff val="80000"/>
                      </a:schemeClr>
                    </a:solidFill>
                  </a:tcPr>
                </a:tc>
                <a:tc>
                  <a:txBody>
                    <a:bodyPr/>
                    <a:lstStyle/>
                    <a:p>
                      <a:r>
                        <a:rPr dirty="0" smtClean="0"/>
                        <a:t>0.236</a:t>
                      </a:r>
                      <a:endParaRPr dirty="0"/>
                    </a:p>
                  </a:txBody>
                  <a:tcPr>
                    <a:solidFill>
                      <a:schemeClr val="accent2">
                        <a:lumMod val="20000"/>
                        <a:lumOff val="80000"/>
                      </a:schemeClr>
                    </a:solidFill>
                  </a:tcPr>
                </a:tc>
              </a:tr>
            </a:tbl>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nvPr>
            </p:nvGraphicFramePr>
            <p:xfrm>
              <a:off x="5886758" y="2895448"/>
              <a:ext cx="6305242" cy="1913416"/>
            </p:xfrm>
            <a:graphic>
              <a:graphicData uri="http://schemas.openxmlformats.org/drawingml/2006/table">
                <a:tbl>
                  <a:tblPr firstRow="1" bandRow="1">
                    <a:tableStyleId>{616DA210-FB5B-4158-B5E0-FEB733F419BA}</a:tableStyleId>
                  </a:tblPr>
                  <a:tblGrid>
                    <a:gridCol w="893064"/>
                    <a:gridCol w="755968"/>
                    <a:gridCol w="916115"/>
                    <a:gridCol w="871855"/>
                    <a:gridCol w="1147355"/>
                    <a:gridCol w="833755"/>
                    <a:gridCol w="887130"/>
                  </a:tblGrid>
                  <a:tr h="0">
                    <a:tc>
                      <a:txBody>
                        <a:bodyPr/>
                        <a:lstStyle/>
                        <a:p>
                          <a:endParaRPr dirty="0"/>
                        </a:p>
                      </a:txBody>
                      <a:tcPr/>
                    </a:tc>
                    <a:tc>
                      <a:txBody>
                        <a:bodyPr/>
                        <a:lstStyle/>
                        <a:p>
                          <a:r>
                            <a:rPr dirty="0"/>
                            <a:t>Coef.</a:t>
                          </a:r>
                        </a:p>
                      </a:txBody>
                      <a:tcPr/>
                    </a:tc>
                    <a:tc>
                      <a:txBody>
                        <a:bodyPr/>
                        <a:lstStyle/>
                        <a:p>
                          <a:r>
                            <a:t>Std.Err.</a:t>
                          </a:r>
                        </a:p>
                      </a:txBody>
                      <a:tcPr/>
                    </a:tc>
                    <a:tc>
                      <a:txBody>
                        <a:bodyPr/>
                        <a:lstStyle/>
                        <a:p>
                          <a:r>
                            <a:t>t</a:t>
                          </a:r>
                        </a:p>
                      </a:txBody>
                      <a:tcPr/>
                    </a:tc>
                    <a:tc>
                      <a:txBody>
                        <a:bodyPr/>
                        <a:lstStyle/>
                        <a:p>
                          <a:r>
                            <a:t>P&gt;|t|</a:t>
                          </a:r>
                        </a:p>
                      </a:txBody>
                      <a:tcPr/>
                    </a:tc>
                    <a:tc>
                      <a:txBody>
                        <a:bodyPr/>
                        <a:lstStyle/>
                        <a:p>
                          <a:r>
                            <a:t>[0.025</a:t>
                          </a:r>
                        </a:p>
                      </a:txBody>
                      <a:tcPr/>
                    </a:tc>
                    <a:tc>
                      <a:txBody>
                        <a:bodyPr/>
                        <a:lstStyle/>
                        <a:p>
                          <a:r>
                            <a:rPr dirty="0"/>
                            <a:t>0.975]</a:t>
                          </a:r>
                        </a:p>
                      </a:txBody>
                      <a:tcPr/>
                    </a:tc>
                  </a:tr>
                  <a:tr h="450376">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smtClean="0">
                                        <a:latin typeface="Cambria Math" charset="0"/>
                                      </a:rPr>
                                      <m:t>𝛽</m:t>
                                    </m:r>
                                  </m:e>
                                  <m:sub>
                                    <m:r>
                                      <a:rPr lang="en-US" smtClean="0">
                                        <a:latin typeface="Cambria Math" charset="0"/>
                                      </a:rPr>
                                      <m:t>0</m:t>
                                    </m:r>
                                  </m:sub>
                                </m:sSub>
                              </m:oMath>
                            </m:oMathPara>
                          </a14:m>
                          <a:endParaRPr dirty="0"/>
                        </a:p>
                      </a:txBody>
                      <a:tcPr/>
                    </a:tc>
                    <a:tc>
                      <a:txBody>
                        <a:bodyPr/>
                        <a:lstStyle/>
                        <a:p>
                          <a:r>
                            <a:rPr dirty="0" smtClean="0"/>
                            <a:t>2.602</a:t>
                          </a:r>
                          <a:endParaRPr dirty="0"/>
                        </a:p>
                      </a:txBody>
                      <a:tcPr/>
                    </a:tc>
                    <a:tc>
                      <a:txBody>
                        <a:bodyPr/>
                        <a:lstStyle/>
                        <a:p>
                          <a:r>
                            <a:rPr dirty="0" smtClean="0"/>
                            <a:t>0.332</a:t>
                          </a:r>
                          <a:endParaRPr dirty="0"/>
                        </a:p>
                      </a:txBody>
                      <a:tcPr/>
                    </a:tc>
                    <a:tc>
                      <a:txBody>
                        <a:bodyPr/>
                        <a:lstStyle/>
                        <a:p>
                          <a:r>
                            <a:rPr dirty="0" smtClean="0"/>
                            <a:t>7.820</a:t>
                          </a:r>
                          <a:endParaRPr dirty="0"/>
                        </a:p>
                      </a:txBody>
                      <a:tcPr/>
                    </a:tc>
                    <a:tc>
                      <a:txBody>
                        <a:bodyPr/>
                        <a:lstStyle/>
                        <a:p>
                          <a:r>
                            <a:rPr dirty="0" smtClean="0"/>
                            <a:t>3.176e-13</a:t>
                          </a:r>
                          <a:endParaRPr dirty="0"/>
                        </a:p>
                      </a:txBody>
                      <a:tcPr/>
                    </a:tc>
                    <a:tc>
                      <a:txBody>
                        <a:bodyPr/>
                        <a:lstStyle/>
                        <a:p>
                          <a:r>
                            <a:rPr dirty="0" smtClean="0"/>
                            <a:t>1.945</a:t>
                          </a:r>
                          <a:endParaRPr dirty="0"/>
                        </a:p>
                      </a:txBody>
                      <a:tcPr/>
                    </a:tc>
                    <a:tc>
                      <a:txBody>
                        <a:bodyPr/>
                        <a:lstStyle/>
                        <a:p>
                          <a:r>
                            <a:rPr dirty="0" smtClean="0"/>
                            <a:t>3.258</a:t>
                          </a:r>
                          <a:endParaRPr dirty="0"/>
                        </a:p>
                      </a:txBody>
                      <a:tcPr/>
                    </a:tc>
                  </a:tr>
                  <a:tr h="36000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smtClean="0">
                                        <a:latin typeface="Cambria Math" charset="0"/>
                                      </a:rPr>
                                      <m:t>𝛽</m:t>
                                    </m:r>
                                  </m:e>
                                  <m:sub>
                                    <m:r>
                                      <a:rPr lang="en-US" smtClean="0">
                                        <a:latin typeface="Cambria Math" charset="0"/>
                                      </a:rPr>
                                      <m:t>𝑇𝑉</m:t>
                                    </m:r>
                                  </m:sub>
                                </m:sSub>
                              </m:oMath>
                            </m:oMathPara>
                          </a14:m>
                          <a:endParaRPr dirty="0"/>
                        </a:p>
                      </a:txBody>
                      <a:tcPr>
                        <a:solidFill>
                          <a:schemeClr val="accent1">
                            <a:lumMod val="20000"/>
                            <a:lumOff val="80000"/>
                          </a:schemeClr>
                        </a:solidFill>
                      </a:tcPr>
                    </a:tc>
                    <a:tc>
                      <a:txBody>
                        <a:bodyPr/>
                        <a:lstStyle/>
                        <a:p>
                          <a:r>
                            <a:rPr dirty="0" smtClean="0"/>
                            <a:t>0.046</a:t>
                          </a:r>
                          <a:endParaRPr dirty="0"/>
                        </a:p>
                      </a:txBody>
                      <a:tcPr>
                        <a:solidFill>
                          <a:schemeClr val="accent1">
                            <a:lumMod val="20000"/>
                            <a:lumOff val="80000"/>
                          </a:schemeClr>
                        </a:solidFill>
                      </a:tcPr>
                    </a:tc>
                    <a:tc>
                      <a:txBody>
                        <a:bodyPr/>
                        <a:lstStyle/>
                        <a:p>
                          <a:r>
                            <a:rPr dirty="0" smtClean="0"/>
                            <a:t>0.0015</a:t>
                          </a:r>
                          <a:endParaRPr dirty="0"/>
                        </a:p>
                      </a:txBody>
                      <a:tcPr>
                        <a:solidFill>
                          <a:schemeClr val="accent1">
                            <a:lumMod val="20000"/>
                            <a:lumOff val="80000"/>
                          </a:schemeClr>
                        </a:solidFill>
                      </a:tcPr>
                    </a:tc>
                    <a:tc>
                      <a:txBody>
                        <a:bodyPr/>
                        <a:lstStyle/>
                        <a:p>
                          <a:r>
                            <a:rPr dirty="0" smtClean="0"/>
                            <a:t>29.887</a:t>
                          </a:r>
                          <a:endParaRPr dirty="0"/>
                        </a:p>
                      </a:txBody>
                      <a:tcPr>
                        <a:solidFill>
                          <a:schemeClr val="accent1">
                            <a:lumMod val="20000"/>
                            <a:lumOff val="80000"/>
                          </a:schemeClr>
                        </a:solidFill>
                      </a:tcPr>
                    </a:tc>
                    <a:tc>
                      <a:txBody>
                        <a:bodyPr/>
                        <a:lstStyle/>
                        <a:p>
                          <a:r>
                            <a:rPr dirty="0" smtClean="0"/>
                            <a:t>6.314e-75</a:t>
                          </a:r>
                          <a:endParaRPr dirty="0"/>
                        </a:p>
                      </a:txBody>
                      <a:tcPr>
                        <a:solidFill>
                          <a:schemeClr val="accent1">
                            <a:lumMod val="20000"/>
                            <a:lumOff val="80000"/>
                          </a:schemeClr>
                        </a:solidFill>
                      </a:tcPr>
                    </a:tc>
                    <a:tc>
                      <a:txBody>
                        <a:bodyPr/>
                        <a:lstStyle/>
                        <a:p>
                          <a:r>
                            <a:rPr dirty="0" smtClean="0"/>
                            <a:t>0.043</a:t>
                          </a:r>
                          <a:endParaRPr dirty="0"/>
                        </a:p>
                      </a:txBody>
                      <a:tcPr>
                        <a:solidFill>
                          <a:schemeClr val="accent1">
                            <a:lumMod val="20000"/>
                            <a:lumOff val="80000"/>
                          </a:schemeClr>
                        </a:solidFill>
                      </a:tcPr>
                    </a:tc>
                    <a:tc>
                      <a:txBody>
                        <a:bodyPr/>
                        <a:lstStyle/>
                        <a:p>
                          <a:r>
                            <a:rPr dirty="0" smtClean="0"/>
                            <a:t>0.049</a:t>
                          </a:r>
                          <a:endParaRPr dirty="0"/>
                        </a:p>
                      </a:txBody>
                      <a:tcPr>
                        <a:solidFill>
                          <a:schemeClr val="accent1">
                            <a:lumMod val="20000"/>
                            <a:lumOff val="80000"/>
                          </a:schemeClr>
                        </a:solidFill>
                      </a:tcPr>
                    </a:tc>
                  </a:tr>
                  <a:tr h="36000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smtClean="0">
                                        <a:latin typeface="Cambria Math" charset="0"/>
                                      </a:rPr>
                                      <m:t>𝛽</m:t>
                                    </m:r>
                                  </m:e>
                                  <m:sub>
                                    <m:r>
                                      <a:rPr lang="en-US" smtClean="0">
                                        <a:latin typeface="Cambria Math" charset="0"/>
                                      </a:rPr>
                                      <m:t>𝑅𝐴𝐷𝐼𝑂</m:t>
                                    </m:r>
                                  </m:sub>
                                </m:sSub>
                              </m:oMath>
                            </m:oMathPara>
                          </a14:m>
                          <a:endParaRPr dirty="0"/>
                        </a:p>
                      </a:txBody>
                      <a:tcPr>
                        <a:solidFill>
                          <a:schemeClr val="accent2">
                            <a:lumMod val="60000"/>
                            <a:lumOff val="40000"/>
                            <a:alpha val="20000"/>
                          </a:schemeClr>
                        </a:solidFill>
                      </a:tcPr>
                    </a:tc>
                    <a:tc>
                      <a:txBody>
                        <a:bodyPr/>
                        <a:lstStyle/>
                        <a:p>
                          <a:r>
                            <a:rPr dirty="0" smtClean="0"/>
                            <a:t>0.175</a:t>
                          </a:r>
                          <a:endParaRPr dirty="0"/>
                        </a:p>
                      </a:txBody>
                      <a:tcPr>
                        <a:solidFill>
                          <a:schemeClr val="accent2">
                            <a:lumMod val="60000"/>
                            <a:lumOff val="40000"/>
                            <a:alpha val="20000"/>
                          </a:schemeClr>
                        </a:solidFill>
                      </a:tcPr>
                    </a:tc>
                    <a:tc>
                      <a:txBody>
                        <a:bodyPr/>
                        <a:lstStyle/>
                        <a:p>
                          <a:r>
                            <a:rPr dirty="0" smtClean="0"/>
                            <a:t>0.0094</a:t>
                          </a:r>
                          <a:endParaRPr dirty="0"/>
                        </a:p>
                      </a:txBody>
                      <a:tcPr>
                        <a:solidFill>
                          <a:schemeClr val="accent2">
                            <a:lumMod val="60000"/>
                            <a:lumOff val="40000"/>
                            <a:alpha val="20000"/>
                          </a:schemeClr>
                        </a:solidFill>
                      </a:tcPr>
                    </a:tc>
                    <a:tc>
                      <a:txBody>
                        <a:bodyPr/>
                        <a:lstStyle/>
                        <a:p>
                          <a:r>
                            <a:rPr dirty="0" smtClean="0"/>
                            <a:t>18.576</a:t>
                          </a:r>
                          <a:endParaRPr dirty="0"/>
                        </a:p>
                      </a:txBody>
                      <a:tcPr>
                        <a:solidFill>
                          <a:schemeClr val="accent2">
                            <a:lumMod val="60000"/>
                            <a:lumOff val="40000"/>
                            <a:alpha val="20000"/>
                          </a:schemeClr>
                        </a:solidFill>
                      </a:tcPr>
                    </a:tc>
                    <a:tc>
                      <a:txBody>
                        <a:bodyPr/>
                        <a:lstStyle/>
                        <a:p>
                          <a:r>
                            <a:rPr dirty="0" smtClean="0"/>
                            <a:t>4.297e-45</a:t>
                          </a:r>
                          <a:endParaRPr dirty="0"/>
                        </a:p>
                      </a:txBody>
                      <a:tcPr>
                        <a:solidFill>
                          <a:schemeClr val="accent2">
                            <a:lumMod val="60000"/>
                            <a:lumOff val="40000"/>
                            <a:alpha val="20000"/>
                          </a:schemeClr>
                        </a:solidFill>
                      </a:tcPr>
                    </a:tc>
                    <a:tc>
                      <a:txBody>
                        <a:bodyPr/>
                        <a:lstStyle/>
                        <a:p>
                          <a:r>
                            <a:rPr dirty="0" smtClean="0"/>
                            <a:t>0.156</a:t>
                          </a:r>
                          <a:endParaRPr dirty="0"/>
                        </a:p>
                      </a:txBody>
                      <a:tcPr>
                        <a:solidFill>
                          <a:schemeClr val="accent2">
                            <a:lumMod val="60000"/>
                            <a:lumOff val="40000"/>
                            <a:alpha val="20000"/>
                          </a:schemeClr>
                        </a:solidFill>
                      </a:tcPr>
                    </a:tc>
                    <a:tc>
                      <a:txBody>
                        <a:bodyPr/>
                        <a:lstStyle/>
                        <a:p>
                          <a:r>
                            <a:rPr dirty="0" smtClean="0"/>
                            <a:t>0.194</a:t>
                          </a:r>
                          <a:endParaRPr dirty="0"/>
                        </a:p>
                      </a:txBody>
                      <a:tcPr>
                        <a:solidFill>
                          <a:schemeClr val="accent2">
                            <a:lumMod val="60000"/>
                            <a:lumOff val="40000"/>
                            <a:alpha val="20000"/>
                          </a:schemeClr>
                        </a:solidFill>
                      </a:tcPr>
                    </a:tc>
                  </a:tr>
                  <a:tr h="36000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smtClean="0">
                                        <a:latin typeface="Cambria Math" charset="0"/>
                                      </a:rPr>
                                      <m:t>𝛽</m:t>
                                    </m:r>
                                  </m:e>
                                  <m:sub>
                                    <m:r>
                                      <a:rPr lang="en-US" smtClean="0">
                                        <a:latin typeface="Cambria Math" charset="0"/>
                                      </a:rPr>
                                      <m:t>𝑁𝐸𝑊𝑆</m:t>
                                    </m:r>
                                  </m:sub>
                                </m:sSub>
                              </m:oMath>
                            </m:oMathPara>
                          </a14:m>
                          <a:endParaRPr dirty="0"/>
                        </a:p>
                      </a:txBody>
                      <a:tcPr>
                        <a:solidFill>
                          <a:schemeClr val="accent3">
                            <a:lumMod val="40000"/>
                            <a:lumOff val="60000"/>
                          </a:schemeClr>
                        </a:solidFill>
                      </a:tcPr>
                    </a:tc>
                    <a:tc>
                      <a:txBody>
                        <a:bodyPr/>
                        <a:lstStyle/>
                        <a:p>
                          <a:r>
                            <a:rPr dirty="0" smtClean="0"/>
                            <a:t>0.013</a:t>
                          </a:r>
                          <a:endParaRPr dirty="0"/>
                        </a:p>
                      </a:txBody>
                      <a:tcPr>
                        <a:solidFill>
                          <a:schemeClr val="accent3">
                            <a:lumMod val="40000"/>
                            <a:lumOff val="60000"/>
                          </a:schemeClr>
                        </a:solidFill>
                      </a:tcPr>
                    </a:tc>
                    <a:tc>
                      <a:txBody>
                        <a:bodyPr/>
                        <a:lstStyle/>
                        <a:p>
                          <a:r>
                            <a:rPr dirty="0" smtClean="0"/>
                            <a:t>0.0</a:t>
                          </a:r>
                          <a:r>
                            <a:rPr lang="en-US" dirty="0" smtClean="0"/>
                            <a:t>2</a:t>
                          </a:r>
                          <a:r>
                            <a:rPr dirty="0" smtClean="0"/>
                            <a:t>8</a:t>
                          </a:r>
                          <a:endParaRPr dirty="0"/>
                        </a:p>
                      </a:txBody>
                      <a:tcPr>
                        <a:solidFill>
                          <a:schemeClr val="accent3">
                            <a:lumMod val="40000"/>
                            <a:lumOff val="60000"/>
                          </a:schemeClr>
                        </a:solidFill>
                      </a:tcPr>
                    </a:tc>
                    <a:tc>
                      <a:txBody>
                        <a:bodyPr/>
                        <a:lstStyle/>
                        <a:p>
                          <a:r>
                            <a:rPr dirty="0" smtClean="0"/>
                            <a:t>2.338</a:t>
                          </a:r>
                          <a:endParaRPr dirty="0"/>
                        </a:p>
                      </a:txBody>
                      <a:tcPr>
                        <a:solidFill>
                          <a:schemeClr val="accent3">
                            <a:lumMod val="40000"/>
                            <a:lumOff val="60000"/>
                          </a:schemeClr>
                        </a:solidFill>
                      </a:tcPr>
                    </a:tc>
                    <a:tc>
                      <a:txBody>
                        <a:bodyPr/>
                        <a:lstStyle/>
                        <a:p>
                          <a:r>
                            <a:rPr dirty="0" smtClean="0"/>
                            <a:t>0.0203</a:t>
                          </a:r>
                          <a:endParaRPr dirty="0"/>
                        </a:p>
                      </a:txBody>
                      <a:tcPr>
                        <a:solidFill>
                          <a:schemeClr val="accent3">
                            <a:lumMod val="40000"/>
                            <a:lumOff val="60000"/>
                          </a:schemeClr>
                        </a:solidFill>
                      </a:tcPr>
                    </a:tc>
                    <a:tc>
                      <a:txBody>
                        <a:bodyPr/>
                        <a:lstStyle/>
                        <a:p>
                          <a:r>
                            <a:rPr dirty="0" smtClean="0"/>
                            <a:t>0.0</a:t>
                          </a:r>
                          <a:r>
                            <a:rPr lang="en-US" dirty="0" smtClean="0"/>
                            <a:t>08</a:t>
                          </a:r>
                          <a:endParaRPr dirty="0"/>
                        </a:p>
                      </a:txBody>
                      <a:tcPr>
                        <a:solidFill>
                          <a:schemeClr val="accent3">
                            <a:lumMod val="40000"/>
                            <a:lumOff val="60000"/>
                          </a:schemeClr>
                        </a:solidFill>
                      </a:tcPr>
                    </a:tc>
                    <a:tc>
                      <a:txBody>
                        <a:bodyPr/>
                        <a:lstStyle/>
                        <a:p>
                          <a:r>
                            <a:rPr dirty="0" smtClean="0"/>
                            <a:t>0.0</a:t>
                          </a:r>
                          <a:r>
                            <a:rPr lang="en-US" dirty="0" smtClean="0"/>
                            <a:t>3</a:t>
                          </a:r>
                          <a:r>
                            <a:rPr dirty="0" smtClean="0"/>
                            <a:t>5</a:t>
                          </a:r>
                          <a:endParaRPr dirty="0"/>
                        </a:p>
                      </a:txBody>
                      <a:tcPr>
                        <a:solidFill>
                          <a:schemeClr val="accent3">
                            <a:lumMod val="40000"/>
                            <a:lumOff val="60000"/>
                          </a:schemeClr>
                        </a:solidFill>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55386183"/>
                  </p:ext>
                </p:extLst>
              </p:nvPr>
            </p:nvGraphicFramePr>
            <p:xfrm>
              <a:off x="5886758" y="2895448"/>
              <a:ext cx="6305242" cy="1913416"/>
            </p:xfrm>
            <a:graphic>
              <a:graphicData uri="http://schemas.openxmlformats.org/drawingml/2006/table">
                <a:tbl>
                  <a:tblPr firstRow="1" bandRow="1">
                    <a:tableStyleId>{616DA210-FB5B-4158-B5E0-FEB733F419BA}</a:tableStyleId>
                  </a:tblPr>
                  <a:tblGrid>
                    <a:gridCol w="893064"/>
                    <a:gridCol w="755968"/>
                    <a:gridCol w="916115"/>
                    <a:gridCol w="871855"/>
                    <a:gridCol w="1147355"/>
                    <a:gridCol w="833755"/>
                    <a:gridCol w="887130"/>
                  </a:tblGrid>
                  <a:tr h="365760">
                    <a:tc>
                      <a:txBody>
                        <a:bodyPr/>
                        <a:lstStyle/>
                        <a:p>
                          <a:endParaRPr dirty="0"/>
                        </a:p>
                      </a:txBody>
                      <a:tcPr/>
                    </a:tc>
                    <a:tc>
                      <a:txBody>
                        <a:bodyPr/>
                        <a:lstStyle/>
                        <a:p>
                          <a:r>
                            <a:rPr dirty="0"/>
                            <a:t>Coef.</a:t>
                          </a:r>
                        </a:p>
                      </a:txBody>
                      <a:tcPr/>
                    </a:tc>
                    <a:tc>
                      <a:txBody>
                        <a:bodyPr/>
                        <a:lstStyle/>
                        <a:p>
                          <a:r>
                            <a:t>Std.Err.</a:t>
                          </a:r>
                        </a:p>
                      </a:txBody>
                      <a:tcPr/>
                    </a:tc>
                    <a:tc>
                      <a:txBody>
                        <a:bodyPr/>
                        <a:lstStyle/>
                        <a:p>
                          <a:r>
                            <a:t>t</a:t>
                          </a:r>
                        </a:p>
                      </a:txBody>
                      <a:tcPr/>
                    </a:tc>
                    <a:tc>
                      <a:txBody>
                        <a:bodyPr/>
                        <a:lstStyle/>
                        <a:p>
                          <a:r>
                            <a:t>P&gt;|t|</a:t>
                          </a:r>
                        </a:p>
                      </a:txBody>
                      <a:tcPr/>
                    </a:tc>
                    <a:tc>
                      <a:txBody>
                        <a:bodyPr/>
                        <a:lstStyle/>
                        <a:p>
                          <a:r>
                            <a:t>[0.025</a:t>
                          </a:r>
                        </a:p>
                      </a:txBody>
                      <a:tcPr/>
                    </a:tc>
                    <a:tc>
                      <a:txBody>
                        <a:bodyPr/>
                        <a:lstStyle/>
                        <a:p>
                          <a:r>
                            <a:rPr dirty="0"/>
                            <a:t>0.975]</a:t>
                          </a:r>
                        </a:p>
                      </a:txBody>
                      <a:tcPr/>
                    </a:tc>
                  </a:tr>
                  <a:tr h="450376">
                    <a:tc>
                      <a:txBody>
                        <a:bodyPr/>
                        <a:lstStyle/>
                        <a:p>
                          <a:endParaRPr lang="en-US"/>
                        </a:p>
                      </a:txBody>
                      <a:tcPr>
                        <a:blipFill rotWithShape="0">
                          <a:blip r:embed="rId2"/>
                          <a:stretch>
                            <a:fillRect l="-680" t="-87838" r="-606803" b="-266216"/>
                          </a:stretch>
                        </a:blipFill>
                      </a:tcPr>
                    </a:tc>
                    <a:tc>
                      <a:txBody>
                        <a:bodyPr/>
                        <a:lstStyle/>
                        <a:p>
                          <a:r>
                            <a:rPr dirty="0" smtClean="0"/>
                            <a:t>2.602</a:t>
                          </a:r>
                          <a:endParaRPr dirty="0"/>
                        </a:p>
                      </a:txBody>
                      <a:tcPr/>
                    </a:tc>
                    <a:tc>
                      <a:txBody>
                        <a:bodyPr/>
                        <a:lstStyle/>
                        <a:p>
                          <a:r>
                            <a:rPr dirty="0" smtClean="0"/>
                            <a:t>0.332</a:t>
                          </a:r>
                          <a:endParaRPr dirty="0"/>
                        </a:p>
                      </a:txBody>
                      <a:tcPr/>
                    </a:tc>
                    <a:tc>
                      <a:txBody>
                        <a:bodyPr/>
                        <a:lstStyle/>
                        <a:p>
                          <a:r>
                            <a:rPr dirty="0" smtClean="0"/>
                            <a:t>7.820</a:t>
                          </a:r>
                          <a:endParaRPr dirty="0"/>
                        </a:p>
                      </a:txBody>
                      <a:tcPr/>
                    </a:tc>
                    <a:tc>
                      <a:txBody>
                        <a:bodyPr/>
                        <a:lstStyle/>
                        <a:p>
                          <a:r>
                            <a:rPr dirty="0" smtClean="0"/>
                            <a:t>3.176e-13</a:t>
                          </a:r>
                          <a:endParaRPr dirty="0"/>
                        </a:p>
                      </a:txBody>
                      <a:tcPr/>
                    </a:tc>
                    <a:tc>
                      <a:txBody>
                        <a:bodyPr/>
                        <a:lstStyle/>
                        <a:p>
                          <a:r>
                            <a:rPr dirty="0" smtClean="0"/>
                            <a:t>1.945</a:t>
                          </a:r>
                          <a:endParaRPr dirty="0"/>
                        </a:p>
                      </a:txBody>
                      <a:tcPr/>
                    </a:tc>
                    <a:tc>
                      <a:txBody>
                        <a:bodyPr/>
                        <a:lstStyle/>
                        <a:p>
                          <a:r>
                            <a:rPr dirty="0" smtClean="0"/>
                            <a:t>3.258</a:t>
                          </a:r>
                          <a:endParaRPr dirty="0"/>
                        </a:p>
                      </a:txBody>
                      <a:tcPr/>
                    </a:tc>
                  </a:tr>
                  <a:tr h="365760">
                    <a:tc>
                      <a:txBody>
                        <a:bodyPr/>
                        <a:lstStyle/>
                        <a:p>
                          <a:endParaRPr lang="en-US"/>
                        </a:p>
                      </a:txBody>
                      <a:tcPr>
                        <a:blipFill rotWithShape="0">
                          <a:blip r:embed="rId2"/>
                          <a:stretch>
                            <a:fillRect l="-680" t="-227869" r="-606803" b="-222951"/>
                          </a:stretch>
                        </a:blipFill>
                      </a:tcPr>
                    </a:tc>
                    <a:tc>
                      <a:txBody>
                        <a:bodyPr/>
                        <a:lstStyle/>
                        <a:p>
                          <a:r>
                            <a:rPr dirty="0" smtClean="0"/>
                            <a:t>0.046</a:t>
                          </a:r>
                          <a:endParaRPr dirty="0"/>
                        </a:p>
                      </a:txBody>
                      <a:tcPr>
                        <a:solidFill>
                          <a:schemeClr val="accent1">
                            <a:lumMod val="20000"/>
                            <a:lumOff val="80000"/>
                          </a:schemeClr>
                        </a:solidFill>
                      </a:tcPr>
                    </a:tc>
                    <a:tc>
                      <a:txBody>
                        <a:bodyPr/>
                        <a:lstStyle/>
                        <a:p>
                          <a:r>
                            <a:rPr dirty="0" smtClean="0"/>
                            <a:t>0.0015</a:t>
                          </a:r>
                          <a:endParaRPr dirty="0"/>
                        </a:p>
                      </a:txBody>
                      <a:tcPr>
                        <a:solidFill>
                          <a:schemeClr val="accent1">
                            <a:lumMod val="20000"/>
                            <a:lumOff val="80000"/>
                          </a:schemeClr>
                        </a:solidFill>
                      </a:tcPr>
                    </a:tc>
                    <a:tc>
                      <a:txBody>
                        <a:bodyPr/>
                        <a:lstStyle/>
                        <a:p>
                          <a:r>
                            <a:rPr dirty="0" smtClean="0"/>
                            <a:t>29.887</a:t>
                          </a:r>
                          <a:endParaRPr dirty="0"/>
                        </a:p>
                      </a:txBody>
                      <a:tcPr>
                        <a:solidFill>
                          <a:schemeClr val="accent1">
                            <a:lumMod val="20000"/>
                            <a:lumOff val="80000"/>
                          </a:schemeClr>
                        </a:solidFill>
                      </a:tcPr>
                    </a:tc>
                    <a:tc>
                      <a:txBody>
                        <a:bodyPr/>
                        <a:lstStyle/>
                        <a:p>
                          <a:r>
                            <a:rPr dirty="0" smtClean="0"/>
                            <a:t>6.314e-75</a:t>
                          </a:r>
                          <a:endParaRPr dirty="0"/>
                        </a:p>
                      </a:txBody>
                      <a:tcPr>
                        <a:solidFill>
                          <a:schemeClr val="accent1">
                            <a:lumMod val="20000"/>
                            <a:lumOff val="80000"/>
                          </a:schemeClr>
                        </a:solidFill>
                      </a:tcPr>
                    </a:tc>
                    <a:tc>
                      <a:txBody>
                        <a:bodyPr/>
                        <a:lstStyle/>
                        <a:p>
                          <a:r>
                            <a:rPr dirty="0" smtClean="0"/>
                            <a:t>0.043</a:t>
                          </a:r>
                          <a:endParaRPr dirty="0"/>
                        </a:p>
                      </a:txBody>
                      <a:tcPr>
                        <a:solidFill>
                          <a:schemeClr val="accent1">
                            <a:lumMod val="20000"/>
                            <a:lumOff val="80000"/>
                          </a:schemeClr>
                        </a:solidFill>
                      </a:tcPr>
                    </a:tc>
                    <a:tc>
                      <a:txBody>
                        <a:bodyPr/>
                        <a:lstStyle/>
                        <a:p>
                          <a:r>
                            <a:rPr dirty="0" smtClean="0"/>
                            <a:t>0.049</a:t>
                          </a:r>
                          <a:endParaRPr dirty="0"/>
                        </a:p>
                      </a:txBody>
                      <a:tcPr>
                        <a:solidFill>
                          <a:schemeClr val="accent1">
                            <a:lumMod val="20000"/>
                            <a:lumOff val="80000"/>
                          </a:schemeClr>
                        </a:solidFill>
                      </a:tcPr>
                    </a:tc>
                  </a:tr>
                  <a:tr h="365760">
                    <a:tc>
                      <a:txBody>
                        <a:bodyPr/>
                        <a:lstStyle/>
                        <a:p>
                          <a:endParaRPr lang="en-US"/>
                        </a:p>
                      </a:txBody>
                      <a:tcPr>
                        <a:blipFill rotWithShape="0">
                          <a:blip r:embed="rId2"/>
                          <a:stretch>
                            <a:fillRect l="-680" t="-333333" r="-606803" b="-126667"/>
                          </a:stretch>
                        </a:blipFill>
                      </a:tcPr>
                    </a:tc>
                    <a:tc>
                      <a:txBody>
                        <a:bodyPr/>
                        <a:lstStyle/>
                        <a:p>
                          <a:r>
                            <a:rPr dirty="0" smtClean="0"/>
                            <a:t>0.175</a:t>
                          </a:r>
                          <a:endParaRPr dirty="0"/>
                        </a:p>
                      </a:txBody>
                      <a:tcPr>
                        <a:solidFill>
                          <a:schemeClr val="accent2">
                            <a:lumMod val="60000"/>
                            <a:lumOff val="40000"/>
                            <a:alpha val="20000"/>
                          </a:schemeClr>
                        </a:solidFill>
                      </a:tcPr>
                    </a:tc>
                    <a:tc>
                      <a:txBody>
                        <a:bodyPr/>
                        <a:lstStyle/>
                        <a:p>
                          <a:r>
                            <a:rPr dirty="0" smtClean="0"/>
                            <a:t>0.0094</a:t>
                          </a:r>
                          <a:endParaRPr dirty="0"/>
                        </a:p>
                      </a:txBody>
                      <a:tcPr>
                        <a:solidFill>
                          <a:schemeClr val="accent2">
                            <a:lumMod val="60000"/>
                            <a:lumOff val="40000"/>
                            <a:alpha val="20000"/>
                          </a:schemeClr>
                        </a:solidFill>
                      </a:tcPr>
                    </a:tc>
                    <a:tc>
                      <a:txBody>
                        <a:bodyPr/>
                        <a:lstStyle/>
                        <a:p>
                          <a:r>
                            <a:rPr dirty="0" smtClean="0"/>
                            <a:t>18.576</a:t>
                          </a:r>
                          <a:endParaRPr dirty="0"/>
                        </a:p>
                      </a:txBody>
                      <a:tcPr>
                        <a:solidFill>
                          <a:schemeClr val="accent2">
                            <a:lumMod val="60000"/>
                            <a:lumOff val="40000"/>
                            <a:alpha val="20000"/>
                          </a:schemeClr>
                        </a:solidFill>
                      </a:tcPr>
                    </a:tc>
                    <a:tc>
                      <a:txBody>
                        <a:bodyPr/>
                        <a:lstStyle/>
                        <a:p>
                          <a:r>
                            <a:rPr dirty="0" smtClean="0"/>
                            <a:t>4.297e-45</a:t>
                          </a:r>
                          <a:endParaRPr dirty="0"/>
                        </a:p>
                      </a:txBody>
                      <a:tcPr>
                        <a:solidFill>
                          <a:schemeClr val="accent2">
                            <a:lumMod val="60000"/>
                            <a:lumOff val="40000"/>
                            <a:alpha val="20000"/>
                          </a:schemeClr>
                        </a:solidFill>
                      </a:tcPr>
                    </a:tc>
                    <a:tc>
                      <a:txBody>
                        <a:bodyPr/>
                        <a:lstStyle/>
                        <a:p>
                          <a:r>
                            <a:rPr dirty="0" smtClean="0"/>
                            <a:t>0.156</a:t>
                          </a:r>
                          <a:endParaRPr dirty="0"/>
                        </a:p>
                      </a:txBody>
                      <a:tcPr>
                        <a:solidFill>
                          <a:schemeClr val="accent2">
                            <a:lumMod val="60000"/>
                            <a:lumOff val="40000"/>
                            <a:alpha val="20000"/>
                          </a:schemeClr>
                        </a:solidFill>
                      </a:tcPr>
                    </a:tc>
                    <a:tc>
                      <a:txBody>
                        <a:bodyPr/>
                        <a:lstStyle/>
                        <a:p>
                          <a:r>
                            <a:rPr dirty="0" smtClean="0"/>
                            <a:t>0.194</a:t>
                          </a:r>
                          <a:endParaRPr dirty="0"/>
                        </a:p>
                      </a:txBody>
                      <a:tcPr>
                        <a:solidFill>
                          <a:schemeClr val="accent2">
                            <a:lumMod val="60000"/>
                            <a:lumOff val="40000"/>
                            <a:alpha val="20000"/>
                          </a:schemeClr>
                        </a:solidFill>
                      </a:tcPr>
                    </a:tc>
                  </a:tr>
                  <a:tr h="365760">
                    <a:tc>
                      <a:txBody>
                        <a:bodyPr/>
                        <a:lstStyle/>
                        <a:p>
                          <a:endParaRPr lang="en-US"/>
                        </a:p>
                      </a:txBody>
                      <a:tcPr>
                        <a:blipFill rotWithShape="0">
                          <a:blip r:embed="rId2"/>
                          <a:stretch>
                            <a:fillRect l="-680" t="-433333" r="-606803" b="-26667"/>
                          </a:stretch>
                        </a:blipFill>
                      </a:tcPr>
                    </a:tc>
                    <a:tc>
                      <a:txBody>
                        <a:bodyPr/>
                        <a:lstStyle/>
                        <a:p>
                          <a:r>
                            <a:rPr dirty="0" smtClean="0"/>
                            <a:t>0.013</a:t>
                          </a:r>
                          <a:endParaRPr dirty="0"/>
                        </a:p>
                      </a:txBody>
                      <a:tcPr>
                        <a:solidFill>
                          <a:schemeClr val="accent3">
                            <a:lumMod val="40000"/>
                            <a:lumOff val="60000"/>
                          </a:schemeClr>
                        </a:solidFill>
                      </a:tcPr>
                    </a:tc>
                    <a:tc>
                      <a:txBody>
                        <a:bodyPr/>
                        <a:lstStyle/>
                        <a:p>
                          <a:r>
                            <a:rPr dirty="0" smtClean="0"/>
                            <a:t>0.0</a:t>
                          </a:r>
                          <a:r>
                            <a:rPr lang="en-US" dirty="0" smtClean="0"/>
                            <a:t>2</a:t>
                          </a:r>
                          <a:r>
                            <a:rPr dirty="0" smtClean="0"/>
                            <a:t>8</a:t>
                          </a:r>
                          <a:endParaRPr dirty="0"/>
                        </a:p>
                      </a:txBody>
                      <a:tcPr>
                        <a:solidFill>
                          <a:schemeClr val="accent3">
                            <a:lumMod val="40000"/>
                            <a:lumOff val="60000"/>
                          </a:schemeClr>
                        </a:solidFill>
                      </a:tcPr>
                    </a:tc>
                    <a:tc>
                      <a:txBody>
                        <a:bodyPr/>
                        <a:lstStyle/>
                        <a:p>
                          <a:r>
                            <a:rPr dirty="0" smtClean="0"/>
                            <a:t>2.338</a:t>
                          </a:r>
                          <a:endParaRPr dirty="0"/>
                        </a:p>
                      </a:txBody>
                      <a:tcPr>
                        <a:solidFill>
                          <a:schemeClr val="accent3">
                            <a:lumMod val="40000"/>
                            <a:lumOff val="60000"/>
                          </a:schemeClr>
                        </a:solidFill>
                      </a:tcPr>
                    </a:tc>
                    <a:tc>
                      <a:txBody>
                        <a:bodyPr/>
                        <a:lstStyle/>
                        <a:p>
                          <a:r>
                            <a:rPr dirty="0" smtClean="0"/>
                            <a:t>0.0203</a:t>
                          </a:r>
                          <a:endParaRPr dirty="0"/>
                        </a:p>
                      </a:txBody>
                      <a:tcPr>
                        <a:solidFill>
                          <a:schemeClr val="accent3">
                            <a:lumMod val="40000"/>
                            <a:lumOff val="60000"/>
                          </a:schemeClr>
                        </a:solidFill>
                      </a:tcPr>
                    </a:tc>
                    <a:tc>
                      <a:txBody>
                        <a:bodyPr/>
                        <a:lstStyle/>
                        <a:p>
                          <a:r>
                            <a:rPr dirty="0" smtClean="0"/>
                            <a:t>0.0</a:t>
                          </a:r>
                          <a:r>
                            <a:rPr lang="en-US" dirty="0" smtClean="0"/>
                            <a:t>08</a:t>
                          </a:r>
                          <a:endParaRPr dirty="0"/>
                        </a:p>
                      </a:txBody>
                      <a:tcPr>
                        <a:solidFill>
                          <a:schemeClr val="accent3">
                            <a:lumMod val="40000"/>
                            <a:lumOff val="60000"/>
                          </a:schemeClr>
                        </a:solidFill>
                      </a:tcPr>
                    </a:tc>
                    <a:tc>
                      <a:txBody>
                        <a:bodyPr/>
                        <a:lstStyle/>
                        <a:p>
                          <a:r>
                            <a:rPr dirty="0" smtClean="0"/>
                            <a:t>0.0</a:t>
                          </a:r>
                          <a:r>
                            <a:rPr lang="en-US" dirty="0" smtClean="0"/>
                            <a:t>3</a:t>
                          </a:r>
                          <a:r>
                            <a:rPr dirty="0" smtClean="0"/>
                            <a:t>5</a:t>
                          </a:r>
                          <a:endParaRPr dirty="0"/>
                        </a:p>
                      </a:txBody>
                      <a:tcPr>
                        <a:solidFill>
                          <a:schemeClr val="accent3">
                            <a:lumMod val="40000"/>
                            <a:lumOff val="60000"/>
                          </a:schemeClr>
                        </a:solidFill>
                      </a:tcPr>
                    </a:tc>
                  </a:tr>
                </a:tbl>
              </a:graphicData>
            </a:graphic>
          </p:graphicFrame>
        </mc:Fallback>
      </mc:AlternateContent>
      <p:sp>
        <p:nvSpPr>
          <p:cNvPr id="10" name="Content Placeholder 2"/>
          <p:cNvSpPr>
            <a:spLocks noGrp="1"/>
          </p:cNvSpPr>
          <p:nvPr>
            <p:ph idx="1"/>
          </p:nvPr>
        </p:nvSpPr>
        <p:spPr>
          <a:xfrm>
            <a:off x="880084" y="1028399"/>
            <a:ext cx="4004344" cy="500917"/>
          </a:xfrm>
        </p:spPr>
        <p:txBody>
          <a:bodyPr/>
          <a:lstStyle/>
          <a:p>
            <a:r>
              <a:rPr lang="en-US" sz="2400" b="1" dirty="0" smtClean="0"/>
              <a:t>Three individual models</a:t>
            </a:r>
          </a:p>
        </p:txBody>
      </p:sp>
      <p:sp>
        <p:nvSpPr>
          <p:cNvPr id="11" name="Content Placeholder 2"/>
          <p:cNvSpPr txBox="1">
            <a:spLocks/>
          </p:cNvSpPr>
          <p:nvPr/>
        </p:nvSpPr>
        <p:spPr>
          <a:xfrm>
            <a:off x="7037207" y="1028399"/>
            <a:ext cx="4004344" cy="500917"/>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4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20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8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8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400" b="1" dirty="0" smtClean="0"/>
              <a:t>One model</a:t>
            </a:r>
          </a:p>
        </p:txBody>
      </p:sp>
      <p:sp>
        <p:nvSpPr>
          <p:cNvPr id="12" name="Content Placeholder 2"/>
          <p:cNvSpPr txBox="1">
            <a:spLocks/>
          </p:cNvSpPr>
          <p:nvPr/>
        </p:nvSpPr>
        <p:spPr>
          <a:xfrm>
            <a:off x="131641" y="1361040"/>
            <a:ext cx="707499" cy="463326"/>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4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20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8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8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smtClean="0"/>
              <a:t>TV</a:t>
            </a:r>
            <a:endParaRPr lang="en-US" sz="2400" b="1" dirty="0" smtClean="0"/>
          </a:p>
        </p:txBody>
      </p:sp>
      <p:sp>
        <p:nvSpPr>
          <p:cNvPr id="13" name="Content Placeholder 2"/>
          <p:cNvSpPr txBox="1">
            <a:spLocks/>
          </p:cNvSpPr>
          <p:nvPr/>
        </p:nvSpPr>
        <p:spPr>
          <a:xfrm>
            <a:off x="117993" y="2978754"/>
            <a:ext cx="1246783" cy="463326"/>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4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20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8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8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smtClean="0"/>
              <a:t>RADIO</a:t>
            </a:r>
            <a:endParaRPr lang="en-US" sz="2400" b="1" dirty="0" smtClean="0"/>
          </a:p>
        </p:txBody>
      </p:sp>
      <p:sp>
        <p:nvSpPr>
          <p:cNvPr id="14" name="Content Placeholder 2"/>
          <p:cNvSpPr txBox="1">
            <a:spLocks/>
          </p:cNvSpPr>
          <p:nvPr/>
        </p:nvSpPr>
        <p:spPr>
          <a:xfrm>
            <a:off x="67808" y="4469644"/>
            <a:ext cx="1092252" cy="463326"/>
          </a:xfrm>
          <a:prstGeom prst="rect">
            <a:avLst/>
          </a:prstGeom>
          <a:ln>
            <a:noFill/>
          </a:ln>
        </p:spPr>
        <p:txBody>
          <a:bodyPr/>
          <a:lstStyle>
            <a:lvl1pPr marL="0" indent="0" algn="l" defTabSz="457182" rtl="0" eaLnBrk="1" latinLnBrk="0" hangingPunct="1">
              <a:spcBef>
                <a:spcPct val="20000"/>
              </a:spcBef>
              <a:buFont typeface="Arial"/>
              <a:buNone/>
              <a:defRPr sz="2800" kern="1200">
                <a:solidFill>
                  <a:srgbClr val="464646"/>
                </a:solidFill>
                <a:latin typeface="Karla"/>
                <a:ea typeface="+mn-ea"/>
                <a:cs typeface="Karla"/>
              </a:defRPr>
            </a:lvl1pPr>
            <a:lvl2pPr marL="742920" indent="-285738" algn="l" defTabSz="457182" rtl="0" eaLnBrk="1" latinLnBrk="0" hangingPunct="1">
              <a:spcBef>
                <a:spcPct val="20000"/>
              </a:spcBef>
              <a:buFont typeface="Arial"/>
              <a:buChar char="–"/>
              <a:defRPr sz="2400" kern="1200">
                <a:solidFill>
                  <a:srgbClr val="464646"/>
                </a:solidFill>
                <a:latin typeface="Karla"/>
                <a:ea typeface="+mn-ea"/>
                <a:cs typeface="Karla"/>
              </a:defRPr>
            </a:lvl2pPr>
            <a:lvl3pPr marL="1142954" indent="-228590" algn="l" defTabSz="457182" rtl="0" eaLnBrk="1" latinLnBrk="0" hangingPunct="1">
              <a:spcBef>
                <a:spcPct val="20000"/>
              </a:spcBef>
              <a:buFont typeface="Arial"/>
              <a:buChar char="•"/>
              <a:defRPr sz="2000" kern="1200">
                <a:solidFill>
                  <a:srgbClr val="464646"/>
                </a:solidFill>
                <a:latin typeface="Karla"/>
                <a:ea typeface="+mn-ea"/>
                <a:cs typeface="Karla"/>
              </a:defRPr>
            </a:lvl3pPr>
            <a:lvl4pPr marL="1600136" indent="-228590" algn="l" defTabSz="457182" rtl="0" eaLnBrk="1" latinLnBrk="0" hangingPunct="1">
              <a:spcBef>
                <a:spcPct val="20000"/>
              </a:spcBef>
              <a:buFont typeface="Arial"/>
              <a:buChar char="–"/>
              <a:defRPr sz="1800" kern="1200">
                <a:solidFill>
                  <a:srgbClr val="464646"/>
                </a:solidFill>
                <a:latin typeface="Karla"/>
                <a:ea typeface="+mn-ea"/>
                <a:cs typeface="Karla"/>
              </a:defRPr>
            </a:lvl4pPr>
            <a:lvl5pPr marL="2057317" indent="-228590" algn="l" defTabSz="457182" rtl="0" eaLnBrk="1" latinLnBrk="0" hangingPunct="1">
              <a:spcBef>
                <a:spcPct val="20000"/>
              </a:spcBef>
              <a:buFont typeface="Arial"/>
              <a:buChar char="»"/>
              <a:defRPr sz="1800" kern="1200">
                <a:solidFill>
                  <a:srgbClr val="464646"/>
                </a:solidFill>
                <a:latin typeface="Karla"/>
                <a:ea typeface="+mn-ea"/>
                <a:cs typeface="Karla"/>
              </a:defRPr>
            </a:lvl5pPr>
            <a:lvl6pPr marL="2514499" indent="-228590" algn="l" defTabSz="457182" rtl="0" eaLnBrk="1" latinLnBrk="0" hangingPunct="1">
              <a:spcBef>
                <a:spcPct val="20000"/>
              </a:spcBef>
              <a:buFont typeface="Arial"/>
              <a:buChar char="•"/>
              <a:defRPr sz="2000" kern="1200">
                <a:solidFill>
                  <a:schemeClr val="tx1"/>
                </a:solidFill>
                <a:latin typeface="+mn-lt"/>
                <a:ea typeface="+mn-ea"/>
                <a:cs typeface="+mn-cs"/>
              </a:defRPr>
            </a:lvl6pPr>
            <a:lvl7pPr marL="2971681" indent="-228590" algn="l" defTabSz="457182" rtl="0" eaLnBrk="1" latinLnBrk="0" hangingPunct="1">
              <a:spcBef>
                <a:spcPct val="20000"/>
              </a:spcBef>
              <a:buFont typeface="Arial"/>
              <a:buChar char="•"/>
              <a:defRPr sz="2000" kern="1200">
                <a:solidFill>
                  <a:schemeClr val="tx1"/>
                </a:solidFill>
                <a:latin typeface="+mn-lt"/>
                <a:ea typeface="+mn-ea"/>
                <a:cs typeface="+mn-cs"/>
              </a:defRPr>
            </a:lvl7pPr>
            <a:lvl8pPr marL="3428863" indent="-228590" algn="l" defTabSz="457182" rtl="0" eaLnBrk="1" latinLnBrk="0" hangingPunct="1">
              <a:spcBef>
                <a:spcPct val="20000"/>
              </a:spcBef>
              <a:buFont typeface="Arial"/>
              <a:buChar char="•"/>
              <a:defRPr sz="2000" kern="1200">
                <a:solidFill>
                  <a:schemeClr val="tx1"/>
                </a:solidFill>
                <a:latin typeface="+mn-lt"/>
                <a:ea typeface="+mn-ea"/>
                <a:cs typeface="+mn-cs"/>
              </a:defRPr>
            </a:lvl8pPr>
            <a:lvl9pPr marL="3886044" indent="-228590" algn="l" defTabSz="457182"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smtClean="0"/>
              <a:t>NEWS</a:t>
            </a:r>
            <a:endParaRPr lang="en-US" sz="2400" b="1" dirty="0" smtClean="0"/>
          </a:p>
        </p:txBody>
      </p:sp>
    </p:spTree>
    <p:extLst>
      <p:ext uri="{BB962C8B-B14F-4D97-AF65-F5344CB8AC3E}">
        <p14:creationId xmlns:p14="http://schemas.microsoft.com/office/powerpoint/2010/main" val="747467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Collinearity</a:t>
            </a:r>
            <a:endParaRPr lang="en-US" dirty="0"/>
          </a:p>
        </p:txBody>
      </p:sp>
      <p:sp>
        <p:nvSpPr>
          <p:cNvPr id="3" name="Content Placeholder 2"/>
          <p:cNvSpPr>
            <a:spLocks noGrp="1"/>
          </p:cNvSpPr>
          <p:nvPr>
            <p:ph idx="1"/>
          </p:nvPr>
        </p:nvSpPr>
        <p:spPr/>
        <p:txBody>
          <a:bodyPr/>
          <a:lstStyle/>
          <a:p>
            <a:r>
              <a:rPr lang="en-US" sz="2400" dirty="0" smtClean="0"/>
              <a:t>Collinearity  refers to the case in which two or more predictors are correlated (related). </a:t>
            </a:r>
          </a:p>
          <a:p>
            <a:endParaRPr lang="en-US" sz="2400" dirty="0" smtClean="0"/>
          </a:p>
          <a:p>
            <a:r>
              <a:rPr lang="en-US" sz="2400" dirty="0" smtClean="0"/>
              <a:t>We will re-visit collinearity in the next lectures, but for now we want to examine how does collinearity affects our confidence on the coefficients and consequently on the importance of those coefficients. </a:t>
            </a:r>
          </a:p>
          <a:p>
            <a:endParaRPr lang="en-US" sz="2400" dirty="0"/>
          </a:p>
          <a:p>
            <a:r>
              <a:rPr lang="en-US" sz="2400" dirty="0" smtClean="0"/>
              <a:t>Assuming uncorrelated noise then we can show: </a:t>
            </a:r>
          </a:p>
          <a:p>
            <a:endParaRPr lang="en-US" sz="2400" dirty="0" smtClean="0"/>
          </a:p>
        </p:txBody>
      </p:sp>
      <p:pic>
        <p:nvPicPr>
          <p:cNvPr id="4" name="Picture 3"/>
          <p:cNvPicPr>
            <a:picLocks noChangeAspect="1"/>
          </p:cNvPicPr>
          <p:nvPr/>
        </p:nvPicPr>
        <p:blipFill>
          <a:blip r:embed="rId3"/>
          <a:stretch>
            <a:fillRect/>
          </a:stretch>
        </p:blipFill>
        <p:spPr>
          <a:xfrm>
            <a:off x="3867150" y="4983803"/>
            <a:ext cx="4457700" cy="520700"/>
          </a:xfrm>
          <a:prstGeom prst="rect">
            <a:avLst/>
          </a:prstGeom>
        </p:spPr>
      </p:pic>
      <p:sp>
        <p:nvSpPr>
          <p:cNvPr id="5" name="Slide Number Placeholder 4"/>
          <p:cNvSpPr>
            <a:spLocks noGrp="1"/>
          </p:cNvSpPr>
          <p:nvPr>
            <p:ph type="sldNum" sz="quarter" idx="12"/>
          </p:nvPr>
        </p:nvSpPr>
        <p:spPr/>
        <p:txBody>
          <a:bodyPr/>
          <a:lstStyle/>
          <a:p>
            <a:fld id="{81B7CCDB-6D39-0547-B7B3-C80E39D6513A}" type="slidenum">
              <a:rPr lang="en-US" smtClean="0"/>
              <a:t>9</a:t>
            </a:fld>
            <a:endParaRPr lang="en-US"/>
          </a:p>
        </p:txBody>
      </p:sp>
    </p:spTree>
    <p:extLst>
      <p:ext uri="{BB962C8B-B14F-4D97-AF65-F5344CB8AC3E}">
        <p14:creationId xmlns:p14="http://schemas.microsoft.com/office/powerpoint/2010/main" val="2058320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ML_lecture_template" id="{98812482-D5D7-9A44-AD44-D85ACD9D96E7}" vid="{81DC9B3E-9028-0F43-B407-BD657E95DD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LML_lecture_template</Template>
  <TotalTime>166</TotalTime>
  <Words>1238</Words>
  <Application>Microsoft Macintosh PowerPoint</Application>
  <PresentationFormat>Widescreen</PresentationFormat>
  <Paragraphs>376</Paragraphs>
  <Slides>24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Cambria Math</vt:lpstr>
      <vt:lpstr>Karla</vt:lpstr>
      <vt:lpstr>Arial</vt:lpstr>
      <vt:lpstr>GEC_template</vt:lpstr>
      <vt:lpstr>Lecture 2a: Multiple and Poly Linear Regression </vt:lpstr>
      <vt:lpstr>Multiple Linear Regression </vt:lpstr>
      <vt:lpstr>Response vs. Predictor Variables</vt:lpstr>
      <vt:lpstr>Multilinear Models</vt:lpstr>
      <vt:lpstr>Multiple Linear Regression</vt:lpstr>
      <vt:lpstr>Multiple Linear Regression</vt:lpstr>
      <vt:lpstr>Collinearity</vt:lpstr>
      <vt:lpstr>Collinearity</vt:lpstr>
      <vt:lpstr>Collinearity</vt:lpstr>
      <vt:lpstr>Finding Significant Predictors: Hypothesis Testing</vt:lpstr>
      <vt:lpstr>Finding Significant Predictors: Hypothesis Testing</vt:lpstr>
      <vt:lpstr>Qualitative Predictors</vt:lpstr>
      <vt:lpstr>Qualitative Predictors</vt:lpstr>
      <vt:lpstr>Qualitative Predictors</vt:lpstr>
      <vt:lpstr>Qualitative Predictors</vt:lpstr>
      <vt:lpstr>More than two levels: One hot encoding</vt:lpstr>
      <vt:lpstr>More than two levels: One hot encoding</vt:lpstr>
      <vt:lpstr>Beyond linearity</vt:lpstr>
      <vt:lpstr>Beyond linearity</vt:lpstr>
      <vt:lpstr>PowerPoint Presentation</vt:lpstr>
      <vt:lpstr>Predictors predictors predictors</vt:lpstr>
      <vt:lpstr>Polynomial Regression</vt:lpstr>
      <vt:lpstr>Polynomial Regression</vt:lpstr>
      <vt:lpstr>Polynomial Regression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Multiple Linear Regression</dc:title>
  <dc:creator>Microsoft Office User</dc:creator>
  <cp:lastModifiedBy>Microsoft Office User</cp:lastModifiedBy>
  <cp:revision>3</cp:revision>
  <dcterms:created xsi:type="dcterms:W3CDTF">2019-05-24T03:55:12Z</dcterms:created>
  <dcterms:modified xsi:type="dcterms:W3CDTF">2019-06-09T02:45:18Z</dcterms:modified>
</cp:coreProperties>
</file>