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Averag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69A285-CF25-4981-9737-9B3FF34E5797}">
  <a:tblStyle styleId="{DE69A285-CF25-4981-9737-9B3FF34E57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Average-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7da9f4f3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7da9f4f3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5899ad51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5899ad51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899ad51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899ad51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9a20acea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9a20acea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7c9f6cf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7c9f6cf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7da9f4f3d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7da9f4f3d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7da9f4f3d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7da9f4f3d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7c9f6cf3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7c9f6cf3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cd3b5c13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5cd3b5c13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9941769c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9941769c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23e0a011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23e0a011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a20acea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a20acea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941769ca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941769ca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a20acea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a20acea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17c9f6cf3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17c9f6cf3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7da9f4f3d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57da9f4f3d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899ad511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899ad511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25a93cdfd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25a93cdfd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7be89e3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7be89e3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7581750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7581750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7581750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7581750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7be89e3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17be89e3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17be89e3f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17be89e3f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899ad51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899ad51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7da9f4f3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7da9f4f3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i.org/10.1145/321510.32151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frase.io/blog/20-applications-of-automatic-summarization-in-the-enterpri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148875" y="111275"/>
            <a:ext cx="8881200" cy="123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b="1" lang="en" sz="2600">
                <a:latin typeface="Times New Roman"/>
                <a:ea typeface="Times New Roman"/>
                <a:cs typeface="Times New Roman"/>
                <a:sym typeface="Times New Roman"/>
              </a:rPr>
              <a:t>News</a:t>
            </a:r>
            <a:r>
              <a:rPr b="1" lang="en" sz="2600">
                <a:latin typeface="Times New Roman"/>
                <a:ea typeface="Times New Roman"/>
                <a:cs typeface="Times New Roman"/>
                <a:sym typeface="Times New Roman"/>
              </a:rPr>
              <a:t> Summarization using Deep Learning Approaches</a:t>
            </a:r>
            <a:endParaRPr sz="4100">
              <a:latin typeface="Average"/>
              <a:ea typeface="Average"/>
              <a:cs typeface="Average"/>
              <a:sym typeface="Average"/>
            </a:endParaRPr>
          </a:p>
        </p:txBody>
      </p:sp>
      <p:sp>
        <p:nvSpPr>
          <p:cNvPr id="86" name="Google Shape;86;p13"/>
          <p:cNvSpPr txBox="1"/>
          <p:nvPr>
            <p:ph idx="1" type="subTitle"/>
          </p:nvPr>
        </p:nvSpPr>
        <p:spPr>
          <a:xfrm>
            <a:off x="706675" y="3049600"/>
            <a:ext cx="3750600" cy="1773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900">
                <a:solidFill>
                  <a:schemeClr val="accent4"/>
                </a:solidFill>
              </a:rPr>
              <a:t>Group Members : </a:t>
            </a:r>
            <a:endParaRPr sz="1900">
              <a:solidFill>
                <a:schemeClr val="accent4"/>
              </a:solidFill>
            </a:endParaRPr>
          </a:p>
          <a:p>
            <a:pPr indent="0" lvl="0" marL="0" rtl="0" algn="l">
              <a:spcBef>
                <a:spcPts val="0"/>
              </a:spcBef>
              <a:spcAft>
                <a:spcPts val="0"/>
              </a:spcAft>
              <a:buNone/>
            </a:pPr>
            <a:r>
              <a:rPr lang="en" sz="1600">
                <a:latin typeface="Times New Roman"/>
                <a:ea typeface="Times New Roman"/>
                <a:cs typeface="Times New Roman"/>
                <a:sym typeface="Times New Roman"/>
              </a:rPr>
              <a:t>Harsh Sharma -  IIT2019097 </a:t>
            </a:r>
            <a:endParaRPr sz="1900"/>
          </a:p>
          <a:p>
            <a:pPr indent="0" lvl="0" marL="0" rtl="0" algn="l">
              <a:lnSpc>
                <a:spcPct val="100000"/>
              </a:lnSpc>
              <a:spcBef>
                <a:spcPts val="0"/>
              </a:spcBef>
              <a:spcAft>
                <a:spcPts val="0"/>
              </a:spcAft>
              <a:buNone/>
            </a:pPr>
            <a:r>
              <a:rPr lang="en" sz="1600">
                <a:latin typeface="Times New Roman"/>
                <a:ea typeface="Times New Roman"/>
                <a:cs typeface="Times New Roman"/>
                <a:sym typeface="Times New Roman"/>
              </a:rPr>
              <a:t>Tamoghno Bhattacharya - IIT2019103</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Gurmeet Singh - IIT2019121 </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Anurag Bandyopadhyay - IIT2019126 </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Aamej Shreyansh - IIT2019153</a:t>
            </a:r>
            <a:endParaRPr sz="1600"/>
          </a:p>
        </p:txBody>
      </p:sp>
      <p:sp>
        <p:nvSpPr>
          <p:cNvPr id="87" name="Google Shape;87;p13"/>
          <p:cNvSpPr txBox="1"/>
          <p:nvPr/>
        </p:nvSpPr>
        <p:spPr>
          <a:xfrm>
            <a:off x="5279375" y="3049600"/>
            <a:ext cx="37506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4"/>
                </a:solidFill>
                <a:latin typeface="Average"/>
                <a:ea typeface="Average"/>
                <a:cs typeface="Average"/>
                <a:sym typeface="Average"/>
              </a:rPr>
              <a:t>Instructor:</a:t>
            </a:r>
            <a:r>
              <a:rPr lang="en" sz="1800">
                <a:solidFill>
                  <a:schemeClr val="dk1"/>
                </a:solidFill>
                <a:latin typeface="Average"/>
                <a:ea typeface="Average"/>
                <a:cs typeface="Average"/>
                <a:sym typeface="Average"/>
              </a:rPr>
              <a:t>  </a:t>
            </a:r>
            <a:r>
              <a:rPr lang="en" sz="1900">
                <a:solidFill>
                  <a:schemeClr val="lt1"/>
                </a:solidFill>
                <a:latin typeface="Times New Roman"/>
                <a:ea typeface="Times New Roman"/>
                <a:cs typeface="Times New Roman"/>
                <a:sym typeface="Times New Roman"/>
              </a:rPr>
              <a:t>Dr. Nabajyoti Mazumdar</a:t>
            </a:r>
            <a:endParaRPr b="1"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lt1"/>
              </a:solidFill>
              <a:latin typeface="Average"/>
              <a:ea typeface="Average"/>
              <a:cs typeface="Average"/>
              <a:sym typeface="Average"/>
            </a:endParaRPr>
          </a:p>
        </p:txBody>
      </p:sp>
      <p:pic>
        <p:nvPicPr>
          <p:cNvPr id="88" name="Google Shape;88;p13"/>
          <p:cNvPicPr preferRelativeResize="0"/>
          <p:nvPr/>
        </p:nvPicPr>
        <p:blipFill>
          <a:blip r:embed="rId3">
            <a:alphaModFix/>
          </a:blip>
          <a:stretch>
            <a:fillRect/>
          </a:stretch>
        </p:blipFill>
        <p:spPr>
          <a:xfrm>
            <a:off x="3782579" y="1500975"/>
            <a:ext cx="1578850" cy="1578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11625" y="123775"/>
            <a:ext cx="8520600" cy="49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LITERATURE SURVEY </a:t>
            </a:r>
            <a:endParaRPr>
              <a:solidFill>
                <a:schemeClr val="accent4"/>
              </a:solidFill>
            </a:endParaRPr>
          </a:p>
        </p:txBody>
      </p:sp>
      <p:sp>
        <p:nvSpPr>
          <p:cNvPr id="142" name="Google Shape;142;p22"/>
          <p:cNvSpPr txBox="1"/>
          <p:nvPr>
            <p:ph idx="1" type="body"/>
          </p:nvPr>
        </p:nvSpPr>
        <p:spPr>
          <a:xfrm>
            <a:off x="311700" y="714475"/>
            <a:ext cx="8520600" cy="3739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generation of positional encodings, combined with the parallelism of the attention mechanism using a CNN style of processing led to the Transformer architecture [6] which gave a significant performance gain for various natural language tasks.</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Pre-trained language models [7,8,9,10,11] have lately been a significant tool for obtaining impressive advances in a wide range of natural language tasks. A new language representation model called Bidirectional Encoder Representation from Transformers (BERT) [9] is trained on a corpus of 3,300M words using masked language modeling and a "next sentence prediction" task.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211625" y="123775"/>
            <a:ext cx="8520600" cy="49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LITERATURE SURVEY </a:t>
            </a:r>
            <a:endParaRPr>
              <a:solidFill>
                <a:schemeClr val="accent4"/>
              </a:solidFill>
            </a:endParaRPr>
          </a:p>
        </p:txBody>
      </p:sp>
      <p:sp>
        <p:nvSpPr>
          <p:cNvPr id="148" name="Google Shape;148;p23"/>
          <p:cNvSpPr txBox="1"/>
          <p:nvPr>
            <p:ph idx="1" type="body"/>
          </p:nvPr>
        </p:nvSpPr>
        <p:spPr>
          <a:xfrm>
            <a:off x="311700" y="714475"/>
            <a:ext cx="8520600" cy="3739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Since these language models can be used for downstream tasks such as text summarization, many variants  of transformer networks with BERT as encoder have been invented and represent the state-of-the-art for the text summarization problem.</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Some state-of-the-art models for text summarization include BERT-base [9],</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Distil-BERT [12], PEGASUS (Pre-training with Extracted Gap Sentences for Abstractive Summarization) [13], BART (Bidirectional Auto-Regressive Transformers) [14] and the T5-Transformer (Text-to-Text Transfer Transformer) [15].</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211625" y="123775"/>
            <a:ext cx="8520600" cy="49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LITERATURE SURVEY </a:t>
            </a:r>
            <a:endParaRPr>
              <a:solidFill>
                <a:schemeClr val="accent4"/>
              </a:solidFill>
            </a:endParaRPr>
          </a:p>
        </p:txBody>
      </p:sp>
      <p:sp>
        <p:nvSpPr>
          <p:cNvPr id="154" name="Google Shape;154;p24"/>
          <p:cNvSpPr txBox="1"/>
          <p:nvPr>
            <p:ph idx="1" type="body"/>
          </p:nvPr>
        </p:nvSpPr>
        <p:spPr>
          <a:xfrm>
            <a:off x="311700" y="714475"/>
            <a:ext cx="8520600" cy="3739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Hybrid methods utilize both extractive and abstractive approaches by combining their advantages.</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Among hybrid methods, we have extractive to abstractive methods such as “EA-LTS” [16] which uses a graph model for sentence selection and an RNN-based encoder-decoder with pointer and attention mechanism.</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We also have extractive to shallow abstractive methods like “SumItUp” [17]. It basically uses statistical and semantic features for extraction, followed by a language generator.</a:t>
            </a:r>
            <a:endParaRPr sz="1600">
              <a:solidFill>
                <a:schemeClr val="dk1"/>
              </a:solidFill>
              <a:latin typeface="Times New Roman"/>
              <a:ea typeface="Times New Roman"/>
              <a:cs typeface="Times New Roman"/>
              <a:sym typeface="Times New Roman"/>
            </a:endParaRPr>
          </a:p>
          <a:p>
            <a:pPr indent="0" lvl="0" marL="0" rtl="0" algn="just">
              <a:spcBef>
                <a:spcPts val="1000"/>
              </a:spcBef>
              <a:spcAft>
                <a:spcPts val="100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rotWithShape="1">
          <a:blip r:embed="rId3">
            <a:alphaModFix/>
          </a:blip>
          <a:srcRect b="0" l="0" r="0" t="1419"/>
          <a:stretch/>
        </p:blipFill>
        <p:spPr>
          <a:xfrm>
            <a:off x="1677625" y="950400"/>
            <a:ext cx="5462774" cy="3480474"/>
          </a:xfrm>
          <a:prstGeom prst="rect">
            <a:avLst/>
          </a:prstGeom>
          <a:noFill/>
          <a:ln cap="flat" cmpd="sng" w="19050">
            <a:solidFill>
              <a:schemeClr val="dk2"/>
            </a:solidFill>
            <a:prstDash val="solid"/>
            <a:round/>
            <a:headEnd len="sm" w="sm" type="none"/>
            <a:tailEnd len="sm" w="sm" type="none"/>
          </a:ln>
        </p:spPr>
      </p:pic>
      <p:sp>
        <p:nvSpPr>
          <p:cNvPr id="160" name="Google Shape;160;p25"/>
          <p:cNvSpPr txBox="1"/>
          <p:nvPr/>
        </p:nvSpPr>
        <p:spPr>
          <a:xfrm>
            <a:off x="2877363" y="4481300"/>
            <a:ext cx="30633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900">
                <a:highlight>
                  <a:schemeClr val="lt1"/>
                </a:highlight>
                <a:latin typeface="Times New Roman"/>
                <a:ea typeface="Times New Roman"/>
                <a:cs typeface="Times New Roman"/>
                <a:sym typeface="Times New Roman"/>
              </a:rPr>
              <a:t>Fig. 1: </a:t>
            </a:r>
            <a:r>
              <a:rPr lang="en" sz="900">
                <a:highlight>
                  <a:schemeClr val="lt1"/>
                </a:highlight>
                <a:latin typeface="Times New Roman"/>
                <a:ea typeface="Times New Roman"/>
                <a:cs typeface="Times New Roman"/>
                <a:sym typeface="Times New Roman"/>
              </a:rPr>
              <a:t>Flowchart of Proposed Methodology</a:t>
            </a:r>
            <a:endParaRPr>
              <a:highlight>
                <a:schemeClr val="lt1"/>
              </a:highlight>
              <a:latin typeface="Roboto"/>
              <a:ea typeface="Roboto"/>
              <a:cs typeface="Roboto"/>
              <a:sym typeface="Roboto"/>
            </a:endParaRPr>
          </a:p>
        </p:txBody>
      </p:sp>
      <p:sp>
        <p:nvSpPr>
          <p:cNvPr id="161" name="Google Shape;161;p25"/>
          <p:cNvSpPr txBox="1"/>
          <p:nvPr>
            <p:ph type="title"/>
          </p:nvPr>
        </p:nvSpPr>
        <p:spPr>
          <a:xfrm>
            <a:off x="238325" y="292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Proposed Methodology</a:t>
            </a:r>
            <a:endParaRPr>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238325" y="292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Proposed Methodology</a:t>
            </a:r>
            <a:endParaRPr>
              <a:solidFill>
                <a:schemeClr val="accent4"/>
              </a:solidFill>
            </a:endParaRPr>
          </a:p>
        </p:txBody>
      </p:sp>
      <p:sp>
        <p:nvSpPr>
          <p:cNvPr id="167" name="Google Shape;167;p26"/>
          <p:cNvSpPr txBox="1"/>
          <p:nvPr>
            <p:ph idx="1" type="body"/>
          </p:nvPr>
        </p:nvSpPr>
        <p:spPr>
          <a:xfrm>
            <a:off x="311700" y="900375"/>
            <a:ext cx="8520600" cy="3668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problem with transformer-based models is that it is inefficient in language generation tasks involving long documents. Specifically, the </a:t>
            </a:r>
            <a:r>
              <a:rPr lang="en" sz="1600">
                <a:solidFill>
                  <a:schemeClr val="dk1"/>
                </a:solidFill>
                <a:latin typeface="Times New Roman"/>
                <a:ea typeface="Times New Roman"/>
                <a:cs typeface="Times New Roman"/>
                <a:sym typeface="Times New Roman"/>
              </a:rPr>
              <a:t>average</a:t>
            </a:r>
            <a:r>
              <a:rPr lang="en" sz="1600">
                <a:solidFill>
                  <a:schemeClr val="dk1"/>
                </a:solidFill>
                <a:latin typeface="Times New Roman"/>
                <a:ea typeface="Times New Roman"/>
                <a:cs typeface="Times New Roman"/>
                <a:sym typeface="Times New Roman"/>
              </a:rPr>
              <a:t> case </a:t>
            </a:r>
            <a:r>
              <a:rPr lang="en" sz="1600">
                <a:solidFill>
                  <a:schemeClr val="dk1"/>
                </a:solidFill>
                <a:latin typeface="Times New Roman"/>
                <a:ea typeface="Times New Roman"/>
                <a:cs typeface="Times New Roman"/>
                <a:sym typeface="Times New Roman"/>
              </a:rPr>
              <a:t>complexity of transformers is given as O(d*n</a:t>
            </a:r>
            <a:r>
              <a:rPr baseline="30000" lang="en" sz="1600">
                <a:solidFill>
                  <a:schemeClr val="dk1"/>
                </a:solidFill>
                <a:latin typeface="Times New Roman"/>
                <a:ea typeface="Times New Roman"/>
                <a:cs typeface="Times New Roman"/>
                <a:sym typeface="Times New Roman"/>
              </a:rPr>
              <a:t>2</a:t>
            </a:r>
            <a:r>
              <a:rPr lang="en" sz="1600">
                <a:solidFill>
                  <a:schemeClr val="dk1"/>
                </a:solidFill>
                <a:latin typeface="Times New Roman"/>
                <a:ea typeface="Times New Roman"/>
                <a:cs typeface="Times New Roman"/>
                <a:sym typeface="Times New Roman"/>
              </a:rPr>
              <a:t>) where d is the input embedding dimension and n is the sequence length.</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We propose a two-stage extractive approach in which the extractive model picks the top sentences from the document according to a topic representation method using sentence ranking. The selected sentences are then fed into a pre-trained language model for summary generation.</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language model in our case consists of a pre-trained BERT as encoder, with a standard transformer decoder which is pre-trained on a large corpus of documents. The entire model is then evaluated as per the dataset.</a:t>
            </a:r>
            <a:endParaRPr sz="1200">
              <a:solidFill>
                <a:srgbClr val="02020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247700" y="215900"/>
            <a:ext cx="8520600" cy="432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Proposed Methodology</a:t>
            </a:r>
            <a:endParaRPr>
              <a:solidFill>
                <a:schemeClr val="accent4"/>
              </a:solidFill>
            </a:endParaRPr>
          </a:p>
        </p:txBody>
      </p:sp>
      <p:sp>
        <p:nvSpPr>
          <p:cNvPr id="173" name="Google Shape;173;p27"/>
          <p:cNvSpPr txBox="1"/>
          <p:nvPr>
            <p:ph idx="1" type="body"/>
          </p:nvPr>
        </p:nvSpPr>
        <p:spPr>
          <a:xfrm>
            <a:off x="311700" y="769650"/>
            <a:ext cx="8520600" cy="3799500"/>
          </a:xfrm>
          <a:prstGeom prst="rect">
            <a:avLst/>
          </a:prstGeom>
        </p:spPr>
        <p:txBody>
          <a:bodyPr anchorCtr="0" anchor="t" bIns="91425" lIns="91425" spcFirstLastPara="1" rIns="91425" wrap="square" tIns="91425">
            <a:normAutofit lnSpcReduction="10000"/>
          </a:bodyPr>
          <a:lstStyle/>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We start with tokenizing the text, performing stop word removal and stemming. For single-document summarization, we calculate the word score using Term Frequency-Inverse Sentence Frequency (TF-ISF) -</a:t>
            </a:r>
            <a:endParaRPr sz="16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rPr lang="en" sz="1600">
                <a:solidFill>
                  <a:schemeClr val="dk1"/>
                </a:solidFill>
                <a:latin typeface="Times New Roman"/>
                <a:ea typeface="Times New Roman"/>
                <a:cs typeface="Times New Roman"/>
                <a:sym typeface="Times New Roman"/>
              </a:rPr>
              <a:t>												   (1)</a:t>
            </a:r>
            <a:endParaRPr sz="16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rPr lang="en" sz="1600">
                <a:solidFill>
                  <a:schemeClr val="dk1"/>
                </a:solidFill>
                <a:latin typeface="Times New Roman"/>
                <a:ea typeface="Times New Roman"/>
                <a:cs typeface="Times New Roman"/>
                <a:sym typeface="Times New Roman"/>
              </a:rPr>
              <a:t>where TF (t,s) is the frequency of word t in sentence s, n is the total number of sentences in a document, and sf (t) is the sentence frequency of t, i.e., the number of sentences in which t occurs. For multi-document summarization, we calculate the Term Frequency-Inverse Document Frequency (TF-IDF) instead.</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Our proposed sentence ranking system is as follows -</a:t>
            </a:r>
            <a:endParaRPr sz="16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rPr lang="en" sz="1600">
                <a:solidFill>
                  <a:schemeClr val="dk1"/>
                </a:solidFill>
                <a:latin typeface="Times New Roman"/>
                <a:ea typeface="Times New Roman"/>
                <a:cs typeface="Times New Roman"/>
                <a:sym typeface="Times New Roman"/>
              </a:rPr>
              <a:t>												  (2)</a:t>
            </a:r>
            <a:endParaRPr sz="1600">
              <a:solidFill>
                <a:schemeClr val="dk1"/>
              </a:solidFill>
              <a:latin typeface="Times New Roman"/>
              <a:ea typeface="Times New Roman"/>
              <a:cs typeface="Times New Roman"/>
              <a:sym typeface="Times New Roman"/>
            </a:endParaRPr>
          </a:p>
          <a:p>
            <a:pPr indent="0" lvl="0" marL="0" rtl="0" algn="just">
              <a:lnSpc>
                <a:spcPct val="100000"/>
              </a:lnSpc>
              <a:spcBef>
                <a:spcPts val="1000"/>
              </a:spcBef>
              <a:spcAft>
                <a:spcPts val="1000"/>
              </a:spcAft>
              <a:buNone/>
            </a:pPr>
            <a:r>
              <a:rPr lang="en" sz="1600">
                <a:solidFill>
                  <a:schemeClr val="dk1"/>
                </a:solidFill>
                <a:latin typeface="Times New Roman"/>
                <a:ea typeface="Times New Roman"/>
                <a:cs typeface="Times New Roman"/>
                <a:sym typeface="Times New Roman"/>
              </a:rPr>
              <a:t>          The score for a sentence is the summation of TF-ISF values of its words.</a:t>
            </a:r>
            <a:endParaRPr sz="1200">
              <a:solidFill>
                <a:srgbClr val="020202"/>
              </a:solidFill>
              <a:latin typeface="Times New Roman"/>
              <a:ea typeface="Times New Roman"/>
              <a:cs typeface="Times New Roman"/>
              <a:sym typeface="Times New Roman"/>
            </a:endParaRPr>
          </a:p>
        </p:txBody>
      </p:sp>
      <p:pic>
        <p:nvPicPr>
          <p:cNvPr id="174" name="Google Shape;174;p27"/>
          <p:cNvPicPr preferRelativeResize="0"/>
          <p:nvPr/>
        </p:nvPicPr>
        <p:blipFill rotWithShape="1">
          <a:blip r:embed="rId3">
            <a:alphaModFix/>
          </a:blip>
          <a:srcRect b="11295" l="0" r="0" t="11287"/>
          <a:stretch/>
        </p:blipFill>
        <p:spPr>
          <a:xfrm>
            <a:off x="3014150" y="1683875"/>
            <a:ext cx="3115699" cy="363976"/>
          </a:xfrm>
          <a:prstGeom prst="rect">
            <a:avLst/>
          </a:prstGeom>
          <a:noFill/>
          <a:ln>
            <a:noFill/>
          </a:ln>
        </p:spPr>
      </p:pic>
      <p:pic>
        <p:nvPicPr>
          <p:cNvPr id="175" name="Google Shape;175;p27"/>
          <p:cNvPicPr preferRelativeResize="0"/>
          <p:nvPr/>
        </p:nvPicPr>
        <p:blipFill rotWithShape="1">
          <a:blip r:embed="rId4">
            <a:alphaModFix/>
          </a:blip>
          <a:srcRect b="6970" l="0" r="11245" t="6978"/>
          <a:stretch/>
        </p:blipFill>
        <p:spPr>
          <a:xfrm>
            <a:off x="3101300" y="3607550"/>
            <a:ext cx="3028550" cy="43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238325" y="2925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Proposed Methodology</a:t>
            </a:r>
            <a:endParaRPr>
              <a:solidFill>
                <a:schemeClr val="accent4"/>
              </a:solidFill>
            </a:endParaRPr>
          </a:p>
        </p:txBody>
      </p:sp>
      <p:sp>
        <p:nvSpPr>
          <p:cNvPr id="181" name="Google Shape;181;p28"/>
          <p:cNvSpPr txBox="1"/>
          <p:nvPr>
            <p:ph idx="1" type="body"/>
          </p:nvPr>
        </p:nvSpPr>
        <p:spPr>
          <a:xfrm>
            <a:off x="311700" y="900375"/>
            <a:ext cx="8520600" cy="4243200"/>
          </a:xfrm>
          <a:prstGeom prst="rect">
            <a:avLst/>
          </a:prstGeom>
        </p:spPr>
        <p:txBody>
          <a:bodyPr anchorCtr="0" anchor="t" bIns="91425" lIns="91425" spcFirstLastPara="1" rIns="91425" wrap="square" tIns="91425">
            <a:normAutofit fontScale="92500" lnSpcReduction="20000"/>
          </a:bodyPr>
          <a:lstStyle/>
          <a:p>
            <a:pPr indent="-322580" lvl="0" marL="457200" rtl="0" algn="just">
              <a:spcBef>
                <a:spcPts val="0"/>
              </a:spcBef>
              <a:spcAft>
                <a:spcPts val="0"/>
              </a:spcAft>
              <a:buClr>
                <a:schemeClr val="dk1"/>
              </a:buClr>
              <a:buSzPct val="100000"/>
              <a:buFont typeface="Times New Roman"/>
              <a:buChar char="●"/>
            </a:pPr>
            <a:r>
              <a:rPr lang="en" sz="1600">
                <a:solidFill>
                  <a:schemeClr val="dk1"/>
                </a:solidFill>
                <a:latin typeface="Times New Roman"/>
                <a:ea typeface="Times New Roman"/>
                <a:cs typeface="Times New Roman"/>
                <a:sym typeface="Times New Roman"/>
              </a:rPr>
              <a:t>The top n/k sentences are greedily selected using this score and are fed into the transformer  model where k is the shrinkage factor. An important feature to note is that the pre-processing steps are only done for the purpose of feature selection.</a:t>
            </a:r>
            <a:endParaRPr sz="1600">
              <a:solidFill>
                <a:schemeClr val="dk1"/>
              </a:solidFill>
              <a:latin typeface="Times New Roman"/>
              <a:ea typeface="Times New Roman"/>
              <a:cs typeface="Times New Roman"/>
              <a:sym typeface="Times New Roman"/>
            </a:endParaRPr>
          </a:p>
          <a:p>
            <a:pPr indent="-322580" lvl="0" marL="457200" rtl="0" algn="just">
              <a:spcBef>
                <a:spcPts val="1000"/>
              </a:spcBef>
              <a:spcAft>
                <a:spcPts val="0"/>
              </a:spcAft>
              <a:buClr>
                <a:schemeClr val="dk1"/>
              </a:buClr>
              <a:buSzPct val="100000"/>
              <a:buFont typeface="Times New Roman"/>
              <a:buChar char="●"/>
            </a:pPr>
            <a:r>
              <a:rPr lang="en" sz="1600">
                <a:solidFill>
                  <a:schemeClr val="dk1"/>
                </a:solidFill>
                <a:latin typeface="Times New Roman"/>
                <a:ea typeface="Times New Roman"/>
                <a:cs typeface="Times New Roman"/>
                <a:sym typeface="Times New Roman"/>
              </a:rPr>
              <a:t>The extractive model consists of a pre-trained BERT as encoder with a transformer decoder. The architecture of BERTSum [16] is given alongside.</a:t>
            </a:r>
            <a:endParaRPr sz="1600">
              <a:solidFill>
                <a:schemeClr val="dk1"/>
              </a:solidFill>
              <a:latin typeface="Times New Roman"/>
              <a:ea typeface="Times New Roman"/>
              <a:cs typeface="Times New Roman"/>
              <a:sym typeface="Times New Roman"/>
            </a:endParaRPr>
          </a:p>
          <a:p>
            <a:pPr indent="-322580" lvl="0" marL="457200" rtl="0" algn="just">
              <a:spcBef>
                <a:spcPts val="1000"/>
              </a:spcBef>
              <a:spcAft>
                <a:spcPts val="0"/>
              </a:spcAft>
              <a:buClr>
                <a:schemeClr val="dk1"/>
              </a:buClr>
              <a:buSzPct val="100000"/>
              <a:buFont typeface="Times New Roman"/>
              <a:buChar char="●"/>
            </a:pPr>
            <a:r>
              <a:rPr lang="en" sz="1600">
                <a:solidFill>
                  <a:schemeClr val="dk1"/>
                </a:solidFill>
                <a:latin typeface="Times New Roman"/>
                <a:ea typeface="Times New Roman"/>
                <a:cs typeface="Times New Roman"/>
                <a:sym typeface="Times New Roman"/>
              </a:rPr>
              <a:t>BERTSum is a modification of the BERT architecture</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w</a:t>
            </a:r>
            <a:r>
              <a:rPr lang="en" sz="1600">
                <a:solidFill>
                  <a:schemeClr val="dk1"/>
                </a:solidFill>
                <a:latin typeface="Times New Roman"/>
                <a:ea typeface="Times New Roman"/>
                <a:cs typeface="Times New Roman"/>
                <a:sym typeface="Times New Roman"/>
              </a:rPr>
              <a:t>ith segmentation embeddings and the output vectors</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g</a:t>
            </a:r>
            <a:r>
              <a:rPr lang="en" sz="1600">
                <a:solidFill>
                  <a:schemeClr val="dk1"/>
                </a:solidFill>
                <a:latin typeface="Times New Roman"/>
                <a:ea typeface="Times New Roman"/>
                <a:cs typeface="Times New Roman"/>
                <a:sym typeface="Times New Roman"/>
              </a:rPr>
              <a:t>enerated at sentence levels, which are fed into</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f</a:t>
            </a:r>
            <a:r>
              <a:rPr lang="en" sz="1600">
                <a:solidFill>
                  <a:schemeClr val="dk1"/>
                </a:solidFill>
                <a:latin typeface="Times New Roman"/>
                <a:ea typeface="Times New Roman"/>
                <a:cs typeface="Times New Roman"/>
                <a:sym typeface="Times New Roman"/>
              </a:rPr>
              <a:t>ine-tuned transformer decoder layers, which </a:t>
            </a:r>
            <a:r>
              <a:rPr lang="en" sz="1600">
                <a:solidFill>
                  <a:schemeClr val="dk1"/>
                </a:solidFill>
                <a:latin typeface="Times New Roman"/>
                <a:ea typeface="Times New Roman"/>
                <a:cs typeface="Times New Roman"/>
                <a:sym typeface="Times New Roman"/>
              </a:rPr>
              <a:t>output</a:t>
            </a:r>
            <a:r>
              <a:rPr lang="en" sz="1600">
                <a:solidFill>
                  <a:schemeClr val="dk1"/>
                </a:solidFill>
                <a:latin typeface="Times New Roman"/>
                <a:ea typeface="Times New Roman"/>
                <a:cs typeface="Times New Roman"/>
                <a:sym typeface="Times New Roman"/>
              </a:rPr>
              <a:t> </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p</a:t>
            </a:r>
            <a:r>
              <a:rPr lang="en" sz="1600">
                <a:solidFill>
                  <a:schemeClr val="dk1"/>
                </a:solidFill>
                <a:latin typeface="Times New Roman"/>
                <a:ea typeface="Times New Roman"/>
                <a:cs typeface="Times New Roman"/>
                <a:sym typeface="Times New Roman"/>
              </a:rPr>
              <a:t>robabilities for the sentence being included in the</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summary.</a:t>
            </a:r>
            <a:endParaRPr sz="1600">
              <a:solidFill>
                <a:schemeClr val="dk1"/>
              </a:solidFill>
              <a:latin typeface="Times New Roman"/>
              <a:ea typeface="Times New Roman"/>
              <a:cs typeface="Times New Roman"/>
              <a:sym typeface="Times New Roman"/>
            </a:endParaRPr>
          </a:p>
          <a:p>
            <a:pPr indent="-322580" lvl="0" marL="457200" rtl="0" algn="just">
              <a:spcBef>
                <a:spcPts val="1000"/>
              </a:spcBef>
              <a:spcAft>
                <a:spcPts val="0"/>
              </a:spcAft>
              <a:buClr>
                <a:schemeClr val="dk1"/>
              </a:buClr>
              <a:buSzPct val="100000"/>
              <a:buFont typeface="Times New Roman"/>
              <a:buChar char="●"/>
            </a:pPr>
            <a:r>
              <a:rPr lang="en" sz="1600">
                <a:solidFill>
                  <a:schemeClr val="dk1"/>
                </a:solidFill>
                <a:latin typeface="Times New Roman"/>
                <a:ea typeface="Times New Roman"/>
                <a:cs typeface="Times New Roman"/>
                <a:sym typeface="Times New Roman"/>
              </a:rPr>
              <a:t>We try BERT-base, Distil-BERT</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 and Mobile-BERT [17] as our encoder, with the</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transformer decoder fine tuned on the specific dataset.</a:t>
            </a:r>
            <a:endParaRPr sz="16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1000"/>
              </a:spcAft>
              <a:buNone/>
            </a:pPr>
            <a:r>
              <a:t/>
            </a:r>
            <a:endParaRPr sz="1200">
              <a:solidFill>
                <a:srgbClr val="020202"/>
              </a:solidFill>
              <a:latin typeface="Times New Roman"/>
              <a:ea typeface="Times New Roman"/>
              <a:cs typeface="Times New Roman"/>
              <a:sym typeface="Times New Roman"/>
            </a:endParaRPr>
          </a:p>
        </p:txBody>
      </p:sp>
      <p:sp>
        <p:nvSpPr>
          <p:cNvPr id="182" name="Google Shape;182;p28"/>
          <p:cNvSpPr txBox="1"/>
          <p:nvPr/>
        </p:nvSpPr>
        <p:spPr>
          <a:xfrm>
            <a:off x="5452875" y="4063550"/>
            <a:ext cx="76497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en" sz="900">
                <a:highlight>
                  <a:schemeClr val="lt1"/>
                </a:highlight>
                <a:latin typeface="Times New Roman"/>
                <a:ea typeface="Times New Roman"/>
                <a:cs typeface="Times New Roman"/>
                <a:sym typeface="Times New Roman"/>
              </a:rPr>
              <a:t>Fig. 2: Architecture of Original BERT (left) vs BERTSUM (right)</a:t>
            </a:r>
            <a:endParaRPr>
              <a:highlight>
                <a:schemeClr val="lt1"/>
              </a:highlight>
              <a:latin typeface="Roboto"/>
              <a:ea typeface="Roboto"/>
              <a:cs typeface="Roboto"/>
              <a:sym typeface="Roboto"/>
            </a:endParaRPr>
          </a:p>
        </p:txBody>
      </p:sp>
      <p:pic>
        <p:nvPicPr>
          <p:cNvPr id="183" name="Google Shape;183;p28"/>
          <p:cNvPicPr preferRelativeResize="0"/>
          <p:nvPr/>
        </p:nvPicPr>
        <p:blipFill>
          <a:blip r:embed="rId3">
            <a:alphaModFix/>
          </a:blip>
          <a:stretch>
            <a:fillRect/>
          </a:stretch>
        </p:blipFill>
        <p:spPr>
          <a:xfrm>
            <a:off x="4906200" y="2262500"/>
            <a:ext cx="4237799" cy="1881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352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Evaluation Metrics</a:t>
            </a:r>
            <a:endParaRPr>
              <a:solidFill>
                <a:schemeClr val="accent4"/>
              </a:solidFill>
            </a:endParaRPr>
          </a:p>
        </p:txBody>
      </p:sp>
      <p:sp>
        <p:nvSpPr>
          <p:cNvPr id="189" name="Google Shape;189;p29"/>
          <p:cNvSpPr txBox="1"/>
          <p:nvPr>
            <p:ph idx="1" type="body"/>
          </p:nvPr>
        </p:nvSpPr>
        <p:spPr>
          <a:xfrm>
            <a:off x="311700" y="924975"/>
            <a:ext cx="8520600" cy="3919200"/>
          </a:xfrm>
          <a:prstGeom prst="rect">
            <a:avLst/>
          </a:prstGeom>
        </p:spPr>
        <p:txBody>
          <a:bodyPr anchorCtr="0" anchor="t" bIns="91425" lIns="91425" spcFirstLastPara="1" rIns="91425" wrap="square" tIns="91425">
            <a:normAutofit/>
          </a:bodyPr>
          <a:lstStyle/>
          <a:p>
            <a:pPr indent="-330200" lvl="0" marL="457200" rtl="0" algn="just">
              <a:spcBef>
                <a:spcPts val="1000"/>
              </a:spcBef>
              <a:spcAft>
                <a:spcPts val="0"/>
              </a:spcAft>
              <a:buClr>
                <a:schemeClr val="dk1"/>
              </a:buClr>
              <a:buSzPts val="1600"/>
              <a:buFont typeface="Times New Roman"/>
              <a:buChar char="●"/>
            </a:pPr>
            <a:r>
              <a:rPr lang="en" sz="1400">
                <a:solidFill>
                  <a:schemeClr val="dk1"/>
                </a:solidFill>
                <a:latin typeface="Times New Roman"/>
                <a:ea typeface="Times New Roman"/>
                <a:cs typeface="Times New Roman"/>
                <a:sym typeface="Times New Roman"/>
              </a:rPr>
              <a:t>The evaluation of text summarization is a challenging task and a research field in itself. It is complex since computers have to identify the content and phrases that are similar to the human-generated summary and score them based on their similarity.</a:t>
            </a:r>
            <a:endParaRPr sz="14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ROUGE (Recall-Oriented Understudy for Gisting Evaluation) [18] is a series of evaluations designed specifically for ATS and Machine Translation tasks. It compares a machine-generated candidate summary with that of the human references. </a:t>
            </a:r>
            <a:endParaRPr sz="14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two most widely used variants are ROUGE-N and ROUGE-L. </a:t>
            </a:r>
            <a:endParaRPr sz="14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solidFill>
                <a:srgbClr val="020202"/>
              </a:solidFill>
              <a:latin typeface="Times New Roman"/>
              <a:ea typeface="Times New Roman"/>
              <a:cs typeface="Times New Roman"/>
              <a:sym typeface="Times New Roman"/>
            </a:endParaRPr>
          </a:p>
          <a:p>
            <a:pPr indent="0" lvl="0" marL="457200" rtl="0" algn="just">
              <a:spcBef>
                <a:spcPts val="1000"/>
              </a:spcBef>
              <a:spcAft>
                <a:spcPts val="1000"/>
              </a:spcAft>
              <a:buNone/>
            </a:pPr>
            <a:r>
              <a:t/>
            </a:r>
            <a:endParaRPr sz="1400">
              <a:solidFill>
                <a:srgbClr val="02020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idx="1" type="body"/>
          </p:nvPr>
        </p:nvSpPr>
        <p:spPr>
          <a:xfrm>
            <a:off x="236025" y="964275"/>
            <a:ext cx="8754600" cy="3897900"/>
          </a:xfrm>
          <a:prstGeom prst="rect">
            <a:avLst/>
          </a:prstGeom>
        </p:spPr>
        <p:txBody>
          <a:bodyPr anchorCtr="0" anchor="t" bIns="91425" lIns="91425" spcFirstLastPara="1" rIns="91425" wrap="square" tIns="91425">
            <a:normAutofit/>
          </a:bodyPr>
          <a:lstStyle/>
          <a:p>
            <a:pPr indent="-317500" lvl="0" marL="457200" rtl="0" algn="just">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ROUGE-N is defined as -</a:t>
            </a:r>
            <a:endParaRPr sz="14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rPr lang="en" sz="1400">
                <a:solidFill>
                  <a:schemeClr val="dk1"/>
                </a:solidFill>
                <a:latin typeface="Times New Roman"/>
                <a:ea typeface="Times New Roman"/>
                <a:cs typeface="Times New Roman"/>
                <a:sym typeface="Times New Roman"/>
              </a:rPr>
              <a:t>													   (3)</a:t>
            </a:r>
            <a:endParaRPr sz="14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ROUGE-L is defined as -</a:t>
            </a:r>
            <a:endParaRPr sz="14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rPr lang="en" sz="1400">
                <a:solidFill>
                  <a:schemeClr val="dk1"/>
                </a:solidFill>
                <a:latin typeface="Times New Roman"/>
                <a:ea typeface="Times New Roman"/>
                <a:cs typeface="Times New Roman"/>
                <a:sym typeface="Times New Roman"/>
              </a:rPr>
              <a:t>													  (4)</a:t>
            </a:r>
            <a:endParaRPr sz="14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 will be </a:t>
            </a:r>
            <a:r>
              <a:rPr lang="en" sz="1400">
                <a:solidFill>
                  <a:schemeClr val="dk1"/>
                </a:solidFill>
                <a:latin typeface="Times New Roman"/>
                <a:ea typeface="Times New Roman"/>
                <a:cs typeface="Times New Roman"/>
                <a:sym typeface="Times New Roman"/>
              </a:rPr>
              <a:t>using</a:t>
            </a:r>
            <a:r>
              <a:rPr lang="en" sz="1400">
                <a:solidFill>
                  <a:schemeClr val="dk1"/>
                </a:solidFill>
                <a:latin typeface="Times New Roman"/>
                <a:ea typeface="Times New Roman"/>
                <a:cs typeface="Times New Roman"/>
                <a:sym typeface="Times New Roman"/>
              </a:rPr>
              <a:t> ROUGE-1, ROUGE-2 and ROUGE-L for evaluation and the results will be presented accordingly.</a:t>
            </a:r>
            <a:endParaRPr sz="1400">
              <a:solidFill>
                <a:schemeClr val="dk1"/>
              </a:solidFill>
              <a:latin typeface="Times New Roman"/>
              <a:ea typeface="Times New Roman"/>
              <a:cs typeface="Times New Roman"/>
              <a:sym typeface="Times New Roman"/>
            </a:endParaRPr>
          </a:p>
        </p:txBody>
      </p:sp>
      <p:pic>
        <p:nvPicPr>
          <p:cNvPr id="195" name="Google Shape;195;p30"/>
          <p:cNvPicPr preferRelativeResize="0"/>
          <p:nvPr/>
        </p:nvPicPr>
        <p:blipFill rotWithShape="1">
          <a:blip r:embed="rId3">
            <a:alphaModFix/>
          </a:blip>
          <a:srcRect b="0" l="0" r="9861" t="0"/>
          <a:stretch/>
        </p:blipFill>
        <p:spPr>
          <a:xfrm>
            <a:off x="2466313" y="3036100"/>
            <a:ext cx="3910425" cy="688975"/>
          </a:xfrm>
          <a:prstGeom prst="rect">
            <a:avLst/>
          </a:prstGeom>
          <a:noFill/>
          <a:ln>
            <a:noFill/>
          </a:ln>
        </p:spPr>
      </p:pic>
      <p:pic>
        <p:nvPicPr>
          <p:cNvPr id="196" name="Google Shape;196;p30"/>
          <p:cNvPicPr preferRelativeResize="0"/>
          <p:nvPr/>
        </p:nvPicPr>
        <p:blipFill rotWithShape="1">
          <a:blip r:embed="rId4">
            <a:alphaModFix/>
          </a:blip>
          <a:srcRect b="0" l="0" r="10023" t="0"/>
          <a:stretch/>
        </p:blipFill>
        <p:spPr>
          <a:xfrm>
            <a:off x="2627700" y="1585475"/>
            <a:ext cx="3587650" cy="572700"/>
          </a:xfrm>
          <a:prstGeom prst="rect">
            <a:avLst/>
          </a:prstGeom>
          <a:noFill/>
          <a:ln>
            <a:noFill/>
          </a:ln>
        </p:spPr>
      </p:pic>
      <p:sp>
        <p:nvSpPr>
          <p:cNvPr id="197" name="Google Shape;197;p30"/>
          <p:cNvSpPr txBox="1"/>
          <p:nvPr>
            <p:ph type="title"/>
          </p:nvPr>
        </p:nvSpPr>
        <p:spPr>
          <a:xfrm>
            <a:off x="311700" y="276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Evaluation Metrics</a:t>
            </a:r>
            <a:endParaRPr>
              <a:solidFill>
                <a:schemeClr val="accent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idx="1" type="body"/>
          </p:nvPr>
        </p:nvSpPr>
        <p:spPr>
          <a:xfrm>
            <a:off x="181400" y="463175"/>
            <a:ext cx="8520600" cy="3496200"/>
          </a:xfrm>
          <a:prstGeom prst="rect">
            <a:avLst/>
          </a:prstGeom>
        </p:spPr>
        <p:txBody>
          <a:bodyPr anchorCtr="0" anchor="t" bIns="91425" lIns="91425" spcFirstLastPara="1" rIns="0" wrap="square" tIns="91425">
            <a:normAutofit/>
          </a:bodyPr>
          <a:lstStyle/>
          <a:p>
            <a:pPr indent="-292100" lvl="0" marL="457200" rtl="0" algn="l">
              <a:spcBef>
                <a:spcPts val="0"/>
              </a:spcBef>
              <a:spcAft>
                <a:spcPts val="0"/>
              </a:spcAft>
              <a:buClr>
                <a:srgbClr val="000000"/>
              </a:buClr>
              <a:buSzPts val="1000"/>
              <a:buFont typeface="Times New Roman"/>
              <a:buAutoNum type="arabicPeriod"/>
            </a:pPr>
            <a:r>
              <a:rPr lang="en" sz="1000">
                <a:solidFill>
                  <a:srgbClr val="000000"/>
                </a:solidFill>
                <a:latin typeface="Times New Roman"/>
                <a:ea typeface="Times New Roman"/>
                <a:cs typeface="Times New Roman"/>
                <a:sym typeface="Times New Roman"/>
              </a:rPr>
              <a:t>BERT-Base -                     					2. DistilBERT						3. MobileBERT</a:t>
            </a:r>
            <a:endParaRPr sz="1000">
              <a:solidFill>
                <a:srgbClr val="000000"/>
              </a:solidFill>
              <a:latin typeface="Times New Roman"/>
              <a:ea typeface="Times New Roman"/>
              <a:cs typeface="Times New Roman"/>
              <a:sym typeface="Times New Roman"/>
            </a:endParaRPr>
          </a:p>
          <a:p>
            <a:pPr indent="0" lvl="0" marL="457200" rtl="0" algn="l">
              <a:spcBef>
                <a:spcPts val="1000"/>
              </a:spcBef>
              <a:spcAft>
                <a:spcPts val="1200"/>
              </a:spcAft>
              <a:buNone/>
            </a:pPr>
            <a:r>
              <a:t/>
            </a:r>
            <a:endParaRPr/>
          </a:p>
        </p:txBody>
      </p:sp>
      <p:graphicFrame>
        <p:nvGraphicFramePr>
          <p:cNvPr id="203" name="Google Shape;203;p31"/>
          <p:cNvGraphicFramePr/>
          <p:nvPr/>
        </p:nvGraphicFramePr>
        <p:xfrm>
          <a:off x="186700" y="816000"/>
          <a:ext cx="3000000" cy="3000000"/>
        </p:xfrm>
        <a:graphic>
          <a:graphicData uri="http://schemas.openxmlformats.org/drawingml/2006/table">
            <a:tbl>
              <a:tblPr>
                <a:noFill/>
                <a:tableStyleId>{DE69A285-CF25-4981-9737-9B3FF34E5797}</a:tableStyleId>
              </a:tblPr>
              <a:tblGrid>
                <a:gridCol w="549300"/>
                <a:gridCol w="549300"/>
                <a:gridCol w="549300"/>
                <a:gridCol w="549300"/>
                <a:gridCol w="549300"/>
              </a:tblGrid>
              <a:tr h="375125">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k</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ROUGE-1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ROUGE-2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ROUGE-L</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Time (in ms)</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0125">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0.38</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0.17</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0.36</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1580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0125">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0.36</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0.33</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1450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0125">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0.13</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1210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0125">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0.29</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1250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0125">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0.28</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1120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04" name="Google Shape;204;p31"/>
          <p:cNvGraphicFramePr/>
          <p:nvPr/>
        </p:nvGraphicFramePr>
        <p:xfrm>
          <a:off x="3155950" y="828465"/>
          <a:ext cx="3000000" cy="3000000"/>
        </p:xfrm>
        <a:graphic>
          <a:graphicData uri="http://schemas.openxmlformats.org/drawingml/2006/table">
            <a:tbl>
              <a:tblPr>
                <a:noFill/>
                <a:tableStyleId>{DE69A285-CF25-4981-9737-9B3FF34E5797}</a:tableStyleId>
              </a:tblPr>
              <a:tblGrid>
                <a:gridCol w="557825"/>
                <a:gridCol w="557825"/>
                <a:gridCol w="557825"/>
                <a:gridCol w="557825"/>
                <a:gridCol w="557825"/>
              </a:tblGrid>
              <a:tr h="3687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k</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ROUGE-1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ROUGE-2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ROUGE-L</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Time (in ms)</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925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0.40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0.18</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0.37</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1190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75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0.37</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1050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75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0.13</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1120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75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0.29</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1020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75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0.28</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980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05" name="Google Shape;205;p31"/>
          <p:cNvGraphicFramePr/>
          <p:nvPr/>
        </p:nvGraphicFramePr>
        <p:xfrm>
          <a:off x="6239763" y="868840"/>
          <a:ext cx="3000000" cy="3000000"/>
        </p:xfrm>
        <a:graphic>
          <a:graphicData uri="http://schemas.openxmlformats.org/drawingml/2006/table">
            <a:tbl>
              <a:tblPr>
                <a:noFill/>
                <a:tableStyleId>{DE69A285-CF25-4981-9737-9B3FF34E5797}</a:tableStyleId>
              </a:tblPr>
              <a:tblGrid>
                <a:gridCol w="549300"/>
                <a:gridCol w="549300"/>
                <a:gridCol w="549300"/>
                <a:gridCol w="549300"/>
                <a:gridCol w="549300"/>
              </a:tblGrid>
              <a:tr h="3732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k</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ROUGE-1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ROUGE-2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ROUGE-L</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Time (in ms)</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05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0.36</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0.33</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775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05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714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05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3</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 0.32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0.12</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719</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05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4</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0.30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0.11</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0.28</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649</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0500">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0.29</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0.10</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0.26</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sz="800">
                          <a:latin typeface="Times New Roman"/>
                          <a:ea typeface="Times New Roman"/>
                          <a:cs typeface="Times New Roman"/>
                          <a:sym typeface="Times New Roman"/>
                        </a:rPr>
                        <a:t>575</a:t>
                      </a:r>
                      <a:endParaRPr sz="8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206" name="Google Shape;206;p31"/>
          <p:cNvPicPr preferRelativeResize="0"/>
          <p:nvPr/>
        </p:nvPicPr>
        <p:blipFill rotWithShape="1">
          <a:blip r:embed="rId3">
            <a:alphaModFix/>
          </a:blip>
          <a:srcRect b="10354" l="0" r="1438" t="0"/>
          <a:stretch/>
        </p:blipFill>
        <p:spPr>
          <a:xfrm>
            <a:off x="536500" y="2533675"/>
            <a:ext cx="2177975" cy="2177975"/>
          </a:xfrm>
          <a:prstGeom prst="rect">
            <a:avLst/>
          </a:prstGeom>
          <a:noFill/>
          <a:ln>
            <a:noFill/>
          </a:ln>
        </p:spPr>
      </p:pic>
      <p:pic>
        <p:nvPicPr>
          <p:cNvPr id="207" name="Google Shape;207;p31"/>
          <p:cNvPicPr preferRelativeResize="0"/>
          <p:nvPr/>
        </p:nvPicPr>
        <p:blipFill rotWithShape="1">
          <a:blip r:embed="rId4">
            <a:alphaModFix/>
          </a:blip>
          <a:srcRect b="8453" l="8600" r="6162" t="6418"/>
          <a:stretch/>
        </p:blipFill>
        <p:spPr>
          <a:xfrm>
            <a:off x="3958550" y="2645900"/>
            <a:ext cx="2049974" cy="2065750"/>
          </a:xfrm>
          <a:prstGeom prst="rect">
            <a:avLst/>
          </a:prstGeom>
          <a:noFill/>
          <a:ln>
            <a:noFill/>
          </a:ln>
        </p:spPr>
      </p:pic>
      <p:sp>
        <p:nvSpPr>
          <p:cNvPr id="208" name="Google Shape;208;p31"/>
          <p:cNvSpPr txBox="1"/>
          <p:nvPr>
            <p:ph type="title"/>
          </p:nvPr>
        </p:nvSpPr>
        <p:spPr>
          <a:xfrm>
            <a:off x="159300" y="47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Results</a:t>
            </a:r>
            <a:endParaRPr>
              <a:solidFill>
                <a:schemeClr val="accent4"/>
              </a:solidFill>
            </a:endParaRPr>
          </a:p>
        </p:txBody>
      </p:sp>
      <p:sp>
        <p:nvSpPr>
          <p:cNvPr id="209" name="Google Shape;209;p31"/>
          <p:cNvSpPr txBox="1"/>
          <p:nvPr/>
        </p:nvSpPr>
        <p:spPr>
          <a:xfrm>
            <a:off x="485850" y="2369225"/>
            <a:ext cx="257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Table 1: BERT-Base Comparison</a:t>
            </a:r>
            <a:endParaRPr sz="900">
              <a:latin typeface="Times New Roman"/>
              <a:ea typeface="Times New Roman"/>
              <a:cs typeface="Times New Roman"/>
              <a:sym typeface="Times New Roman"/>
            </a:endParaRPr>
          </a:p>
        </p:txBody>
      </p:sp>
      <p:sp>
        <p:nvSpPr>
          <p:cNvPr id="210" name="Google Shape;210;p31"/>
          <p:cNvSpPr txBox="1"/>
          <p:nvPr/>
        </p:nvSpPr>
        <p:spPr>
          <a:xfrm>
            <a:off x="6696975" y="2410200"/>
            <a:ext cx="257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Table 3: MobileBERT Comparison</a:t>
            </a:r>
            <a:endParaRPr sz="900">
              <a:latin typeface="Times New Roman"/>
              <a:ea typeface="Times New Roman"/>
              <a:cs typeface="Times New Roman"/>
              <a:sym typeface="Times New Roman"/>
            </a:endParaRPr>
          </a:p>
        </p:txBody>
      </p:sp>
      <p:sp>
        <p:nvSpPr>
          <p:cNvPr id="211" name="Google Shape;211;p31"/>
          <p:cNvSpPr txBox="1"/>
          <p:nvPr/>
        </p:nvSpPr>
        <p:spPr>
          <a:xfrm>
            <a:off x="3689150" y="2410200"/>
            <a:ext cx="2571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Times New Roman"/>
                <a:ea typeface="Times New Roman"/>
                <a:cs typeface="Times New Roman"/>
                <a:sym typeface="Times New Roman"/>
              </a:rPr>
              <a:t>Table 2: DistilBERT Comparison</a:t>
            </a:r>
            <a:endParaRPr sz="900">
              <a:latin typeface="Times New Roman"/>
              <a:ea typeface="Times New Roman"/>
              <a:cs typeface="Times New Roman"/>
              <a:sym typeface="Times New Roman"/>
            </a:endParaRPr>
          </a:p>
        </p:txBody>
      </p:sp>
      <p:sp>
        <p:nvSpPr>
          <p:cNvPr id="212" name="Google Shape;212;p31"/>
          <p:cNvSpPr txBox="1"/>
          <p:nvPr/>
        </p:nvSpPr>
        <p:spPr>
          <a:xfrm>
            <a:off x="51838" y="4626650"/>
            <a:ext cx="3147300" cy="323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900">
                <a:highlight>
                  <a:schemeClr val="lt1"/>
                </a:highlight>
                <a:latin typeface="Times New Roman"/>
                <a:ea typeface="Times New Roman"/>
                <a:cs typeface="Times New Roman"/>
                <a:sym typeface="Times New Roman"/>
              </a:rPr>
              <a:t>Fig. 3: </a:t>
            </a:r>
            <a:r>
              <a:rPr lang="en" sz="900">
                <a:latin typeface="Times New Roman"/>
                <a:ea typeface="Times New Roman"/>
                <a:cs typeface="Times New Roman"/>
                <a:sym typeface="Times New Roman"/>
              </a:rPr>
              <a:t>Qualitative curve of ROUGE-1 vs k </a:t>
            </a:r>
            <a:r>
              <a:rPr lang="en" sz="900">
                <a:highlight>
                  <a:schemeClr val="lt1"/>
                </a:highlight>
                <a:latin typeface="Times New Roman"/>
                <a:ea typeface="Times New Roman"/>
                <a:cs typeface="Times New Roman"/>
                <a:sym typeface="Times New Roman"/>
              </a:rPr>
              <a:t> </a:t>
            </a:r>
            <a:endParaRPr>
              <a:highlight>
                <a:schemeClr val="lt1"/>
              </a:highlight>
              <a:latin typeface="Roboto"/>
              <a:ea typeface="Roboto"/>
              <a:cs typeface="Roboto"/>
              <a:sym typeface="Roboto"/>
            </a:endParaRPr>
          </a:p>
        </p:txBody>
      </p:sp>
      <p:sp>
        <p:nvSpPr>
          <p:cNvPr id="213" name="Google Shape;213;p31"/>
          <p:cNvSpPr txBox="1"/>
          <p:nvPr/>
        </p:nvSpPr>
        <p:spPr>
          <a:xfrm>
            <a:off x="3313888" y="4559000"/>
            <a:ext cx="3147300" cy="610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highlight>
                  <a:schemeClr val="lt1"/>
                </a:highlight>
                <a:latin typeface="Times New Roman"/>
                <a:ea typeface="Times New Roman"/>
                <a:cs typeface="Times New Roman"/>
                <a:sym typeface="Times New Roman"/>
              </a:rPr>
              <a:t>Fig. 4: </a:t>
            </a:r>
            <a:r>
              <a:rPr lang="en" sz="900">
                <a:latin typeface="Times New Roman"/>
                <a:ea typeface="Times New Roman"/>
                <a:cs typeface="Times New Roman"/>
                <a:sym typeface="Times New Roman"/>
              </a:rPr>
              <a:t>Performance curve of Time taken (in ms) vs k</a:t>
            </a:r>
            <a:endParaRPr sz="1200">
              <a:solidFill>
                <a:srgbClr val="020202"/>
              </a:solidFill>
              <a:latin typeface="Times New Roman"/>
              <a:ea typeface="Times New Roman"/>
              <a:cs typeface="Times New Roman"/>
              <a:sym typeface="Times New Roman"/>
            </a:endParaRPr>
          </a:p>
          <a:p>
            <a:pPr indent="0" lvl="0" marL="0" rtl="0" algn="ctr">
              <a:lnSpc>
                <a:spcPct val="115000"/>
              </a:lnSpc>
              <a:spcBef>
                <a:spcPts val="1000"/>
              </a:spcBef>
              <a:spcAft>
                <a:spcPts val="1000"/>
              </a:spcAft>
              <a:buNone/>
            </a:pPr>
            <a:r>
              <a:t/>
            </a:r>
            <a:endParaRPr sz="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latin typeface="Arial"/>
                <a:ea typeface="Arial"/>
                <a:cs typeface="Arial"/>
                <a:sym typeface="Arial"/>
              </a:rPr>
              <a:t>Abstract</a:t>
            </a:r>
            <a:endParaRPr>
              <a:solidFill>
                <a:schemeClr val="accent4"/>
              </a:solidFill>
              <a:latin typeface="Arial"/>
              <a:ea typeface="Arial"/>
              <a:cs typeface="Arial"/>
              <a:sym typeface="Arial"/>
            </a:endParaRPr>
          </a:p>
        </p:txBody>
      </p:sp>
      <p:sp>
        <p:nvSpPr>
          <p:cNvPr id="94" name="Google Shape;94;p14"/>
          <p:cNvSpPr txBox="1"/>
          <p:nvPr>
            <p:ph idx="1" type="body"/>
          </p:nvPr>
        </p:nvSpPr>
        <p:spPr>
          <a:xfrm>
            <a:off x="311700" y="1182225"/>
            <a:ext cx="8520600" cy="36351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Lato"/>
              <a:buChar char="●"/>
            </a:pPr>
            <a:r>
              <a:rPr lang="en" sz="1400">
                <a:solidFill>
                  <a:schemeClr val="dk1"/>
                </a:solidFill>
                <a:latin typeface="Times New Roman"/>
                <a:ea typeface="Times New Roman"/>
                <a:cs typeface="Times New Roman"/>
                <a:sym typeface="Times New Roman"/>
              </a:rPr>
              <a:t>Due to the exponential increase of databases around the world containing news stories, legal documents, research papers, etc., Automatic Text Summarization (ATS) is becoming more and more relevant. It has several cross-domain applications, such as in natural language understanding and information retrieval, making it a particularly rich subject for research.</a:t>
            </a:r>
            <a:endParaRPr sz="1400">
              <a:solidFill>
                <a:schemeClr val="dk1"/>
              </a:solidFill>
              <a:latin typeface="Times New Roman"/>
              <a:ea typeface="Times New Roman"/>
              <a:cs typeface="Times New Roman"/>
              <a:sym typeface="Times New Roman"/>
            </a:endParaRPr>
          </a:p>
          <a:p>
            <a:pPr indent="-317500" lvl="0" marL="457200" rtl="0" algn="just">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In this project we aim to use an extractive approach followed by a pre-trained language model to </a:t>
            </a:r>
            <a:r>
              <a:rPr lang="en" sz="1400">
                <a:solidFill>
                  <a:schemeClr val="dk1"/>
                </a:solidFill>
                <a:latin typeface="Times New Roman"/>
                <a:ea typeface="Times New Roman"/>
                <a:cs typeface="Times New Roman"/>
                <a:sym typeface="Times New Roman"/>
              </a:rPr>
              <a:t>generate concise, meaningful and exhaustive summaries for our news documents.</a:t>
            </a:r>
            <a:endParaRPr sz="1400">
              <a:solidFill>
                <a:schemeClr val="dk1"/>
              </a:solidFill>
              <a:latin typeface="Times New Roman"/>
              <a:ea typeface="Times New Roman"/>
              <a:cs typeface="Times New Roman"/>
              <a:sym typeface="Times New Roman"/>
            </a:endParaRPr>
          </a:p>
          <a:p>
            <a:pPr indent="0" lvl="0" marL="0" rtl="0" algn="just">
              <a:spcBef>
                <a:spcPts val="1000"/>
              </a:spcBef>
              <a:spcAft>
                <a:spcPts val="1000"/>
              </a:spcAft>
              <a:buNone/>
            </a:pPr>
            <a:r>
              <a:rPr lang="en" sz="1300">
                <a:solidFill>
                  <a:schemeClr val="dk1"/>
                </a:solidFill>
                <a:latin typeface="Times New Roman"/>
                <a:ea typeface="Times New Roman"/>
                <a:cs typeface="Times New Roman"/>
                <a:sym typeface="Times New Roman"/>
              </a:rPr>
              <a:t>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idx="1" type="body"/>
          </p:nvPr>
        </p:nvSpPr>
        <p:spPr>
          <a:xfrm>
            <a:off x="311700" y="1534675"/>
            <a:ext cx="8520600" cy="3339000"/>
          </a:xfrm>
          <a:prstGeom prst="rect">
            <a:avLst/>
          </a:prstGeom>
        </p:spPr>
        <p:txBody>
          <a:bodyPr anchorCtr="0" anchor="t" bIns="91425" lIns="91425" spcFirstLastPara="1" rIns="91425" wrap="square" tIns="91425">
            <a:normAutofit/>
          </a:bodyPr>
          <a:lstStyle/>
          <a:p>
            <a:pPr indent="-311150" lvl="0" marL="457200" rtl="0" algn="l">
              <a:lnSpc>
                <a:spcPct val="95000"/>
              </a:lnSpc>
              <a:spcBef>
                <a:spcPts val="0"/>
              </a:spcBef>
              <a:spcAft>
                <a:spcPts val="0"/>
              </a:spcAft>
              <a:buSzPts val="1300"/>
              <a:buChar char="●"/>
            </a:pPr>
            <a:r>
              <a:rPr lang="en" sz="1300"/>
              <a:t>We performed the qualitative and performance analysis of our model for different values of k(shrinkage hyperparameter). The unit for performance measurement is time in milliseconds to perform a single prediction.</a:t>
            </a:r>
            <a:endParaRPr sz="1300"/>
          </a:p>
          <a:p>
            <a:pPr indent="-311150" lvl="0" marL="457200" rtl="0" algn="l">
              <a:lnSpc>
                <a:spcPct val="95000"/>
              </a:lnSpc>
              <a:spcBef>
                <a:spcPts val="1000"/>
              </a:spcBef>
              <a:spcAft>
                <a:spcPts val="0"/>
              </a:spcAft>
              <a:buSzPts val="1300"/>
              <a:buChar char="●"/>
            </a:pPr>
            <a:r>
              <a:rPr lang="en" sz="1300"/>
              <a:t>DistilBERT performs the best based on qualitative comparison, whereas MobileBERT performs best in terms of performance comparison. </a:t>
            </a:r>
            <a:endParaRPr sz="1300"/>
          </a:p>
          <a:p>
            <a:pPr indent="-311150" lvl="0" marL="457200" rtl="0" algn="l">
              <a:lnSpc>
                <a:spcPct val="95000"/>
              </a:lnSpc>
              <a:spcBef>
                <a:spcPts val="1000"/>
              </a:spcBef>
              <a:spcAft>
                <a:spcPts val="1000"/>
              </a:spcAft>
              <a:buSzPts val="1300"/>
              <a:buChar char="●"/>
            </a:pPr>
            <a:r>
              <a:rPr lang="en" sz="1300"/>
              <a:t>K represents a tradeoff between the summary quality and performance of the model. Increasing the value of k results in shorter input summaries to the BERT model, hence resulting in better performance however the decreased input content results in decrease in quality of output summaries.</a:t>
            </a:r>
            <a:endParaRPr sz="1300"/>
          </a:p>
        </p:txBody>
      </p:sp>
      <p:sp>
        <p:nvSpPr>
          <p:cNvPr id="219" name="Google Shape;219;p32"/>
          <p:cNvSpPr txBox="1"/>
          <p:nvPr>
            <p:ph type="title"/>
          </p:nvPr>
        </p:nvSpPr>
        <p:spPr>
          <a:xfrm>
            <a:off x="311700" y="657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Results</a:t>
            </a:r>
            <a:endParaRPr>
              <a:solidFill>
                <a:schemeClr val="accent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idx="1" type="body"/>
          </p:nvPr>
        </p:nvSpPr>
        <p:spPr>
          <a:xfrm>
            <a:off x="311700" y="39610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								   </a:t>
            </a:r>
            <a:br>
              <a:rPr lang="en" sz="1200"/>
            </a:br>
            <a:r>
              <a:rPr lang="en" sz="1200"/>
              <a:t>For k = 2,</a:t>
            </a:r>
            <a:r>
              <a:rPr lang="en" sz="1200"/>
              <a:t>								   For k = 3,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200"/>
          </a:p>
          <a:p>
            <a:pPr indent="0" lvl="0" marL="0" rtl="0" algn="l">
              <a:spcBef>
                <a:spcPts val="1200"/>
              </a:spcBef>
              <a:spcAft>
                <a:spcPts val="1200"/>
              </a:spcAft>
              <a:buNone/>
            </a:pPr>
            <a:r>
              <a:rPr lang="en" sz="1200"/>
              <a:t>For k = 4,</a:t>
            </a:r>
            <a:endParaRPr sz="1200"/>
          </a:p>
        </p:txBody>
      </p:sp>
      <p:pic>
        <p:nvPicPr>
          <p:cNvPr id="225" name="Google Shape;225;p33"/>
          <p:cNvPicPr preferRelativeResize="0"/>
          <p:nvPr/>
        </p:nvPicPr>
        <p:blipFill rotWithShape="1">
          <a:blip r:embed="rId3">
            <a:alphaModFix/>
          </a:blip>
          <a:srcRect b="34188" l="10421" r="1114" t="22791"/>
          <a:stretch/>
        </p:blipFill>
        <p:spPr>
          <a:xfrm>
            <a:off x="263301" y="886725"/>
            <a:ext cx="4157500" cy="1618000"/>
          </a:xfrm>
          <a:prstGeom prst="rect">
            <a:avLst/>
          </a:prstGeom>
          <a:noFill/>
          <a:ln>
            <a:noFill/>
          </a:ln>
        </p:spPr>
      </p:pic>
      <p:pic>
        <p:nvPicPr>
          <p:cNvPr id="226" name="Google Shape;226;p33"/>
          <p:cNvPicPr preferRelativeResize="0"/>
          <p:nvPr/>
        </p:nvPicPr>
        <p:blipFill rotWithShape="1">
          <a:blip r:embed="rId4">
            <a:alphaModFix/>
          </a:blip>
          <a:srcRect b="37036" l="10421" r="1114" t="23716"/>
          <a:stretch/>
        </p:blipFill>
        <p:spPr>
          <a:xfrm>
            <a:off x="4572000" y="975200"/>
            <a:ext cx="4458850" cy="1409250"/>
          </a:xfrm>
          <a:prstGeom prst="rect">
            <a:avLst/>
          </a:prstGeom>
          <a:noFill/>
          <a:ln>
            <a:noFill/>
          </a:ln>
        </p:spPr>
      </p:pic>
      <p:pic>
        <p:nvPicPr>
          <p:cNvPr id="227" name="Google Shape;227;p33"/>
          <p:cNvPicPr preferRelativeResize="0"/>
          <p:nvPr/>
        </p:nvPicPr>
        <p:blipFill rotWithShape="1">
          <a:blip r:embed="rId5">
            <a:alphaModFix/>
          </a:blip>
          <a:srcRect b="41310" l="10253" r="1125" t="22966"/>
          <a:stretch/>
        </p:blipFill>
        <p:spPr>
          <a:xfrm>
            <a:off x="226575" y="3181350"/>
            <a:ext cx="5232680" cy="1186475"/>
          </a:xfrm>
          <a:prstGeom prst="rect">
            <a:avLst/>
          </a:prstGeom>
          <a:noFill/>
          <a:ln>
            <a:noFill/>
          </a:ln>
        </p:spPr>
      </p:pic>
      <p:sp>
        <p:nvSpPr>
          <p:cNvPr id="228" name="Google Shape;228;p33"/>
          <p:cNvSpPr txBox="1"/>
          <p:nvPr>
            <p:ph type="title"/>
          </p:nvPr>
        </p:nvSpPr>
        <p:spPr>
          <a:xfrm>
            <a:off x="311700" y="-287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Results</a:t>
            </a:r>
            <a:endParaRPr>
              <a:solidFill>
                <a:schemeClr val="accent4"/>
              </a:solidFill>
            </a:endParaRPr>
          </a:p>
        </p:txBody>
      </p:sp>
      <p:sp>
        <p:nvSpPr>
          <p:cNvPr id="229" name="Google Shape;229;p33"/>
          <p:cNvSpPr txBox="1"/>
          <p:nvPr/>
        </p:nvSpPr>
        <p:spPr>
          <a:xfrm>
            <a:off x="456388" y="2306625"/>
            <a:ext cx="3147300" cy="610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highlight>
                  <a:schemeClr val="lt1"/>
                </a:highlight>
                <a:latin typeface="Times New Roman"/>
                <a:ea typeface="Times New Roman"/>
                <a:cs typeface="Times New Roman"/>
                <a:sym typeface="Times New Roman"/>
              </a:rPr>
              <a:t>Fig. 5: Summary generated for k = 2</a:t>
            </a:r>
            <a:endParaRPr sz="1200">
              <a:solidFill>
                <a:srgbClr val="020202"/>
              </a:solidFill>
              <a:latin typeface="Times New Roman"/>
              <a:ea typeface="Times New Roman"/>
              <a:cs typeface="Times New Roman"/>
              <a:sym typeface="Times New Roman"/>
            </a:endParaRPr>
          </a:p>
          <a:p>
            <a:pPr indent="0" lvl="0" marL="0" rtl="0" algn="ctr">
              <a:lnSpc>
                <a:spcPct val="115000"/>
              </a:lnSpc>
              <a:spcBef>
                <a:spcPts val="1000"/>
              </a:spcBef>
              <a:spcAft>
                <a:spcPts val="1000"/>
              </a:spcAft>
              <a:buNone/>
            </a:pPr>
            <a:r>
              <a:t/>
            </a:r>
            <a:endParaRPr sz="900">
              <a:latin typeface="Times New Roman"/>
              <a:ea typeface="Times New Roman"/>
              <a:cs typeface="Times New Roman"/>
              <a:sym typeface="Times New Roman"/>
            </a:endParaRPr>
          </a:p>
        </p:txBody>
      </p:sp>
      <p:sp>
        <p:nvSpPr>
          <p:cNvPr id="230" name="Google Shape;230;p33"/>
          <p:cNvSpPr txBox="1"/>
          <p:nvPr/>
        </p:nvSpPr>
        <p:spPr>
          <a:xfrm>
            <a:off x="5227763" y="2266275"/>
            <a:ext cx="3147300" cy="610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highlight>
                  <a:schemeClr val="lt1"/>
                </a:highlight>
                <a:latin typeface="Times New Roman"/>
                <a:ea typeface="Times New Roman"/>
                <a:cs typeface="Times New Roman"/>
                <a:sym typeface="Times New Roman"/>
              </a:rPr>
              <a:t>Fig. 6: Summary generated for k = 3</a:t>
            </a:r>
            <a:endParaRPr sz="1200">
              <a:solidFill>
                <a:srgbClr val="020202"/>
              </a:solidFill>
              <a:latin typeface="Times New Roman"/>
              <a:ea typeface="Times New Roman"/>
              <a:cs typeface="Times New Roman"/>
              <a:sym typeface="Times New Roman"/>
            </a:endParaRPr>
          </a:p>
          <a:p>
            <a:pPr indent="0" lvl="0" marL="0" rtl="0" algn="ctr">
              <a:lnSpc>
                <a:spcPct val="115000"/>
              </a:lnSpc>
              <a:spcBef>
                <a:spcPts val="1000"/>
              </a:spcBef>
              <a:spcAft>
                <a:spcPts val="1000"/>
              </a:spcAft>
              <a:buNone/>
            </a:pPr>
            <a:r>
              <a:t/>
            </a:r>
            <a:endParaRPr sz="900">
              <a:latin typeface="Times New Roman"/>
              <a:ea typeface="Times New Roman"/>
              <a:cs typeface="Times New Roman"/>
              <a:sym typeface="Times New Roman"/>
            </a:endParaRPr>
          </a:p>
        </p:txBody>
      </p:sp>
      <p:sp>
        <p:nvSpPr>
          <p:cNvPr id="231" name="Google Shape;231;p33"/>
          <p:cNvSpPr txBox="1"/>
          <p:nvPr/>
        </p:nvSpPr>
        <p:spPr>
          <a:xfrm>
            <a:off x="1003713" y="4216650"/>
            <a:ext cx="3147300" cy="610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900">
                <a:highlight>
                  <a:schemeClr val="lt1"/>
                </a:highlight>
                <a:latin typeface="Times New Roman"/>
                <a:ea typeface="Times New Roman"/>
                <a:cs typeface="Times New Roman"/>
                <a:sym typeface="Times New Roman"/>
              </a:rPr>
              <a:t>Fig. 7: Summary generated for k = 4</a:t>
            </a:r>
            <a:endParaRPr sz="1200">
              <a:solidFill>
                <a:srgbClr val="020202"/>
              </a:solidFill>
              <a:latin typeface="Times New Roman"/>
              <a:ea typeface="Times New Roman"/>
              <a:cs typeface="Times New Roman"/>
              <a:sym typeface="Times New Roman"/>
            </a:endParaRPr>
          </a:p>
          <a:p>
            <a:pPr indent="0" lvl="0" marL="0" rtl="0" algn="ctr">
              <a:lnSpc>
                <a:spcPct val="115000"/>
              </a:lnSpc>
              <a:spcBef>
                <a:spcPts val="1000"/>
              </a:spcBef>
              <a:spcAft>
                <a:spcPts val="1000"/>
              </a:spcAft>
              <a:buNone/>
            </a:pPr>
            <a:r>
              <a:t/>
            </a:r>
            <a:endParaRPr sz="9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20202"/>
              </a:buClr>
              <a:buSzPts val="1300"/>
              <a:buChar char="●"/>
            </a:pPr>
            <a:r>
              <a:rPr lang="en" sz="1300">
                <a:solidFill>
                  <a:srgbClr val="020202"/>
                </a:solidFill>
              </a:rPr>
              <a:t>We explore the quality of summaries generated for different articles by varying the value of k used and we find that the quality starts dipping rapidly from k = 3 onwards. </a:t>
            </a:r>
            <a:endParaRPr sz="1300">
              <a:solidFill>
                <a:srgbClr val="020202"/>
              </a:solidFill>
            </a:endParaRPr>
          </a:p>
          <a:p>
            <a:pPr indent="-311150" lvl="0" marL="457200" rtl="0" algn="l">
              <a:spcBef>
                <a:spcPts val="1000"/>
              </a:spcBef>
              <a:spcAft>
                <a:spcPts val="0"/>
              </a:spcAft>
              <a:buClr>
                <a:srgbClr val="020202"/>
              </a:buClr>
              <a:buSzPts val="1300"/>
              <a:buChar char="●"/>
            </a:pPr>
            <a:r>
              <a:rPr lang="en" sz="1300">
                <a:solidFill>
                  <a:srgbClr val="020202"/>
                </a:solidFill>
              </a:rPr>
              <a:t>Using these observations, we propose using a value of k = 2 as the optimal value of k which balances quality and performance of summarization.</a:t>
            </a:r>
            <a:endParaRPr sz="1900">
              <a:solidFill>
                <a:schemeClr val="dk1"/>
              </a:solidFill>
            </a:endParaRPr>
          </a:p>
        </p:txBody>
      </p:sp>
      <p:sp>
        <p:nvSpPr>
          <p:cNvPr id="237" name="Google Shape;237;p34"/>
          <p:cNvSpPr txBox="1"/>
          <p:nvPr>
            <p:ph type="title"/>
          </p:nvPr>
        </p:nvSpPr>
        <p:spPr>
          <a:xfrm>
            <a:off x="311700" y="352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Results</a:t>
            </a:r>
            <a:endParaRPr>
              <a:solidFill>
                <a:schemeClr val="accent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309725"/>
            <a:ext cx="8520600" cy="42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References</a:t>
            </a:r>
            <a:endParaRPr>
              <a:solidFill>
                <a:schemeClr val="accent4"/>
              </a:solidFill>
            </a:endParaRPr>
          </a:p>
        </p:txBody>
      </p:sp>
      <p:sp>
        <p:nvSpPr>
          <p:cNvPr id="243" name="Google Shape;243;p35"/>
          <p:cNvSpPr txBox="1"/>
          <p:nvPr>
            <p:ph idx="1" type="body"/>
          </p:nvPr>
        </p:nvSpPr>
        <p:spPr>
          <a:xfrm>
            <a:off x="311700" y="976125"/>
            <a:ext cx="8520600" cy="36972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El-Kassas, Wafaa &amp; Salama, Cherif &amp; Rafea, Ahmed &amp; Mohamed, Hoda. (2020). Automatic Text Summarization: A Comprehensive Survey. Expert Systems with Applications. 165. 113679. 10.1016/j.eswa.2020.113679. </a:t>
            </a:r>
            <a:endParaRPr sz="1300">
              <a:solidFill>
                <a:schemeClr val="dk1"/>
              </a:solidFill>
              <a:latin typeface="Times New Roman"/>
              <a:ea typeface="Times New Roman"/>
              <a:cs typeface="Times New Roman"/>
              <a:sym typeface="Times New Roman"/>
            </a:endParaRPr>
          </a:p>
          <a:p>
            <a:pPr indent="-311150" lvl="0" marL="457200" rtl="0" algn="l">
              <a:lnSpc>
                <a:spcPct val="9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H. P. Luhn, ``The automatic creation of literature abstracts,'' IBM J. Res. Develop., vol. 2, no. 2, pp. 159165, Apr. 1958.</a:t>
            </a:r>
            <a:endParaRPr sz="1300">
              <a:solidFill>
                <a:schemeClr val="dk1"/>
              </a:solidFill>
              <a:latin typeface="Times New Roman"/>
              <a:ea typeface="Times New Roman"/>
              <a:cs typeface="Times New Roman"/>
              <a:sym typeface="Times New Roman"/>
            </a:endParaRPr>
          </a:p>
          <a:p>
            <a:pPr indent="-311150" lvl="0" marL="457200" rtl="0" algn="l">
              <a:lnSpc>
                <a:spcPct val="9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Edmundson, H.P. (1969) New Methods in Automatic Extracting. Journal of the ACM (JACM), 16, 264-285. </a:t>
            </a:r>
            <a:r>
              <a:rPr lang="en" sz="1300" u="sng">
                <a:solidFill>
                  <a:schemeClr val="hlink"/>
                </a:solidFill>
                <a:latin typeface="Times New Roman"/>
                <a:ea typeface="Times New Roman"/>
                <a:cs typeface="Times New Roman"/>
                <a:sym typeface="Times New Roman"/>
                <a:hlinkClick r:id="rId3"/>
              </a:rPr>
              <a:t>https://doi.org/10.1145/321510.321519</a:t>
            </a:r>
            <a:endParaRPr sz="1300">
              <a:solidFill>
                <a:schemeClr val="dk1"/>
              </a:solidFill>
              <a:latin typeface="Times New Roman"/>
              <a:ea typeface="Times New Roman"/>
              <a:cs typeface="Times New Roman"/>
              <a:sym typeface="Times New Roman"/>
            </a:endParaRPr>
          </a:p>
          <a:p>
            <a:pPr indent="-311150" lvl="0" marL="457200" rtl="0" algn="l">
              <a:lnSpc>
                <a:spcPct val="9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Moratanch, N. &amp; Chitrakala, (2017). A Survey on Extractive Text Summarization.Paper presented at the International Conference on Computer,Communication and Signal Processing (ICCCSP), Chennai.</a:t>
            </a:r>
            <a:endParaRPr sz="1300">
              <a:solidFill>
                <a:schemeClr val="dk1"/>
              </a:solidFill>
              <a:latin typeface="Times New Roman"/>
              <a:ea typeface="Times New Roman"/>
              <a:cs typeface="Times New Roman"/>
              <a:sym typeface="Times New Roman"/>
            </a:endParaRPr>
          </a:p>
          <a:p>
            <a:pPr indent="-311150" lvl="0" marL="457200" rtl="0" algn="l">
              <a:lnSpc>
                <a:spcPct val="9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Sutskever, Ilya &amp; Vinyals, Oriol &amp; Le, Quoc. (2014). Sequence to Sequence Learning with Neural Networks. Advances in Neural Information Processing Systems. 4.</a:t>
            </a:r>
            <a:endParaRPr sz="1300">
              <a:solidFill>
                <a:schemeClr val="dk1"/>
              </a:solidFill>
              <a:latin typeface="Times New Roman"/>
              <a:ea typeface="Times New Roman"/>
              <a:cs typeface="Times New Roman"/>
              <a:sym typeface="Times New Roman"/>
            </a:endParaRPr>
          </a:p>
          <a:p>
            <a:pPr indent="-311150" lvl="0" marL="457200" rtl="0" algn="l">
              <a:lnSpc>
                <a:spcPct val="95000"/>
              </a:lnSpc>
              <a:spcBef>
                <a:spcPts val="1000"/>
              </a:spcBef>
              <a:spcAft>
                <a:spcPts val="0"/>
              </a:spcAft>
              <a:buClr>
                <a:schemeClr val="dk1"/>
              </a:buClr>
              <a:buSzPts val="1300"/>
              <a:buFont typeface="Times New Roman"/>
              <a:buAutoNum type="arabicPeriod"/>
            </a:pPr>
            <a:r>
              <a:rPr lang="en" sz="1300">
                <a:solidFill>
                  <a:schemeClr val="dk1"/>
                </a:solidFill>
                <a:latin typeface="Times New Roman"/>
                <a:ea typeface="Times New Roman"/>
                <a:cs typeface="Times New Roman"/>
                <a:sym typeface="Times New Roman"/>
              </a:rPr>
              <a:t>Vaswani, Ashish, Noam Shazeer, Niki Parmar, Jakob Uszkoreit, Llion Jones, Aidan N. Gomez, Łukasz Kaiser, and Illia Polosukhin. "Attention is all you need." Advances in neural information processing systems 30 (2017).</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000"/>
              </a:spcBef>
              <a:spcAft>
                <a:spcPts val="1200"/>
              </a:spcAft>
              <a:buSzPts val="440"/>
              <a:buNone/>
            </a:pPr>
            <a:r>
              <a:t/>
            </a:r>
            <a:endParaRPr sz="72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309725"/>
            <a:ext cx="8520600" cy="42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References</a:t>
            </a:r>
            <a:endParaRPr>
              <a:solidFill>
                <a:schemeClr val="accent4"/>
              </a:solidFill>
            </a:endParaRPr>
          </a:p>
        </p:txBody>
      </p:sp>
      <p:sp>
        <p:nvSpPr>
          <p:cNvPr id="249" name="Google Shape;249;p36"/>
          <p:cNvSpPr txBox="1"/>
          <p:nvPr>
            <p:ph idx="1" type="body"/>
          </p:nvPr>
        </p:nvSpPr>
        <p:spPr>
          <a:xfrm>
            <a:off x="311700" y="976125"/>
            <a:ext cx="8520600" cy="3783000"/>
          </a:xfrm>
          <a:prstGeom prst="rect">
            <a:avLst/>
          </a:prstGeom>
        </p:spPr>
        <p:txBody>
          <a:bodyPr anchorCtr="0" anchor="t" bIns="91425" lIns="91425" spcFirstLastPara="1" rIns="91425" wrap="square" tIns="91425">
            <a:noAutofit/>
          </a:bodyPr>
          <a:lstStyle/>
          <a:p>
            <a:pPr indent="-304800" lvl="0" marL="228600" rtl="0" algn="l">
              <a:lnSpc>
                <a:spcPct val="95000"/>
              </a:lnSpc>
              <a:spcBef>
                <a:spcPts val="0"/>
              </a:spcBef>
              <a:spcAft>
                <a:spcPts val="0"/>
              </a:spcAft>
              <a:buClr>
                <a:schemeClr val="dk1"/>
              </a:buClr>
              <a:buSzPts val="1200"/>
              <a:buFont typeface="Times New Roman"/>
              <a:buAutoNum type="arabicPeriod" startAt="7"/>
            </a:pPr>
            <a:r>
              <a:rPr lang="en" sz="1200">
                <a:solidFill>
                  <a:schemeClr val="dk1"/>
                </a:solidFill>
                <a:latin typeface="Times New Roman"/>
                <a:ea typeface="Times New Roman"/>
                <a:cs typeface="Times New Roman"/>
                <a:sym typeface="Times New Roman"/>
              </a:rPr>
              <a:t>Matthew Peters, Mark Neumann, Mohit Iyyer, Matt Gardner, Christopher Clark, Kenton Lee, and Luke Zettlemoyer. 2018. Deep contextualized word representations. In Proceedings of the 2018 Conference of the North American Chapter of the Association for Computational Linguistics: Human Language Technologies, Volume 1 (Long Papers), pages 2227–2237, New Orleans, Louisiana.</a:t>
            </a:r>
            <a:endParaRPr sz="1200">
              <a:solidFill>
                <a:schemeClr val="dk1"/>
              </a:solidFill>
              <a:latin typeface="Times New Roman"/>
              <a:ea typeface="Times New Roman"/>
              <a:cs typeface="Times New Roman"/>
              <a:sym typeface="Times New Roman"/>
            </a:endParaRPr>
          </a:p>
          <a:p>
            <a:pPr indent="-304800" lvl="0" marL="228600" rtl="0" algn="l">
              <a:lnSpc>
                <a:spcPct val="95000"/>
              </a:lnSpc>
              <a:spcBef>
                <a:spcPts val="1000"/>
              </a:spcBef>
              <a:spcAft>
                <a:spcPts val="0"/>
              </a:spcAft>
              <a:buClr>
                <a:schemeClr val="dk1"/>
              </a:buClr>
              <a:buSzPts val="1200"/>
              <a:buFont typeface="Times New Roman"/>
              <a:buAutoNum type="arabicPeriod" startAt="7"/>
            </a:pPr>
            <a:r>
              <a:rPr lang="en" sz="1200">
                <a:solidFill>
                  <a:schemeClr val="dk1"/>
                </a:solidFill>
                <a:latin typeface="Times New Roman"/>
                <a:ea typeface="Times New Roman"/>
                <a:cs typeface="Times New Roman"/>
                <a:sym typeface="Times New Roman"/>
              </a:rPr>
              <a:t>Alec Radford, Karthik Narasimhan, Tim Salimans, and Ilya Sutskever. 2018. Improving language understanding by generative pre-training. In CoRR, abs/1704.01444, 201</a:t>
            </a:r>
            <a:r>
              <a:rPr lang="en" sz="1200">
                <a:solidFill>
                  <a:schemeClr val="dk1"/>
                </a:solidFill>
                <a:latin typeface="Times New Roman"/>
                <a:ea typeface="Times New Roman"/>
                <a:cs typeface="Times New Roman"/>
                <a:sym typeface="Times New Roman"/>
              </a:rPr>
              <a:t>7.</a:t>
            </a:r>
            <a:endParaRPr sz="1200">
              <a:solidFill>
                <a:schemeClr val="dk1"/>
              </a:solidFill>
              <a:latin typeface="Times New Roman"/>
              <a:ea typeface="Times New Roman"/>
              <a:cs typeface="Times New Roman"/>
              <a:sym typeface="Times New Roman"/>
            </a:endParaRPr>
          </a:p>
          <a:p>
            <a:pPr indent="-304800" lvl="0" marL="228600" rtl="0" algn="l">
              <a:lnSpc>
                <a:spcPct val="95000"/>
              </a:lnSpc>
              <a:spcBef>
                <a:spcPts val="1000"/>
              </a:spcBef>
              <a:spcAft>
                <a:spcPts val="0"/>
              </a:spcAft>
              <a:buClr>
                <a:schemeClr val="dk1"/>
              </a:buClr>
              <a:buSzPts val="1200"/>
              <a:buFont typeface="Times New Roman"/>
              <a:buAutoNum type="arabicPeriod" startAt="7"/>
            </a:pPr>
            <a:r>
              <a:rPr lang="en" sz="1200">
                <a:solidFill>
                  <a:schemeClr val="dk1"/>
                </a:solidFill>
                <a:latin typeface="Times New Roman"/>
                <a:ea typeface="Times New Roman"/>
                <a:cs typeface="Times New Roman"/>
                <a:sym typeface="Times New Roman"/>
              </a:rPr>
              <a:t>Jacob Devlin, Ming-Wei Chang, Kenton Lee, and Kristina Toutanova. 2019. BERT: Pre-training of deep bidirectional transformers for language understanding. In Proceedings of the 2019 Conference of the North American Chapter of the Association for Computational Linguistics: Human Language Technologies, Volume 1 (Long and Short Papers), pages 4171–4186, Minneapolis, Minnesota. </a:t>
            </a:r>
            <a:endParaRPr sz="1200">
              <a:solidFill>
                <a:schemeClr val="dk1"/>
              </a:solidFill>
              <a:latin typeface="Times New Roman"/>
              <a:ea typeface="Times New Roman"/>
              <a:cs typeface="Times New Roman"/>
              <a:sym typeface="Times New Roman"/>
            </a:endParaRPr>
          </a:p>
          <a:p>
            <a:pPr indent="-304800" lvl="0" marL="228600" rtl="0" algn="l">
              <a:lnSpc>
                <a:spcPct val="95000"/>
              </a:lnSpc>
              <a:spcBef>
                <a:spcPts val="1000"/>
              </a:spcBef>
              <a:spcAft>
                <a:spcPts val="0"/>
              </a:spcAft>
              <a:buClr>
                <a:schemeClr val="dk1"/>
              </a:buClr>
              <a:buSzPts val="1200"/>
              <a:buFont typeface="Times New Roman"/>
              <a:buAutoNum type="arabicPeriod" startAt="7"/>
            </a:pPr>
            <a:r>
              <a:rPr lang="en" sz="1200">
                <a:solidFill>
                  <a:schemeClr val="dk1"/>
                </a:solidFill>
                <a:latin typeface="Times New Roman"/>
                <a:ea typeface="Times New Roman"/>
                <a:cs typeface="Times New Roman"/>
                <a:sym typeface="Times New Roman"/>
              </a:rPr>
              <a:t>Li Dong, Nan Yang, Wenhui Wang, Furu Wei, Xiaodong Liu, Yu Wang, Jianfeng Gao, Ming Zhou, and Hsiao-Wuen Hon. 2019. Unified language model pre-training for natural language understanding and generation. arXiv preprint arXiv:1905.03197.</a:t>
            </a:r>
            <a:endParaRPr sz="1200">
              <a:solidFill>
                <a:schemeClr val="dk1"/>
              </a:solidFill>
              <a:latin typeface="Times New Roman"/>
              <a:ea typeface="Times New Roman"/>
              <a:cs typeface="Times New Roman"/>
              <a:sym typeface="Times New Roman"/>
            </a:endParaRPr>
          </a:p>
          <a:p>
            <a:pPr indent="-304800" lvl="0" marL="228600" rtl="0" algn="l">
              <a:lnSpc>
                <a:spcPct val="130000"/>
              </a:lnSpc>
              <a:spcBef>
                <a:spcPts val="1000"/>
              </a:spcBef>
              <a:spcAft>
                <a:spcPts val="1000"/>
              </a:spcAft>
              <a:buClr>
                <a:schemeClr val="dk1"/>
              </a:buClr>
              <a:buSzPts val="1200"/>
              <a:buFont typeface="Times New Roman"/>
              <a:buAutoNum type="arabicPeriod" startAt="7"/>
            </a:pPr>
            <a:r>
              <a:rPr lang="en" sz="1200">
                <a:solidFill>
                  <a:schemeClr val="dk1"/>
                </a:solidFill>
                <a:highlight>
                  <a:srgbClr val="FFFFFF"/>
                </a:highlight>
                <a:latin typeface="Times New Roman"/>
                <a:ea typeface="Times New Roman"/>
                <a:cs typeface="Times New Roman"/>
                <a:sym typeface="Times New Roman"/>
              </a:rPr>
              <a:t>Xingxing Zhang, FuruWei, and Ming Zhou. 2019. HIBERT: Document level pre-training of hierarchical bidirectional transformers for document summarization. In Proceedings of the 57th Annual Meeting of the Association for Computational Linguistics, pages 5059–5069, Florence, Italy. Association for Computational Linguistics.</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type="title"/>
          </p:nvPr>
        </p:nvSpPr>
        <p:spPr>
          <a:xfrm>
            <a:off x="311700" y="309725"/>
            <a:ext cx="8520600" cy="422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References</a:t>
            </a:r>
            <a:endParaRPr>
              <a:solidFill>
                <a:schemeClr val="accent4"/>
              </a:solidFill>
            </a:endParaRPr>
          </a:p>
        </p:txBody>
      </p:sp>
      <p:sp>
        <p:nvSpPr>
          <p:cNvPr id="255" name="Google Shape;255;p37"/>
          <p:cNvSpPr txBox="1"/>
          <p:nvPr>
            <p:ph idx="1" type="body"/>
          </p:nvPr>
        </p:nvSpPr>
        <p:spPr>
          <a:xfrm>
            <a:off x="311700" y="976125"/>
            <a:ext cx="8520600" cy="3783000"/>
          </a:xfrm>
          <a:prstGeom prst="rect">
            <a:avLst/>
          </a:prstGeom>
        </p:spPr>
        <p:txBody>
          <a:bodyPr anchorCtr="0" anchor="t" bIns="91425" lIns="91425" spcFirstLastPara="1" rIns="91425" wrap="square" tIns="91425">
            <a:noAutofit/>
          </a:bodyPr>
          <a:lstStyle/>
          <a:p>
            <a:pPr indent="-304800" lvl="0" marL="400050" rtl="0" algn="l">
              <a:lnSpc>
                <a:spcPct val="130000"/>
              </a:lnSpc>
              <a:spcBef>
                <a:spcPts val="1000"/>
              </a:spcBef>
              <a:spcAft>
                <a:spcPts val="0"/>
              </a:spcAft>
              <a:buClr>
                <a:schemeClr val="dk1"/>
              </a:buClr>
              <a:buSzPts val="1200"/>
              <a:buFont typeface="Times New Roman"/>
              <a:buAutoNum type="arabicPeriod" startAt="12"/>
            </a:pPr>
            <a:r>
              <a:rPr lang="en" sz="1200">
                <a:solidFill>
                  <a:schemeClr val="dk1"/>
                </a:solidFill>
                <a:latin typeface="Times New Roman"/>
                <a:ea typeface="Times New Roman"/>
                <a:cs typeface="Times New Roman"/>
                <a:sym typeface="Times New Roman"/>
              </a:rPr>
              <a:t>Sanh, Victor, Lysandre Debut, Julien Chaumond, and Thomas Wolf. "DistilBERT, a distilled version of BERT: smaller, faster, cheaper and lighter." arXiv preprint arXiv:1910.01108 (2019).</a:t>
            </a:r>
            <a:endParaRPr sz="1200">
              <a:solidFill>
                <a:schemeClr val="dk1"/>
              </a:solidFill>
              <a:latin typeface="Times New Roman"/>
              <a:ea typeface="Times New Roman"/>
              <a:cs typeface="Times New Roman"/>
              <a:sym typeface="Times New Roman"/>
            </a:endParaRPr>
          </a:p>
          <a:p>
            <a:pPr indent="-304800" lvl="0" marL="400050" rtl="0" algn="l">
              <a:lnSpc>
                <a:spcPct val="95000"/>
              </a:lnSpc>
              <a:spcBef>
                <a:spcPts val="1000"/>
              </a:spcBef>
              <a:spcAft>
                <a:spcPts val="0"/>
              </a:spcAft>
              <a:buClr>
                <a:schemeClr val="dk1"/>
              </a:buClr>
              <a:buSzPts val="1200"/>
              <a:buFont typeface="Times New Roman"/>
              <a:buAutoNum type="arabicPeriod" startAt="12"/>
            </a:pPr>
            <a:r>
              <a:rPr lang="en" sz="1200">
                <a:solidFill>
                  <a:schemeClr val="dk1"/>
                </a:solidFill>
                <a:latin typeface="Times New Roman"/>
                <a:ea typeface="Times New Roman"/>
                <a:cs typeface="Times New Roman"/>
                <a:sym typeface="Times New Roman"/>
              </a:rPr>
              <a:t>Zhang, Jingqing, Yao Zhao, Mohammad Saleh, and Peter Liu. "Pegasus: Pre-training with extracted gap-sentences for abstractive summarization." In International Conference on Machine Learning, pp. 11328-11339. PMLR, 2020.</a:t>
            </a:r>
            <a:endParaRPr sz="1200">
              <a:solidFill>
                <a:schemeClr val="dk1"/>
              </a:solidFill>
              <a:latin typeface="Times New Roman"/>
              <a:ea typeface="Times New Roman"/>
              <a:cs typeface="Times New Roman"/>
              <a:sym typeface="Times New Roman"/>
            </a:endParaRPr>
          </a:p>
          <a:p>
            <a:pPr indent="-304800" lvl="0" marL="400050" rtl="0" algn="l">
              <a:lnSpc>
                <a:spcPct val="95000"/>
              </a:lnSpc>
              <a:spcBef>
                <a:spcPts val="1000"/>
              </a:spcBef>
              <a:spcAft>
                <a:spcPts val="0"/>
              </a:spcAft>
              <a:buClr>
                <a:schemeClr val="dk1"/>
              </a:buClr>
              <a:buSzPts val="1200"/>
              <a:buFont typeface="Times New Roman"/>
              <a:buAutoNum type="arabicPeriod" startAt="12"/>
            </a:pPr>
            <a:r>
              <a:rPr lang="en" sz="1200">
                <a:solidFill>
                  <a:schemeClr val="dk1"/>
                </a:solidFill>
                <a:latin typeface="Times New Roman"/>
                <a:ea typeface="Times New Roman"/>
                <a:cs typeface="Times New Roman"/>
                <a:sym typeface="Times New Roman"/>
              </a:rPr>
              <a:t>Lewis, Mike &amp; Liu, Yinhan &amp; Goyal, Naman &amp; Ghazvininejad, Marjan &amp; Mohamed, Abdelrahman &amp; Levy, Omer &amp; Stoyanov, Veselin &amp; Zettlemoyer, Luke. (2020). BART: Denoising Sequence-to-Sequence Pre-training for Natural Language Generation, Translation, and Comprehension. 7871-7880. 10.18653/v1/2020.acl-main.703.</a:t>
            </a:r>
            <a:endParaRPr sz="1200">
              <a:solidFill>
                <a:schemeClr val="dk1"/>
              </a:solidFill>
              <a:latin typeface="Times New Roman"/>
              <a:ea typeface="Times New Roman"/>
              <a:cs typeface="Times New Roman"/>
              <a:sym typeface="Times New Roman"/>
            </a:endParaRPr>
          </a:p>
          <a:p>
            <a:pPr indent="-304800" lvl="0" marL="400050" rtl="0" algn="l">
              <a:lnSpc>
                <a:spcPct val="95000"/>
              </a:lnSpc>
              <a:spcBef>
                <a:spcPts val="1000"/>
              </a:spcBef>
              <a:spcAft>
                <a:spcPts val="0"/>
              </a:spcAft>
              <a:buClr>
                <a:schemeClr val="dk1"/>
              </a:buClr>
              <a:buSzPts val="1200"/>
              <a:buFont typeface="Times New Roman"/>
              <a:buAutoNum type="arabicPeriod" startAt="12"/>
            </a:pPr>
            <a:r>
              <a:rPr lang="en" sz="1200">
                <a:solidFill>
                  <a:schemeClr val="dk1"/>
                </a:solidFill>
                <a:latin typeface="Times New Roman"/>
                <a:ea typeface="Times New Roman"/>
                <a:cs typeface="Times New Roman"/>
                <a:sym typeface="Times New Roman"/>
              </a:rPr>
              <a:t>Raffel, Colin &amp; Shazeer, Noam &amp; Roberts, Adam &amp; Lee, Katherine &amp; Narang, Sharan &amp; Matena, Michael &amp; Zhou, Yanqi &amp; Li, Wei &amp; Liu, Peter. (2019). Exploring the Limits of Transfer Learning with a Unified Text-to-Text Transformer.</a:t>
            </a:r>
            <a:endParaRPr sz="1200">
              <a:solidFill>
                <a:schemeClr val="dk1"/>
              </a:solidFill>
              <a:highlight>
                <a:srgbClr val="FFFFFF"/>
              </a:highlight>
              <a:latin typeface="Times New Roman"/>
              <a:ea typeface="Times New Roman"/>
              <a:cs typeface="Times New Roman"/>
              <a:sym typeface="Times New Roman"/>
            </a:endParaRPr>
          </a:p>
          <a:p>
            <a:pPr indent="-304800" lvl="0" marL="400050" rtl="0" algn="l">
              <a:lnSpc>
                <a:spcPct val="130000"/>
              </a:lnSpc>
              <a:spcBef>
                <a:spcPts val="1000"/>
              </a:spcBef>
              <a:spcAft>
                <a:spcPts val="0"/>
              </a:spcAft>
              <a:buClr>
                <a:schemeClr val="dk1"/>
              </a:buClr>
              <a:buSzPts val="1200"/>
              <a:buFont typeface="Times New Roman"/>
              <a:buAutoNum type="arabicPeriod" startAt="12"/>
            </a:pPr>
            <a:r>
              <a:rPr lang="en" sz="1200">
                <a:solidFill>
                  <a:schemeClr val="dk1"/>
                </a:solidFill>
                <a:highlight>
                  <a:srgbClr val="FFFFFF"/>
                </a:highlight>
                <a:latin typeface="Times New Roman"/>
                <a:ea typeface="Times New Roman"/>
                <a:cs typeface="Times New Roman"/>
                <a:sym typeface="Times New Roman"/>
              </a:rPr>
              <a:t>Liu, Yang &amp; Lapata, Mirella. (2019). Text Summarization with Pretrained Encoders.</a:t>
            </a:r>
            <a:endParaRPr sz="1200">
              <a:solidFill>
                <a:schemeClr val="dk1"/>
              </a:solidFill>
              <a:latin typeface="Times New Roman"/>
              <a:ea typeface="Times New Roman"/>
              <a:cs typeface="Times New Roman"/>
              <a:sym typeface="Times New Roman"/>
            </a:endParaRPr>
          </a:p>
          <a:p>
            <a:pPr indent="-304800" lvl="0" marL="400050" rtl="0" algn="l">
              <a:lnSpc>
                <a:spcPct val="95000"/>
              </a:lnSpc>
              <a:spcBef>
                <a:spcPts val="1000"/>
              </a:spcBef>
              <a:spcAft>
                <a:spcPts val="0"/>
              </a:spcAft>
              <a:buClr>
                <a:schemeClr val="dk1"/>
              </a:buClr>
              <a:buSzPts val="1200"/>
              <a:buFont typeface="Times New Roman"/>
              <a:buAutoNum type="arabicPeriod" startAt="12"/>
            </a:pPr>
            <a:r>
              <a:rPr lang="en" sz="1200">
                <a:solidFill>
                  <a:schemeClr val="dk1"/>
                </a:solidFill>
                <a:latin typeface="Times New Roman"/>
                <a:ea typeface="Times New Roman"/>
                <a:cs typeface="Times New Roman"/>
                <a:sym typeface="Times New Roman"/>
              </a:rPr>
              <a:t>Wang, S., Zhao, X., Li, B., Ge, B. &amp; Tang, D. (2017). Integrating extractive and abstractive models for long text summarization. Paper presented at the 2017 IEEE International Congress on Big Data (BigData Congress).</a:t>
            </a:r>
            <a:endParaRPr sz="1200">
              <a:solidFill>
                <a:schemeClr val="dk1"/>
              </a:solidFill>
              <a:latin typeface="Times New Roman"/>
              <a:ea typeface="Times New Roman"/>
              <a:cs typeface="Times New Roman"/>
              <a:sym typeface="Times New Roman"/>
            </a:endParaRPr>
          </a:p>
          <a:p>
            <a:pPr indent="-304800" lvl="0" marL="400050" rtl="0" algn="l">
              <a:lnSpc>
                <a:spcPct val="95000"/>
              </a:lnSpc>
              <a:spcBef>
                <a:spcPts val="1000"/>
              </a:spcBef>
              <a:spcAft>
                <a:spcPts val="1000"/>
              </a:spcAft>
              <a:buClr>
                <a:schemeClr val="dk1"/>
              </a:buClr>
              <a:buSzPts val="1200"/>
              <a:buFont typeface="Times New Roman"/>
              <a:buAutoNum type="arabicPeriod" startAt="12"/>
            </a:pPr>
            <a:r>
              <a:rPr lang="en" sz="1200">
                <a:solidFill>
                  <a:schemeClr val="dk1"/>
                </a:solidFill>
                <a:latin typeface="Times New Roman"/>
                <a:ea typeface="Times New Roman"/>
                <a:cs typeface="Times New Roman"/>
                <a:sym typeface="Times New Roman"/>
              </a:rPr>
              <a:t>Lin, Chin-Yew. (2004). ROUGE: A Package for Automatic Evaluation of summaries. Proceedings of the ACL Workshop: Text Summarization Braches Out 2004. 10.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idx="4294967295" type="body"/>
          </p:nvPr>
        </p:nvSpPr>
        <p:spPr>
          <a:xfrm>
            <a:off x="2250575" y="2237425"/>
            <a:ext cx="4349700" cy="866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3800">
                <a:solidFill>
                  <a:schemeClr val="dk1"/>
                </a:solidFill>
              </a:rPr>
              <a:t>    THANK YOU !</a:t>
            </a:r>
            <a:endParaRPr sz="4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USE CASES </a:t>
            </a:r>
            <a:endParaRPr>
              <a:solidFill>
                <a:schemeClr val="accent4"/>
              </a:solidFill>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Search Engine Optimization</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Newsletters</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Legal Contract Analysis</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Social Media Marketing</a:t>
            </a:r>
            <a:endParaRPr>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Question answering bots</a:t>
            </a:r>
            <a:endParaRPr>
              <a:solidFill>
                <a:schemeClr val="dk1"/>
              </a:solidFill>
              <a:latin typeface="Times New Roman"/>
              <a:ea typeface="Times New Roman"/>
              <a:cs typeface="Times New Roman"/>
              <a:sym typeface="Times New Roman"/>
            </a:endParaRPr>
          </a:p>
          <a:p>
            <a:pPr indent="0" lvl="0" marL="457200" rtl="0" algn="l">
              <a:spcBef>
                <a:spcPts val="1000"/>
              </a:spcBef>
              <a:spcAft>
                <a:spcPts val="1000"/>
              </a:spcAft>
              <a:buNone/>
            </a:pPr>
            <a:r>
              <a:rPr lang="en">
                <a:solidFill>
                  <a:schemeClr val="dk1"/>
                </a:solidFill>
                <a:latin typeface="Times New Roman"/>
                <a:ea typeface="Times New Roman"/>
                <a:cs typeface="Times New Roman"/>
                <a:sym typeface="Times New Roman"/>
              </a:rPr>
              <a:t>And many more ….</a:t>
            </a:r>
            <a:endParaRPr>
              <a:solidFill>
                <a:schemeClr val="dk1"/>
              </a:solidFill>
              <a:latin typeface="Times New Roman"/>
              <a:ea typeface="Times New Roman"/>
              <a:cs typeface="Times New Roman"/>
              <a:sym typeface="Times New Roman"/>
            </a:endParaRPr>
          </a:p>
        </p:txBody>
      </p:sp>
      <p:sp>
        <p:nvSpPr>
          <p:cNvPr id="101" name="Google Shape;101;p15"/>
          <p:cNvSpPr txBox="1"/>
          <p:nvPr/>
        </p:nvSpPr>
        <p:spPr>
          <a:xfrm>
            <a:off x="1584025" y="4562775"/>
            <a:ext cx="6698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Average"/>
                <a:ea typeface="Average"/>
                <a:cs typeface="Average"/>
                <a:sym typeface="Average"/>
              </a:rPr>
              <a:t>Source: </a:t>
            </a:r>
            <a:r>
              <a:rPr lang="en" sz="900" u="sng">
                <a:solidFill>
                  <a:schemeClr val="dk1"/>
                </a:solidFill>
                <a:latin typeface="Average"/>
                <a:ea typeface="Average"/>
                <a:cs typeface="Average"/>
                <a:sym typeface="Average"/>
                <a:hlinkClick r:id="rId3">
                  <a:extLst>
                    <a:ext uri="{A12FA001-AC4F-418D-AE19-62706E023703}">
                      <ahyp:hlinkClr val="tx"/>
                    </a:ext>
                  </a:extLst>
                </a:hlinkClick>
              </a:rPr>
              <a:t>https://www.frase.io/blog/20-applications-of-automatic-summarization-in-the-enterprise/</a:t>
            </a:r>
            <a:r>
              <a:rPr lang="en" sz="900">
                <a:solidFill>
                  <a:schemeClr val="dk1"/>
                </a:solidFill>
                <a:latin typeface="Average"/>
                <a:ea typeface="Average"/>
                <a:cs typeface="Average"/>
                <a:sym typeface="Average"/>
              </a:rPr>
              <a:t> </a:t>
            </a:r>
            <a:endParaRPr sz="900">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latin typeface="Arial"/>
                <a:ea typeface="Arial"/>
                <a:cs typeface="Arial"/>
                <a:sym typeface="Arial"/>
              </a:rPr>
              <a:t>Introduction</a:t>
            </a:r>
            <a:endParaRPr>
              <a:solidFill>
                <a:schemeClr val="accent4"/>
              </a:solidFill>
              <a:latin typeface="Arial"/>
              <a:ea typeface="Arial"/>
              <a:cs typeface="Arial"/>
              <a:sym typeface="Arial"/>
            </a:endParaRPr>
          </a:p>
        </p:txBody>
      </p:sp>
      <p:sp>
        <p:nvSpPr>
          <p:cNvPr id="107" name="Google Shape;107;p16"/>
          <p:cNvSpPr txBox="1"/>
          <p:nvPr>
            <p:ph idx="1" type="body"/>
          </p:nvPr>
        </p:nvSpPr>
        <p:spPr>
          <a:xfrm>
            <a:off x="311700" y="1182225"/>
            <a:ext cx="8520600" cy="36351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Internet-era resources including websites, blogs, news, user communications, and social networking sites have gathered enormous amounts of textual material and continue to expand daily at a rapid rate.</a:t>
            </a:r>
            <a:endParaRPr sz="1500">
              <a:solidFill>
                <a:schemeClr val="dk1"/>
              </a:solidFill>
              <a:latin typeface="Times New Roman"/>
              <a:ea typeface="Times New Roman"/>
              <a:cs typeface="Times New Roman"/>
              <a:sym typeface="Times New Roman"/>
            </a:endParaRPr>
          </a:p>
          <a:p>
            <a:pPr indent="-323850" lvl="0" marL="457200" rtl="0" algn="just">
              <a:spcBef>
                <a:spcPts val="10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Thus, information overload is becoming a more serious issue.</a:t>
            </a:r>
            <a:endParaRPr sz="1500">
              <a:solidFill>
                <a:schemeClr val="dk1"/>
              </a:solidFill>
              <a:latin typeface="Times New Roman"/>
              <a:ea typeface="Times New Roman"/>
              <a:cs typeface="Times New Roman"/>
              <a:sym typeface="Times New Roman"/>
            </a:endParaRPr>
          </a:p>
          <a:p>
            <a:pPr indent="-323850" lvl="0" marL="457200" rtl="0" algn="just">
              <a:spcBef>
                <a:spcPts val="10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Text summarising is a method for identifying the primary ideas in a paper or collection of related materials, retaining their essential points, and extracting the key concepts.</a:t>
            </a:r>
            <a:endParaRPr sz="1500">
              <a:solidFill>
                <a:schemeClr val="dk1"/>
              </a:solidFill>
              <a:latin typeface="Times New Roman"/>
              <a:ea typeface="Times New Roman"/>
              <a:cs typeface="Times New Roman"/>
              <a:sym typeface="Times New Roman"/>
            </a:endParaRPr>
          </a:p>
          <a:p>
            <a:pPr indent="-323850" lvl="0" marL="457200" rtl="0" algn="just">
              <a:spcBef>
                <a:spcPts val="10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Reduces the time &amp; space needed to read &amp; store the complete document.</a:t>
            </a:r>
            <a:endParaRPr sz="1500">
              <a:solidFill>
                <a:schemeClr val="dk1"/>
              </a:solidFill>
              <a:latin typeface="Times New Roman"/>
              <a:ea typeface="Times New Roman"/>
              <a:cs typeface="Times New Roman"/>
              <a:sym typeface="Times New Roman"/>
            </a:endParaRPr>
          </a:p>
          <a:p>
            <a:pPr indent="-323850" lvl="0" marL="457200" rtl="0" algn="just">
              <a:spcBef>
                <a:spcPts val="10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will work on an extractive approach of ATS.</a:t>
            </a:r>
            <a:endParaRPr sz="1500">
              <a:solidFill>
                <a:schemeClr val="dk1"/>
              </a:solidFill>
              <a:latin typeface="Times New Roman"/>
              <a:ea typeface="Times New Roman"/>
              <a:cs typeface="Times New Roman"/>
              <a:sym typeface="Times New Roman"/>
            </a:endParaRPr>
          </a:p>
          <a:p>
            <a:pPr indent="0" lvl="0" marL="457200" rtl="0" algn="just">
              <a:spcBef>
                <a:spcPts val="1000"/>
              </a:spcBef>
              <a:spcAft>
                <a:spcPts val="10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11700" y="579425"/>
            <a:ext cx="8520600" cy="423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The basic architecture of an ATS system [1] is:-</a:t>
            </a:r>
            <a:endParaRPr>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Pre-processing: We generate a structured representation of the original text using a number of linguistic techniques, such as sentence segmentation, word tokenization, stop-word removal, part-of-speech tagging, stemming etc.</a:t>
            </a:r>
            <a:endParaRPr sz="16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Processing: Using one of the text summarising strategies, we apply one or more processes to the input document(s) to create the summary.</a:t>
            </a:r>
            <a:endParaRPr sz="16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Post-processing: Several problems with the constructed summary sentences, including anaphoras, are fixed before generating the final summary.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309375"/>
            <a:ext cx="8520600" cy="62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a:solidFill>
                  <a:schemeClr val="accent4"/>
                </a:solidFill>
              </a:rPr>
              <a:t>Dataset</a:t>
            </a:r>
            <a:endParaRPr>
              <a:solidFill>
                <a:schemeClr val="accent4"/>
              </a:solidFill>
            </a:endParaRPr>
          </a:p>
        </p:txBody>
      </p:sp>
      <p:sp>
        <p:nvSpPr>
          <p:cNvPr id="118" name="Google Shape;118;p18"/>
          <p:cNvSpPr txBox="1"/>
          <p:nvPr>
            <p:ph idx="1" type="body"/>
          </p:nvPr>
        </p:nvSpPr>
        <p:spPr>
          <a:xfrm>
            <a:off x="190350" y="989550"/>
            <a:ext cx="8763300" cy="38217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b="1" lang="en" sz="1900">
                <a:solidFill>
                  <a:schemeClr val="dk1"/>
                </a:solidFill>
                <a:latin typeface="Times New Roman"/>
                <a:ea typeface="Times New Roman"/>
                <a:cs typeface="Times New Roman"/>
                <a:sym typeface="Times New Roman"/>
              </a:rPr>
              <a:t>                            CNN/Daily Mail Dataset </a:t>
            </a:r>
            <a:endParaRPr b="1" sz="1900">
              <a:solidFill>
                <a:schemeClr val="dk1"/>
              </a:solidFill>
              <a:latin typeface="Times New Roman"/>
              <a:ea typeface="Times New Roman"/>
              <a:cs typeface="Times New Roman"/>
              <a:sym typeface="Times New Roman"/>
            </a:endParaRPr>
          </a:p>
          <a:p>
            <a:pPr indent="0" lvl="0" marL="457200" rtl="0" algn="just">
              <a:spcBef>
                <a:spcPts val="1000"/>
              </a:spcBef>
              <a:spcAft>
                <a:spcPts val="0"/>
              </a:spcAft>
              <a:buNone/>
            </a:pPr>
            <a:r>
              <a:t/>
            </a:r>
            <a:endParaRPr b="1" sz="1900">
              <a:solidFill>
                <a:schemeClr val="dk1"/>
              </a:solidFill>
              <a:latin typeface="Times New Roman"/>
              <a:ea typeface="Times New Roman"/>
              <a:cs typeface="Times New Roman"/>
              <a:sym typeface="Times New Roman"/>
            </a:endParaRPr>
          </a:p>
          <a:p>
            <a:pPr indent="-330200" lvl="0" marL="457200" rtl="0" algn="just">
              <a:lnSpc>
                <a:spcPct val="10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CNN/Daily Mail is a single-document dataset for summarization of news documents containing stories from CNN and Daily Mail news websites.</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Human generated abstractive summaries are also provided for each document.</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corpus has 286,817 training, 13,368 validation and 11,487 testing documents. </a:t>
            </a:r>
            <a:endParaRPr sz="1600">
              <a:solidFill>
                <a:schemeClr val="dk1"/>
              </a:solidFill>
              <a:latin typeface="Times New Roman"/>
              <a:ea typeface="Times New Roman"/>
              <a:cs typeface="Times New Roman"/>
              <a:sym typeface="Times New Roman"/>
            </a:endParaRPr>
          </a:p>
          <a:p>
            <a:pPr indent="-330200" lvl="0" marL="457200" rtl="0" algn="just">
              <a:lnSpc>
                <a:spcPct val="100000"/>
              </a:lnSpc>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documents in the training set have 766 words, containing an average of 29.74 sentences per document while the summaries have 53 words, containing an average of 3.72 sentences per document.</a:t>
            </a:r>
            <a:endParaRPr sz="13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11625" y="123775"/>
            <a:ext cx="8520600" cy="49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LITERATURE SURVEY </a:t>
            </a:r>
            <a:endParaRPr>
              <a:solidFill>
                <a:schemeClr val="accent4"/>
              </a:solidFill>
            </a:endParaRPr>
          </a:p>
        </p:txBody>
      </p:sp>
      <p:sp>
        <p:nvSpPr>
          <p:cNvPr id="124" name="Google Shape;124;p19"/>
          <p:cNvSpPr txBox="1"/>
          <p:nvPr>
            <p:ph idx="1" type="body"/>
          </p:nvPr>
        </p:nvSpPr>
        <p:spPr>
          <a:xfrm>
            <a:off x="311700" y="714475"/>
            <a:ext cx="8520600" cy="3739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Automatic text summary started to gain popularity in the 1950s. Luhn et al. [2] created a method to extract significant sentences from text using factors like word and phrase frequency. Edmundson et al. [3] described a paradigm based on key phrases in addition to the typical frequency-dependent weights.</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There are three types of ATS - extractive, abstractive and hybrid.</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 extractive ATS, the summary is generated by picking entities from the original summary. An intermediate representation of the document is constructed. There are two types of representation - topic and indicator representation.</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Topic representation aims to represent the text in  terms of the referenced topics. The techniques include frequency driven approaches, topic word approaches, latent semantic analysis, and Bayesian topic models.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11625" y="123775"/>
            <a:ext cx="8520600" cy="49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LITERATURE SURVEY </a:t>
            </a:r>
            <a:endParaRPr>
              <a:solidFill>
                <a:schemeClr val="accent4"/>
              </a:solidFill>
            </a:endParaRPr>
          </a:p>
        </p:txBody>
      </p:sp>
      <p:sp>
        <p:nvSpPr>
          <p:cNvPr id="130" name="Google Shape;130;p20"/>
          <p:cNvSpPr txBox="1"/>
          <p:nvPr>
            <p:ph idx="1" type="body"/>
          </p:nvPr>
        </p:nvSpPr>
        <p:spPr>
          <a:xfrm>
            <a:off x="311700" y="714475"/>
            <a:ext cx="8520600" cy="3739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Indicator representation aims to map the sentences on the basis of a set of features obtained through feature selection, and pick sentences which are indicative of high content. The techniques include graph methods, probabilistic machine learning methods such as Naive Bayes classifier, and semi-supervised learning.</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Abstractive text summarization produces summaries by paraphrasing various sections of the text. The idea is to recognize the main concepts and generate summaries like a human does.</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includes Graph based, Tree based, Rule based, Template based, Ontology based, Semantic based, and Deep Learning based methods. [4]</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211625" y="123775"/>
            <a:ext cx="8520600" cy="491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4"/>
                </a:solidFill>
              </a:rPr>
              <a:t>LITERATURE SURVEY </a:t>
            </a:r>
            <a:endParaRPr>
              <a:solidFill>
                <a:schemeClr val="accent4"/>
              </a:solidFill>
            </a:endParaRPr>
          </a:p>
        </p:txBody>
      </p:sp>
      <p:sp>
        <p:nvSpPr>
          <p:cNvPr id="136" name="Google Shape;136;p21"/>
          <p:cNvSpPr txBox="1"/>
          <p:nvPr>
            <p:ph idx="1" type="body"/>
          </p:nvPr>
        </p:nvSpPr>
        <p:spPr>
          <a:xfrm>
            <a:off x="311700" y="714475"/>
            <a:ext cx="8520600" cy="37392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generation of large datasets have led to Deep Learning algorithms making use of this huge volume of data for language generation tasks and have led to a revolution in Natural Language Processing. Sequence to Sequence models [5] were introduced in 2014 that were found to be significantly better in terms of machine translation.</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However, memorizing long sentences was not feasible for an encoder network.</a:t>
            </a:r>
            <a:endParaRPr sz="1600">
              <a:solidFill>
                <a:schemeClr val="dk1"/>
              </a:solidFill>
              <a:latin typeface="Times New Roman"/>
              <a:ea typeface="Times New Roman"/>
              <a:cs typeface="Times New Roman"/>
              <a:sym typeface="Times New Roman"/>
            </a:endParaRPr>
          </a:p>
          <a:p>
            <a:pPr indent="-330200" lvl="0" marL="457200" rtl="0" algn="just">
              <a:spcBef>
                <a:spcPts val="1000"/>
              </a:spcBef>
              <a:spcAft>
                <a:spcPts val="100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Vaswani et al. [6] proposed an attention mechanism for machine translation where, for generating the translation of a word the decoder only pays attention to parts of the original sentence and is more representative of the ways humans translate sentences.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