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 id="2147483725" r:id="rId2"/>
  </p:sldMasterIdLst>
  <p:sldIdLst>
    <p:sldId id="256" r:id="rId3"/>
    <p:sldId id="277" r:id="rId4"/>
    <p:sldId id="257" r:id="rId5"/>
    <p:sldId id="258" r:id="rId6"/>
    <p:sldId id="259" r:id="rId7"/>
    <p:sldId id="270" r:id="rId8"/>
    <p:sldId id="274" r:id="rId9"/>
    <p:sldId id="271" r:id="rId10"/>
    <p:sldId id="264" r:id="rId11"/>
    <p:sldId id="260" r:id="rId12"/>
    <p:sldId id="262" r:id="rId13"/>
    <p:sldId id="263" r:id="rId14"/>
    <p:sldId id="265" r:id="rId15"/>
    <p:sldId id="266" r:id="rId16"/>
    <p:sldId id="276" r:id="rId17"/>
    <p:sldId id="275"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7/3/2019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89686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27913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64129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7/3/2019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5739270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250860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7/3/2019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55049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7/3/2019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85484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034500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699543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smtClean="0"/>
              <a:t>7/3/2019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906884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smtClean="0"/>
              <a:t>7/3/2019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24628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7/3/2019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054396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7/3/2019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614509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smtClean="0"/>
              <a:t>7/3/2019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667407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smtClean="0"/>
              <a:t>7/3/2019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180550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509A250-FF31-4206-8172-F9D3106AACB1}" type="datetimeFigureOut">
              <a:rPr lang="en-US" smtClean="0"/>
              <a:t>7/3/2019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685972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7/3/2019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923019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154882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979170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smtClean="0"/>
              <a:t>7/3/2019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437468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smtClean="0"/>
              <a:t>7/3/2019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58758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7/3/2019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75697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7/3/2019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07673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7/3/2019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98671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7/3/2019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94616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7/3/2019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32525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7/3/2019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6344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12459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7/3/2019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349715284"/>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D347D-5ACD-4C99-B74B-A9C85AD731AF}" type="datetimeFigureOut">
              <a:rPr lang="en-US" smtClean="0"/>
              <a:t>7/3/2019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559411636"/>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8.jpg"/><Relationship Id="rId7" Type="http://schemas.openxmlformats.org/officeDocument/2006/relationships/image" Target="../media/image12.jpg"/><Relationship Id="rId2" Type="http://schemas.openxmlformats.org/officeDocument/2006/relationships/image" Target="../media/image7.jpg"/><Relationship Id="rId1" Type="http://schemas.openxmlformats.org/officeDocument/2006/relationships/slideLayout" Target="../slideLayouts/slideLayout24.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 Id="rId9" Type="http://schemas.openxmlformats.org/officeDocument/2006/relationships/image" Target="../media/image14.jp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jpg"/><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3171" y="1242649"/>
            <a:ext cx="8825658" cy="1412965"/>
          </a:xfrm>
        </p:spPr>
        <p:txBody>
          <a:bodyPr/>
          <a:lstStyle/>
          <a:p>
            <a:pPr algn="ctr" rtl="0"/>
            <a:r>
              <a:rPr lang="en-US" sz="2000" b="1" dirty="0"/>
              <a:t>Graduation Project:</a:t>
            </a:r>
            <a:r>
              <a:rPr lang="en-US" sz="1800" dirty="0"/>
              <a:t/>
            </a:r>
            <a:br>
              <a:rPr lang="en-US" sz="1800" dirty="0"/>
            </a:br>
            <a:r>
              <a:rPr lang="en-US" sz="1800" dirty="0"/>
              <a:t>Blood donation:</a:t>
            </a:r>
            <a:r>
              <a:rPr lang="ar-EG" sz="1800" dirty="0"/>
              <a:t/>
            </a:r>
            <a:br>
              <a:rPr lang="ar-EG" sz="1800" dirty="0"/>
            </a:br>
            <a:r>
              <a:rPr lang="en-US" sz="1800" dirty="0"/>
              <a:t>BDP</a:t>
            </a:r>
            <a:br>
              <a:rPr lang="en-US" sz="1800" dirty="0"/>
            </a:br>
            <a:r>
              <a:rPr lang="en-US" sz="1800" dirty="0"/>
              <a:t>Website easing the Process of Blood donation in Alexandria</a:t>
            </a:r>
            <a:endParaRPr lang="ar-EG" sz="1800" dirty="0"/>
          </a:p>
        </p:txBody>
      </p:sp>
      <p:sp>
        <p:nvSpPr>
          <p:cNvPr id="3" name="Subtitle 2"/>
          <p:cNvSpPr>
            <a:spLocks noGrp="1"/>
          </p:cNvSpPr>
          <p:nvPr>
            <p:ph type="subTitle" idx="1"/>
          </p:nvPr>
        </p:nvSpPr>
        <p:spPr>
          <a:xfrm>
            <a:off x="1094858" y="2868721"/>
            <a:ext cx="10278596" cy="3607235"/>
          </a:xfrm>
        </p:spPr>
        <p:txBody>
          <a:bodyPr>
            <a:normAutofit fontScale="40000" lnSpcReduction="20000"/>
          </a:bodyPr>
          <a:lstStyle/>
          <a:p>
            <a:pPr algn="ctr" rtl="0"/>
            <a:r>
              <a:rPr lang="en-US" sz="4200" b="1" dirty="0">
                <a:solidFill>
                  <a:schemeClr val="bg1"/>
                </a:solidFill>
              </a:rPr>
              <a:t>Supervised by:</a:t>
            </a:r>
            <a:endParaRPr lang="en-US" sz="4200" dirty="0">
              <a:solidFill>
                <a:schemeClr val="bg1"/>
              </a:solidFill>
            </a:endParaRPr>
          </a:p>
          <a:p>
            <a:pPr algn="ctr" rtl="0"/>
            <a:r>
              <a:rPr lang="en-US" sz="3800" dirty="0">
                <a:solidFill>
                  <a:schemeClr val="bg1"/>
                </a:solidFill>
              </a:rPr>
              <a:t>Dr. Yasser </a:t>
            </a:r>
            <a:r>
              <a:rPr lang="en-US" sz="3800" dirty="0" err="1">
                <a:solidFill>
                  <a:schemeClr val="bg1"/>
                </a:solidFill>
              </a:rPr>
              <a:t>Abdelghafar</a:t>
            </a:r>
            <a:endParaRPr lang="en-US" sz="3800" dirty="0">
              <a:solidFill>
                <a:schemeClr val="bg1"/>
              </a:solidFill>
            </a:endParaRPr>
          </a:p>
          <a:p>
            <a:pPr algn="ctr" rtl="0"/>
            <a:r>
              <a:rPr lang="en-US" sz="2200" dirty="0">
                <a:solidFill>
                  <a:schemeClr val="bg1"/>
                </a:solidFill>
              </a:rPr>
              <a:t> </a:t>
            </a:r>
          </a:p>
          <a:p>
            <a:pPr algn="ctr" rtl="0"/>
            <a:r>
              <a:rPr lang="en-US" sz="3600" b="1" dirty="0">
                <a:solidFill>
                  <a:schemeClr val="bg1"/>
                </a:solidFill>
              </a:rPr>
              <a:t>Submitted by:</a:t>
            </a:r>
            <a:endParaRPr lang="ar-EG" sz="3600" b="1" dirty="0">
              <a:solidFill>
                <a:schemeClr val="bg1"/>
              </a:solidFill>
            </a:endParaRPr>
          </a:p>
          <a:p>
            <a:pPr algn="ctr" rtl="0"/>
            <a:r>
              <a:rPr lang="en-US" sz="2900" dirty="0">
                <a:solidFill>
                  <a:schemeClr val="bg1"/>
                </a:solidFill>
              </a:rPr>
              <a:t>Reem Hassan Abdu </a:t>
            </a:r>
            <a:r>
              <a:rPr lang="en-US" sz="2900" dirty="0" err="1">
                <a:solidFill>
                  <a:schemeClr val="bg1"/>
                </a:solidFill>
              </a:rPr>
              <a:t>A.Sakoury</a:t>
            </a:r>
            <a:r>
              <a:rPr lang="en-US" sz="2900" dirty="0">
                <a:solidFill>
                  <a:schemeClr val="bg1"/>
                </a:solidFill>
              </a:rPr>
              <a:t>                                  </a:t>
            </a:r>
            <a:r>
              <a:rPr lang="en-US" sz="2900" dirty="0" err="1">
                <a:solidFill>
                  <a:schemeClr val="bg1"/>
                </a:solidFill>
              </a:rPr>
              <a:t>Aamen</a:t>
            </a:r>
            <a:r>
              <a:rPr lang="en-US" sz="2900" dirty="0">
                <a:solidFill>
                  <a:schemeClr val="bg1"/>
                </a:solidFill>
              </a:rPr>
              <a:t> </a:t>
            </a:r>
            <a:r>
              <a:rPr lang="en-US" sz="2900" dirty="0" err="1">
                <a:solidFill>
                  <a:schemeClr val="bg1"/>
                </a:solidFill>
              </a:rPr>
              <a:t>Youssry</a:t>
            </a:r>
            <a:r>
              <a:rPr lang="en-US" sz="2900" dirty="0">
                <a:solidFill>
                  <a:schemeClr val="bg1"/>
                </a:solidFill>
              </a:rPr>
              <a:t> Gamal </a:t>
            </a:r>
            <a:r>
              <a:rPr lang="en-US" sz="2900" dirty="0" err="1">
                <a:solidFill>
                  <a:schemeClr val="bg1"/>
                </a:solidFill>
              </a:rPr>
              <a:t>ElDin</a:t>
            </a:r>
            <a:endParaRPr lang="en-US" sz="2900" dirty="0">
              <a:solidFill>
                <a:schemeClr val="bg1"/>
              </a:solidFill>
            </a:endParaRPr>
          </a:p>
          <a:p>
            <a:pPr algn="ctr" rtl="0"/>
            <a:r>
              <a:rPr lang="en-US" sz="2900" dirty="0">
                <a:solidFill>
                  <a:schemeClr val="bg1"/>
                </a:solidFill>
              </a:rPr>
              <a:t>Nada Ibrahim El-Sayed                                                    </a:t>
            </a:r>
            <a:r>
              <a:rPr lang="en-US" sz="2900" dirty="0" err="1">
                <a:solidFill>
                  <a:schemeClr val="bg1"/>
                </a:solidFill>
              </a:rPr>
              <a:t>Noura</a:t>
            </a:r>
            <a:r>
              <a:rPr lang="en-US" sz="2900" dirty="0">
                <a:solidFill>
                  <a:schemeClr val="bg1"/>
                </a:solidFill>
              </a:rPr>
              <a:t> </a:t>
            </a:r>
            <a:r>
              <a:rPr lang="en-US" sz="2900" dirty="0" err="1">
                <a:solidFill>
                  <a:schemeClr val="bg1"/>
                </a:solidFill>
              </a:rPr>
              <a:t>Abdelmoneim</a:t>
            </a:r>
            <a:r>
              <a:rPr lang="en-US" sz="2900" dirty="0">
                <a:solidFill>
                  <a:schemeClr val="bg1"/>
                </a:solidFill>
              </a:rPr>
              <a:t> </a:t>
            </a:r>
            <a:r>
              <a:rPr lang="en-US" sz="2900" dirty="0" err="1">
                <a:solidFill>
                  <a:schemeClr val="bg1"/>
                </a:solidFill>
              </a:rPr>
              <a:t>Sheth</a:t>
            </a:r>
            <a:endParaRPr lang="ar-EG" sz="2900" dirty="0">
              <a:solidFill>
                <a:schemeClr val="bg1"/>
              </a:solidFill>
            </a:endParaRPr>
          </a:p>
          <a:p>
            <a:pPr algn="ctr" rtl="0"/>
            <a:r>
              <a:rPr lang="en-US" sz="2900" dirty="0">
                <a:solidFill>
                  <a:schemeClr val="bg1"/>
                </a:solidFill>
              </a:rPr>
              <a:t>Mohamed Mostafa Ahmed                          Yara </a:t>
            </a:r>
            <a:r>
              <a:rPr lang="en-US" sz="2900" dirty="0" err="1">
                <a:solidFill>
                  <a:schemeClr val="bg1"/>
                </a:solidFill>
              </a:rPr>
              <a:t>HossamEldin</a:t>
            </a:r>
            <a:r>
              <a:rPr lang="en-US" sz="2900" dirty="0">
                <a:solidFill>
                  <a:schemeClr val="bg1"/>
                </a:solidFill>
              </a:rPr>
              <a:t> Mohamed Basha</a:t>
            </a:r>
            <a:endParaRPr lang="ar-EG" sz="2900" dirty="0">
              <a:solidFill>
                <a:schemeClr val="bg1"/>
              </a:solidFill>
            </a:endParaRPr>
          </a:p>
          <a:p>
            <a:pPr algn="ctr" rtl="0"/>
            <a:r>
              <a:rPr lang="en-US" sz="2900" dirty="0">
                <a:solidFill>
                  <a:schemeClr val="bg1"/>
                </a:solidFill>
              </a:rPr>
              <a:t>Ahmed Youssef </a:t>
            </a:r>
            <a:r>
              <a:rPr lang="en-US" sz="2900" dirty="0" err="1">
                <a:solidFill>
                  <a:schemeClr val="bg1"/>
                </a:solidFill>
              </a:rPr>
              <a:t>ELAlem</a:t>
            </a:r>
            <a:r>
              <a:rPr lang="ar-EG" sz="2900" dirty="0">
                <a:solidFill>
                  <a:schemeClr val="bg1"/>
                </a:solidFill>
              </a:rPr>
              <a:t>                                                           </a:t>
            </a:r>
            <a:r>
              <a:rPr lang="en-US" sz="2900" dirty="0" err="1">
                <a:solidFill>
                  <a:schemeClr val="bg1"/>
                </a:solidFill>
              </a:rPr>
              <a:t>Eman</a:t>
            </a:r>
            <a:r>
              <a:rPr lang="en-US" sz="2900" dirty="0">
                <a:solidFill>
                  <a:schemeClr val="bg1"/>
                </a:solidFill>
              </a:rPr>
              <a:t> Ahmed </a:t>
            </a:r>
            <a:r>
              <a:rPr lang="en-US" sz="2900" dirty="0" err="1">
                <a:solidFill>
                  <a:schemeClr val="bg1"/>
                </a:solidFill>
              </a:rPr>
              <a:t>Baioumy</a:t>
            </a:r>
            <a:r>
              <a:rPr lang="en-US" sz="2900" dirty="0">
                <a:solidFill>
                  <a:schemeClr val="bg1"/>
                </a:solidFill>
              </a:rPr>
              <a:t> Aly</a:t>
            </a:r>
          </a:p>
          <a:p>
            <a:pPr algn="ctr" rtl="0"/>
            <a:r>
              <a:rPr lang="en-US" sz="2900" dirty="0">
                <a:solidFill>
                  <a:schemeClr val="bg1"/>
                </a:solidFill>
              </a:rPr>
              <a:t>Omnia Osama </a:t>
            </a:r>
            <a:r>
              <a:rPr lang="en-US" sz="2900" dirty="0" err="1">
                <a:solidFill>
                  <a:schemeClr val="bg1"/>
                </a:solidFill>
              </a:rPr>
              <a:t>SaEED</a:t>
            </a:r>
            <a:r>
              <a:rPr lang="en-US" sz="2900" dirty="0">
                <a:solidFill>
                  <a:schemeClr val="bg1"/>
                </a:solidFill>
              </a:rPr>
              <a:t>                                                 Abdelaziz Mohamed Abdelaziz</a:t>
            </a:r>
          </a:p>
          <a:p>
            <a:pPr algn="ctr" rtl="0"/>
            <a:r>
              <a:rPr lang="ar-EG" dirty="0"/>
              <a:t>         </a:t>
            </a:r>
            <a:r>
              <a:rPr lang="en-US" dirty="0"/>
              <a:t/>
            </a:r>
            <a:br>
              <a:rPr lang="en-US" dirty="0"/>
            </a:br>
            <a:endParaRPr lang="en-US" sz="2300" dirty="0"/>
          </a:p>
          <a:p>
            <a:pPr algn="ctr" rtl="0"/>
            <a:r>
              <a:rPr lang="en-US" sz="2300" dirty="0"/>
              <a:t> </a:t>
            </a:r>
          </a:p>
          <a:p>
            <a:pPr algn="ctr" rtl="0"/>
            <a:r>
              <a:rPr lang="en-US" sz="2300" b="1" dirty="0"/>
              <a:t>July 2019</a:t>
            </a:r>
            <a:endParaRPr lang="en-US" sz="2300" dirty="0"/>
          </a:p>
          <a:p>
            <a:pPr algn="ctr" rtl="0"/>
            <a:endParaRPr lang="ar-EG" dirty="0"/>
          </a:p>
        </p:txBody>
      </p:sp>
      <p:pic>
        <p:nvPicPr>
          <p:cNvPr id="4" name="Picture 3"/>
          <p:cNvPicPr/>
          <p:nvPr/>
        </p:nvPicPr>
        <p:blipFill>
          <a:blip r:embed="rId2"/>
          <a:srcRect/>
          <a:stretch>
            <a:fillRect/>
          </a:stretch>
        </p:blipFill>
        <p:spPr bwMode="auto">
          <a:xfrm>
            <a:off x="524387" y="285704"/>
            <a:ext cx="2275205" cy="956945"/>
          </a:xfrm>
          <a:prstGeom prst="rect">
            <a:avLst/>
          </a:prstGeom>
          <a:noFill/>
          <a:ln w="9525">
            <a:noFill/>
            <a:miter lim="800000"/>
            <a:headEnd/>
            <a:tailEnd/>
          </a:ln>
        </p:spPr>
      </p:pic>
    </p:spTree>
    <p:extLst>
      <p:ext uri="{BB962C8B-B14F-4D97-AF65-F5344CB8AC3E}">
        <p14:creationId xmlns:p14="http://schemas.microsoft.com/office/powerpoint/2010/main" val="1530440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1323" y="2856284"/>
            <a:ext cx="9404723" cy="1400530"/>
          </a:xfrm>
        </p:spPr>
        <p:txBody>
          <a:bodyPr/>
          <a:lstStyle/>
          <a:p>
            <a:pPr algn="ctr" rtl="0"/>
            <a:r>
              <a:rPr lang="en-US" sz="7200" dirty="0"/>
              <a:t>Analysis &amp; Design</a:t>
            </a:r>
            <a:r>
              <a:rPr lang="en-US" dirty="0"/>
              <a:t>:</a:t>
            </a:r>
            <a:endParaRPr lang="ar-EG" dirty="0"/>
          </a:p>
        </p:txBody>
      </p:sp>
    </p:spTree>
    <p:extLst>
      <p:ext uri="{BB962C8B-B14F-4D97-AF65-F5344CB8AC3E}">
        <p14:creationId xmlns:p14="http://schemas.microsoft.com/office/powerpoint/2010/main" val="29803074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2776358" cy="709876"/>
          </a:xfrm>
        </p:spPr>
        <p:txBody>
          <a:bodyPr/>
          <a:lstStyle/>
          <a:p>
            <a:r>
              <a:rPr lang="en-US" dirty="0"/>
              <a:t>Use Case:</a:t>
            </a:r>
            <a:endParaRPr lang="ar-E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7098" y="1345473"/>
            <a:ext cx="9470572" cy="5381897"/>
          </a:xfrm>
        </p:spPr>
      </p:pic>
    </p:spTree>
    <p:extLst>
      <p:ext uri="{BB962C8B-B14F-4D97-AF65-F5344CB8AC3E}">
        <p14:creationId xmlns:p14="http://schemas.microsoft.com/office/powerpoint/2010/main" val="1585826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ERD:</a:t>
            </a:r>
            <a:endParaRPr lang="ar-E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8720" y="1299128"/>
            <a:ext cx="10411098" cy="5238206"/>
          </a:xfrm>
        </p:spPr>
      </p:pic>
    </p:spTree>
    <p:extLst>
      <p:ext uri="{BB962C8B-B14F-4D97-AF65-F5344CB8AC3E}">
        <p14:creationId xmlns:p14="http://schemas.microsoft.com/office/powerpoint/2010/main" val="34637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3507878" cy="775191"/>
          </a:xfrm>
        </p:spPr>
        <p:txBody>
          <a:bodyPr/>
          <a:lstStyle/>
          <a:p>
            <a:r>
              <a:rPr lang="en-US" dirty="0"/>
              <a:t>Future Work</a:t>
            </a:r>
            <a:endParaRPr lang="ar-EG" dirty="0"/>
          </a:p>
        </p:txBody>
      </p:sp>
      <p:sp>
        <p:nvSpPr>
          <p:cNvPr id="3" name="Content Placeholder 2"/>
          <p:cNvSpPr>
            <a:spLocks noGrp="1"/>
          </p:cNvSpPr>
          <p:nvPr>
            <p:ph idx="1"/>
          </p:nvPr>
        </p:nvSpPr>
        <p:spPr>
          <a:xfrm>
            <a:off x="822961" y="2299064"/>
            <a:ext cx="10528662" cy="3331028"/>
          </a:xfrm>
        </p:spPr>
        <p:txBody>
          <a:bodyPr>
            <a:normAutofit/>
          </a:bodyPr>
          <a:lstStyle/>
          <a:p>
            <a:pPr algn="l" rtl="0"/>
            <a:r>
              <a:rPr lang="en-GB" sz="2400" dirty="0"/>
              <a:t>Expand our project in the future to cover more areas outside Alexandria till we cover all over Egypt to help a  large amount of people by solving the blood donation problem facing the community.</a:t>
            </a:r>
            <a:endParaRPr lang="en-US" sz="2400" dirty="0"/>
          </a:p>
          <a:p>
            <a:pPr algn="l" rtl="0"/>
            <a:r>
              <a:rPr lang="en-GB" sz="2400" dirty="0"/>
              <a:t>So we are going to achieve this by:</a:t>
            </a:r>
            <a:endParaRPr lang="en-US" sz="2400" dirty="0"/>
          </a:p>
        </p:txBody>
      </p:sp>
    </p:spTree>
    <p:extLst>
      <p:ext uri="{BB962C8B-B14F-4D97-AF65-F5344CB8AC3E}">
        <p14:creationId xmlns:p14="http://schemas.microsoft.com/office/powerpoint/2010/main" val="1025241570"/>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4711700"/>
            <a:ext cx="9404350" cy="1400175"/>
          </a:xfrm>
        </p:spPr>
        <p:txBody>
          <a:bodyPr/>
          <a:lstStyle/>
          <a:p>
            <a:r>
              <a:rPr lang="ar-EG" dirty="0"/>
              <a:t/>
            </a:r>
            <a:br>
              <a:rPr lang="ar-EG" dirty="0"/>
            </a:br>
            <a:endParaRPr lang="ar-EG" sz="1600" dirty="0"/>
          </a:p>
        </p:txBody>
      </p:sp>
      <p:sp>
        <p:nvSpPr>
          <p:cNvPr id="7" name="Rectangle 6"/>
          <p:cNvSpPr/>
          <p:nvPr/>
        </p:nvSpPr>
        <p:spPr>
          <a:xfrm>
            <a:off x="862147" y="1190290"/>
            <a:ext cx="10711543" cy="5016758"/>
          </a:xfrm>
          <a:prstGeom prst="rect">
            <a:avLst/>
          </a:prstGeom>
        </p:spPr>
        <p:txBody>
          <a:bodyPr wrap="square">
            <a:spAutoFit/>
          </a:bodyPr>
          <a:lstStyle/>
          <a:p>
            <a:pPr algn="l"/>
            <a:r>
              <a:rPr lang="en-US" sz="2000" dirty="0"/>
              <a:t>(1). our main target is to get the confirmation from the ministry of health to use our website in their institutions -(Blood banks and governmental hospitals)- and our profit will be generated by handing our website over to them.</a:t>
            </a:r>
          </a:p>
          <a:p>
            <a:pPr algn="l"/>
            <a:r>
              <a:rPr lang="en-US" sz="2000" dirty="0"/>
              <a:t/>
            </a:r>
            <a:br>
              <a:rPr lang="en-US" sz="2000" dirty="0"/>
            </a:br>
            <a:r>
              <a:rPr lang="en-US" sz="2000" dirty="0"/>
              <a:t>(2). Profit is resulting from private hospitals' subscriptions (small fee) and advertisements.</a:t>
            </a:r>
          </a:p>
          <a:p>
            <a:pPr algn="l"/>
            <a:r>
              <a:rPr lang="en-US" sz="2000" dirty="0"/>
              <a:t/>
            </a:r>
            <a:br>
              <a:rPr lang="en-US" sz="2000" dirty="0"/>
            </a:br>
            <a:r>
              <a:rPr lang="en-US" sz="2000" dirty="0"/>
              <a:t>(3). Market to our website by collaborating with Community (Rotaract/Alpha Leo)and Charity Clubs (</a:t>
            </a:r>
            <a:r>
              <a:rPr lang="en-US" sz="2000" dirty="0" err="1"/>
              <a:t>Resala</a:t>
            </a:r>
            <a:r>
              <a:rPr lang="en-US" sz="2000" dirty="0"/>
              <a:t>/ </a:t>
            </a:r>
            <a:r>
              <a:rPr lang="en-US" sz="2000" dirty="0" err="1"/>
              <a:t>Sonaa</a:t>
            </a:r>
            <a:r>
              <a:rPr lang="en-US" sz="2000" dirty="0"/>
              <a:t> El-</a:t>
            </a:r>
            <a:r>
              <a:rPr lang="en-US" sz="2000" dirty="0" err="1"/>
              <a:t>Hayah</a:t>
            </a:r>
            <a:r>
              <a:rPr lang="en-US" sz="2000" dirty="0"/>
              <a:t>) ,making booths in Universities and Colleges, Our Facebook and </a:t>
            </a:r>
            <a:r>
              <a:rPr lang="en-US" sz="2000" dirty="0" err="1"/>
              <a:t>Instgram</a:t>
            </a:r>
            <a:r>
              <a:rPr lang="en-US" sz="2000" dirty="0"/>
              <a:t> Pages ,and joining any awareness events.</a:t>
            </a:r>
          </a:p>
          <a:p>
            <a:pPr algn="l"/>
            <a:r>
              <a:rPr lang="en-US" sz="2000" dirty="0"/>
              <a:t/>
            </a:r>
            <a:br>
              <a:rPr lang="en-US" sz="2000" dirty="0"/>
            </a:br>
            <a:r>
              <a:rPr lang="en-US" sz="2000" dirty="0"/>
              <a:t>(4). To be in usual Contact with Blood-banks managers seeking for any assist ,future help in the donation process or in any update to our website system.</a:t>
            </a:r>
          </a:p>
          <a:p>
            <a:pPr algn="l"/>
            <a:r>
              <a:rPr lang="en-US" sz="2000" dirty="0"/>
              <a:t/>
            </a:r>
            <a:br>
              <a:rPr lang="en-US" sz="2000" dirty="0"/>
            </a:br>
            <a:r>
              <a:rPr lang="en-US" sz="2000" dirty="0"/>
              <a:t>(5). We are targeting to merge with more blood-banks and hospitals outside Alexandria</a:t>
            </a:r>
            <a:endParaRPr lang="ar-EG" sz="2000" dirty="0"/>
          </a:p>
        </p:txBody>
      </p:sp>
    </p:spTree>
    <p:extLst>
      <p:ext uri="{BB962C8B-B14F-4D97-AF65-F5344CB8AC3E}">
        <p14:creationId xmlns:p14="http://schemas.microsoft.com/office/powerpoint/2010/main" val="338620877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0251" y="2603863"/>
            <a:ext cx="6130835" cy="1107996"/>
          </a:xfrm>
          <a:prstGeom prst="rect">
            <a:avLst/>
          </a:prstGeom>
          <a:noFill/>
        </p:spPr>
        <p:txBody>
          <a:bodyPr wrap="square" rtlCol="0">
            <a:spAutoFit/>
          </a:bodyPr>
          <a:lstStyle/>
          <a:p>
            <a:r>
              <a:rPr lang="en-US" sz="6600" i="1" dirty="0" smtClean="0"/>
              <a:t>Website demo</a:t>
            </a:r>
            <a:endParaRPr lang="en-US" sz="6600" i="1" dirty="0"/>
          </a:p>
        </p:txBody>
      </p:sp>
    </p:spTree>
    <p:extLst>
      <p:ext uri="{BB962C8B-B14F-4D97-AF65-F5344CB8AC3E}">
        <p14:creationId xmlns:p14="http://schemas.microsoft.com/office/powerpoint/2010/main" val="9944602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8821" y="2847575"/>
            <a:ext cx="7531237" cy="1297705"/>
          </a:xfrm>
        </p:spPr>
        <p:txBody>
          <a:bodyPr/>
          <a:lstStyle/>
          <a:p>
            <a:r>
              <a:rPr lang="en-US" sz="6600" dirty="0">
                <a:latin typeface="Calibri Light" panose="020F0302020204030204" pitchFamily="34" charset="0"/>
                <a:cs typeface="Calibri Light" panose="020F0302020204030204" pitchFamily="34" charset="0"/>
              </a:rPr>
              <a:t>Save a life, give Blood</a:t>
            </a:r>
          </a:p>
        </p:txBody>
      </p:sp>
    </p:spTree>
    <p:extLst>
      <p:ext uri="{BB962C8B-B14F-4D97-AF65-F5344CB8AC3E}">
        <p14:creationId xmlns:p14="http://schemas.microsoft.com/office/powerpoint/2010/main" val="30512159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1688" y="2608089"/>
            <a:ext cx="9404723" cy="1400530"/>
          </a:xfrm>
        </p:spPr>
        <p:txBody>
          <a:bodyPr/>
          <a:lstStyle/>
          <a:p>
            <a:pPr algn="ctr" rtl="0"/>
            <a:r>
              <a:rPr lang="en-US" sz="9600" dirty="0"/>
              <a:t>THANK YOU</a:t>
            </a:r>
            <a:endParaRPr lang="ar-EG" sz="9600" dirty="0"/>
          </a:p>
        </p:txBody>
      </p:sp>
    </p:spTree>
    <p:extLst>
      <p:ext uri="{BB962C8B-B14F-4D97-AF65-F5344CB8AC3E}">
        <p14:creationId xmlns:p14="http://schemas.microsoft.com/office/powerpoint/2010/main" val="63370895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334" y="2595027"/>
            <a:ext cx="9404723" cy="1400530"/>
          </a:xfrm>
        </p:spPr>
        <p:txBody>
          <a:bodyPr/>
          <a:lstStyle/>
          <a:p>
            <a:pPr algn="ctr"/>
            <a:r>
              <a:rPr lang="en-US" dirty="0" smtClean="0"/>
              <a:t>Introduction</a:t>
            </a:r>
            <a:endParaRPr lang="en-US" dirty="0"/>
          </a:p>
        </p:txBody>
      </p:sp>
    </p:spTree>
    <p:extLst>
      <p:ext uri="{BB962C8B-B14F-4D97-AF65-F5344CB8AC3E}">
        <p14:creationId xmlns:p14="http://schemas.microsoft.com/office/powerpoint/2010/main" val="8255238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03520" y="1689664"/>
            <a:ext cx="8946541" cy="4195481"/>
          </a:xfrm>
        </p:spPr>
        <p:txBody>
          <a:bodyPr>
            <a:normAutofit/>
          </a:bodyPr>
          <a:lstStyle/>
          <a:p>
            <a:pPr algn="l" rtl="0"/>
            <a:r>
              <a:rPr lang="en-US" sz="2800" dirty="0"/>
              <a:t>Blood shortage is a common problem nowadays</a:t>
            </a:r>
          </a:p>
          <a:p>
            <a:pPr algn="l" rtl="0"/>
            <a:r>
              <a:rPr lang="en-US" sz="2800" dirty="0"/>
              <a:t> It's always hard to find the needed blood type immediately</a:t>
            </a:r>
          </a:p>
          <a:p>
            <a:pPr algn="l" rtl="0"/>
            <a:r>
              <a:rPr lang="en-US" sz="2800" dirty="0"/>
              <a:t>BDP idea is based on connecting the blood banks with hospitals and donors together in one place</a:t>
            </a:r>
          </a:p>
        </p:txBody>
      </p:sp>
    </p:spTree>
    <p:extLst>
      <p:ext uri="{BB962C8B-B14F-4D97-AF65-F5344CB8AC3E}">
        <p14:creationId xmlns:p14="http://schemas.microsoft.com/office/powerpoint/2010/main" val="1167520072"/>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br>
              <a:rPr lang="en-US" dirty="0"/>
            </a:br>
            <a:r>
              <a:rPr lang="en-GB" sz="2000" dirty="0"/>
              <a:t>Huge shortage of blood at blood banks and hospitals for the last 20 years in Egypt,  reasons might be:</a:t>
            </a:r>
            <a:r>
              <a:rPr lang="en-GB" sz="1800" dirty="0"/>
              <a:t> </a:t>
            </a:r>
            <a:r>
              <a:rPr lang="en-GB" dirty="0"/>
              <a:t/>
            </a:r>
            <a:br>
              <a:rPr lang="en-GB" dirty="0"/>
            </a:br>
            <a:endParaRPr lang="ar-EG" dirty="0"/>
          </a:p>
        </p:txBody>
      </p:sp>
      <p:sp>
        <p:nvSpPr>
          <p:cNvPr id="3" name="Content Placeholder 2"/>
          <p:cNvSpPr>
            <a:spLocks noGrp="1"/>
          </p:cNvSpPr>
          <p:nvPr>
            <p:ph idx="1"/>
          </p:nvPr>
        </p:nvSpPr>
        <p:spPr>
          <a:xfrm>
            <a:off x="1191975" y="2209801"/>
            <a:ext cx="8946541" cy="4195481"/>
          </a:xfrm>
        </p:spPr>
        <p:txBody>
          <a:bodyPr>
            <a:normAutofit/>
          </a:bodyPr>
          <a:lstStyle/>
          <a:p>
            <a:pPr algn="l" rtl="0"/>
            <a:r>
              <a:rPr lang="en-US" dirty="0"/>
              <a:t>The less awareness of the importance of donation</a:t>
            </a:r>
          </a:p>
          <a:p>
            <a:pPr algn="l" rtl="0"/>
            <a:r>
              <a:rPr lang="en-US" dirty="0"/>
              <a:t> The large number of accidents and explosions</a:t>
            </a:r>
          </a:p>
          <a:p>
            <a:pPr algn="l" rtl="0"/>
            <a:r>
              <a:rPr lang="en-US" dirty="0"/>
              <a:t>And the most important is there is no system that helps in reaching the missing or needed blood type</a:t>
            </a:r>
          </a:p>
          <a:p>
            <a:pPr algn="l" rtl="0"/>
            <a:r>
              <a:rPr lang="en-US" dirty="0"/>
              <a:t>Many people can lose their life daily because of shortage in their blood  type in blood banks or hospitals</a:t>
            </a:r>
          </a:p>
          <a:p>
            <a:pPr algn="l" rtl="0"/>
            <a:r>
              <a:rPr lang="en-US" dirty="0"/>
              <a:t>So, imagine if we ease this process to the patients, hospitals and blood banks by a simple idea in an easy way!</a:t>
            </a:r>
          </a:p>
          <a:p>
            <a:pPr algn="l" rtl="0"/>
            <a:endParaRPr lang="ar-EG" dirty="0"/>
          </a:p>
        </p:txBody>
      </p:sp>
    </p:spTree>
    <p:extLst>
      <p:ext uri="{BB962C8B-B14F-4D97-AF65-F5344CB8AC3E}">
        <p14:creationId xmlns:p14="http://schemas.microsoft.com/office/powerpoint/2010/main" val="29577816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a:t>
            </a:r>
            <a:endParaRPr lang="ar-EG" dirty="0"/>
          </a:p>
        </p:txBody>
      </p:sp>
      <p:sp>
        <p:nvSpPr>
          <p:cNvPr id="3" name="Content Placeholder 2"/>
          <p:cNvSpPr>
            <a:spLocks noGrp="1"/>
          </p:cNvSpPr>
          <p:nvPr>
            <p:ph idx="1"/>
          </p:nvPr>
        </p:nvSpPr>
        <p:spPr/>
        <p:txBody>
          <a:bodyPr/>
          <a:lstStyle/>
          <a:p>
            <a:pPr algn="l" rtl="0"/>
            <a:r>
              <a:rPr lang="en-US" dirty="0"/>
              <a:t>Our website is aiming to ease the process of blood donation specifically inside Alexandria, and any shortage in any blood type be easily known and easily to be found as fast as possible.</a:t>
            </a:r>
          </a:p>
          <a:p>
            <a:pPr algn="l" rtl="0"/>
            <a:r>
              <a:rPr lang="en-US" dirty="0"/>
              <a:t>The website allows communication between the hospitals, blood banks, and the outside users to announce if there any blood type needed in a specific hospital with brief details around the patient case, and where exactly the donor can go and donate. Also, it offers a sign up option for the users to get notifications by any announcement.</a:t>
            </a:r>
          </a:p>
          <a:p>
            <a:pPr algn="l" rtl="0"/>
            <a:r>
              <a:rPr lang="en-US" dirty="0"/>
              <a:t>By the end, saving a life is a great honor for any human, we are meant to rescue each other, and here is our idea is to help you to get the honor to save LIVES.</a:t>
            </a:r>
          </a:p>
          <a:p>
            <a:pPr algn="l" rtl="0"/>
            <a:endParaRPr lang="ar-EG" dirty="0"/>
          </a:p>
        </p:txBody>
      </p:sp>
    </p:spTree>
    <p:extLst>
      <p:ext uri="{BB962C8B-B14F-4D97-AF65-F5344CB8AC3E}">
        <p14:creationId xmlns:p14="http://schemas.microsoft.com/office/powerpoint/2010/main" val="1654086009"/>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DEA7B-B3D4-4740-B413-7905A5EC454A}"/>
              </a:ext>
            </a:extLst>
          </p:cNvPr>
          <p:cNvSpPr>
            <a:spLocks noGrp="1"/>
          </p:cNvSpPr>
          <p:nvPr>
            <p:ph type="title"/>
          </p:nvPr>
        </p:nvSpPr>
        <p:spPr/>
        <p:txBody>
          <a:bodyPr/>
          <a:lstStyle/>
          <a:p>
            <a:r>
              <a:rPr lang="en-US" dirty="0"/>
              <a:t>Objectives</a:t>
            </a:r>
            <a:endParaRPr lang="en-GB" dirty="0"/>
          </a:p>
        </p:txBody>
      </p:sp>
      <p:sp>
        <p:nvSpPr>
          <p:cNvPr id="3" name="Content Placeholder 2">
            <a:extLst>
              <a:ext uri="{FF2B5EF4-FFF2-40B4-BE49-F238E27FC236}">
                <a16:creationId xmlns:a16="http://schemas.microsoft.com/office/drawing/2014/main" id="{1C6ED8D3-D674-4ABA-88F4-E97478DE4CD5}"/>
              </a:ext>
            </a:extLst>
          </p:cNvPr>
          <p:cNvSpPr>
            <a:spLocks noGrp="1"/>
          </p:cNvSpPr>
          <p:nvPr>
            <p:ph idx="1"/>
          </p:nvPr>
        </p:nvSpPr>
        <p:spPr/>
        <p:txBody>
          <a:bodyPr/>
          <a:lstStyle/>
          <a:p>
            <a:pPr algn="l" rtl="0"/>
            <a:r>
              <a:rPr lang="en-US" dirty="0"/>
              <a:t>Reduce processing time and solve blood shortage problem</a:t>
            </a:r>
          </a:p>
          <a:p>
            <a:pPr algn="l" rtl="0"/>
            <a:r>
              <a:rPr lang="en-GB" dirty="0"/>
              <a:t>Blood banks can </a:t>
            </a:r>
            <a:r>
              <a:rPr lang="en-GB" dirty="0" err="1"/>
              <a:t>fulfill</a:t>
            </a:r>
            <a:r>
              <a:rPr lang="en-GB" dirty="0"/>
              <a:t> their need for blood donors</a:t>
            </a:r>
          </a:p>
          <a:p>
            <a:pPr algn="l" rtl="0"/>
            <a:r>
              <a:rPr lang="en-GB" dirty="0"/>
              <a:t>In case of emergencies, patients can find their blood type easily and quickly every second passes makes a great difference in saving a life</a:t>
            </a:r>
          </a:p>
          <a:p>
            <a:pPr algn="l" rtl="0"/>
            <a:r>
              <a:rPr lang="en-GB" dirty="0"/>
              <a:t>Save people a lot of time searching Facebook groups as BDP collects all cases in one place in an </a:t>
            </a:r>
            <a:r>
              <a:rPr lang="en-GB"/>
              <a:t>organized way</a:t>
            </a:r>
            <a:endParaRPr lang="en-GB" dirty="0"/>
          </a:p>
          <a:p>
            <a:pPr algn="l" rtl="0"/>
            <a:endParaRPr lang="en-US" dirty="0"/>
          </a:p>
        </p:txBody>
      </p:sp>
    </p:spTree>
    <p:extLst>
      <p:ext uri="{BB962C8B-B14F-4D97-AF65-F5344CB8AC3E}">
        <p14:creationId xmlns:p14="http://schemas.microsoft.com/office/powerpoint/2010/main" val="34708555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picture containing screenshot&#10;&#10;Description automatically generated"/>
          <p:cNvPicPr/>
          <p:nvPr/>
        </p:nvPicPr>
        <p:blipFill rotWithShape="1">
          <a:blip r:embed="rId2">
            <a:extLst>
              <a:ext uri="{28A0092B-C50C-407E-A947-70E740481C1C}">
                <a14:useLocalDpi xmlns:a14="http://schemas.microsoft.com/office/drawing/2010/main" val="0"/>
              </a:ext>
            </a:extLst>
          </a:blip>
          <a:srcRect l="7068" t="28914" r="23542" b="31249"/>
          <a:stretch/>
        </p:blipFill>
        <p:spPr bwMode="auto">
          <a:xfrm>
            <a:off x="9123115" y="220617"/>
            <a:ext cx="2194560" cy="2519680"/>
          </a:xfrm>
          <a:prstGeom prst="rect">
            <a:avLst/>
          </a:prstGeom>
          <a:ln>
            <a:noFill/>
          </a:ln>
          <a:extLst>
            <a:ext uri="{53640926-AAD7-44D8-BBD7-CCE9431645EC}">
              <a14:shadowObscured xmlns:a14="http://schemas.microsoft.com/office/drawing/2010/main"/>
            </a:ext>
          </a:extLst>
        </p:spPr>
      </p:pic>
      <p:pic>
        <p:nvPicPr>
          <p:cNvPr id="16" name="Picture 15" descr="A picture containing screenshot&#10;&#10;Description automatically generated"/>
          <p:cNvPicPr/>
          <p:nvPr/>
        </p:nvPicPr>
        <p:blipFill rotWithShape="1">
          <a:blip r:embed="rId3">
            <a:extLst>
              <a:ext uri="{28A0092B-C50C-407E-A947-70E740481C1C}">
                <a14:useLocalDpi xmlns:a14="http://schemas.microsoft.com/office/drawing/2010/main" val="0"/>
              </a:ext>
            </a:extLst>
          </a:blip>
          <a:srcRect l="8138" t="29449" r="17119" b="35318"/>
          <a:stretch/>
        </p:blipFill>
        <p:spPr bwMode="auto">
          <a:xfrm>
            <a:off x="328072" y="3495079"/>
            <a:ext cx="2672715" cy="2519680"/>
          </a:xfrm>
          <a:prstGeom prst="rect">
            <a:avLst/>
          </a:prstGeom>
          <a:ln>
            <a:noFill/>
          </a:ln>
          <a:extLst>
            <a:ext uri="{53640926-AAD7-44D8-BBD7-CCE9431645EC}">
              <a14:shadowObscured xmlns:a14="http://schemas.microsoft.com/office/drawing/2010/main"/>
            </a:ext>
          </a:extLst>
        </p:spPr>
      </p:pic>
      <p:pic>
        <p:nvPicPr>
          <p:cNvPr id="17" name="Picture 16" descr="A picture containing screenshot&#10;&#10;Description automatically generated"/>
          <p:cNvPicPr/>
          <p:nvPr/>
        </p:nvPicPr>
        <p:blipFill rotWithShape="1">
          <a:blip r:embed="rId4">
            <a:extLst>
              <a:ext uri="{28A0092B-C50C-407E-A947-70E740481C1C}">
                <a14:useLocalDpi xmlns:a14="http://schemas.microsoft.com/office/drawing/2010/main" val="0"/>
              </a:ext>
            </a:extLst>
          </a:blip>
          <a:srcRect l="8352" t="25594" r="13906" b="37674"/>
          <a:stretch/>
        </p:blipFill>
        <p:spPr bwMode="auto">
          <a:xfrm>
            <a:off x="5798033" y="220617"/>
            <a:ext cx="2666365" cy="2519680"/>
          </a:xfrm>
          <a:prstGeom prst="rect">
            <a:avLst/>
          </a:prstGeom>
          <a:ln>
            <a:noFill/>
          </a:ln>
          <a:extLst>
            <a:ext uri="{53640926-AAD7-44D8-BBD7-CCE9431645EC}">
              <a14:shadowObscured xmlns:a14="http://schemas.microsoft.com/office/drawing/2010/main"/>
            </a:ext>
          </a:extLst>
        </p:spPr>
      </p:pic>
      <p:pic>
        <p:nvPicPr>
          <p:cNvPr id="18" name="Picture 17" descr="A screenshot of a cell phone&#10;&#10;Description automatically generated"/>
          <p:cNvPicPr/>
          <p:nvPr/>
        </p:nvPicPr>
        <p:blipFill rotWithShape="1">
          <a:blip r:embed="rId5">
            <a:extLst>
              <a:ext uri="{28A0092B-C50C-407E-A947-70E740481C1C}">
                <a14:useLocalDpi xmlns:a14="http://schemas.microsoft.com/office/drawing/2010/main" val="0"/>
              </a:ext>
            </a:extLst>
          </a:blip>
          <a:srcRect l="8139" t="28593" r="22044" b="22253"/>
          <a:stretch/>
        </p:blipFill>
        <p:spPr bwMode="auto">
          <a:xfrm>
            <a:off x="9123115" y="2995790"/>
            <a:ext cx="2337435" cy="3291840"/>
          </a:xfrm>
          <a:prstGeom prst="rect">
            <a:avLst/>
          </a:prstGeom>
          <a:ln>
            <a:noFill/>
          </a:ln>
          <a:extLst>
            <a:ext uri="{53640926-AAD7-44D8-BBD7-CCE9431645EC}">
              <a14:shadowObscured xmlns:a14="http://schemas.microsoft.com/office/drawing/2010/main"/>
            </a:ext>
          </a:extLst>
        </p:spPr>
      </p:pic>
      <p:pic>
        <p:nvPicPr>
          <p:cNvPr id="19" name="Picture 18" descr="A picture containing screenshot&#10;&#10;Description automatically generated"/>
          <p:cNvPicPr/>
          <p:nvPr/>
        </p:nvPicPr>
        <p:blipFill rotWithShape="1">
          <a:blip r:embed="rId6">
            <a:extLst>
              <a:ext uri="{28A0092B-C50C-407E-A947-70E740481C1C}">
                <a14:useLocalDpi xmlns:a14="http://schemas.microsoft.com/office/drawing/2010/main" val="0"/>
              </a:ext>
            </a:extLst>
          </a:blip>
          <a:srcRect l="8566" t="28486" r="20118" b="33391"/>
          <a:stretch/>
        </p:blipFill>
        <p:spPr bwMode="auto">
          <a:xfrm>
            <a:off x="5798033" y="3349937"/>
            <a:ext cx="2693670" cy="2879725"/>
          </a:xfrm>
          <a:prstGeom prst="rect">
            <a:avLst/>
          </a:prstGeom>
          <a:ln>
            <a:noFill/>
          </a:ln>
          <a:extLst>
            <a:ext uri="{53640926-AAD7-44D8-BBD7-CCE9431645EC}">
              <a14:shadowObscured xmlns:a14="http://schemas.microsoft.com/office/drawing/2010/main"/>
            </a:ext>
          </a:extLst>
        </p:spPr>
      </p:pic>
      <p:pic>
        <p:nvPicPr>
          <p:cNvPr id="20" name="Picture 19" descr="A picture containing screenshot&#10;&#10;Description automatically generated"/>
          <p:cNvPicPr/>
          <p:nvPr/>
        </p:nvPicPr>
        <p:blipFill rotWithShape="1">
          <a:blip r:embed="rId7">
            <a:extLst>
              <a:ext uri="{28A0092B-C50C-407E-A947-70E740481C1C}">
                <a14:useLocalDpi xmlns:a14="http://schemas.microsoft.com/office/drawing/2010/main" val="0"/>
              </a:ext>
            </a:extLst>
          </a:blip>
          <a:srcRect l="7281" t="38659" r="27185" b="21504"/>
          <a:stretch/>
        </p:blipFill>
        <p:spPr bwMode="auto">
          <a:xfrm>
            <a:off x="3058622" y="3349937"/>
            <a:ext cx="2358371" cy="2937693"/>
          </a:xfrm>
          <a:prstGeom prst="rect">
            <a:avLst/>
          </a:prstGeom>
          <a:ln>
            <a:noFill/>
          </a:ln>
          <a:extLst>
            <a:ext uri="{53640926-AAD7-44D8-BBD7-CCE9431645EC}">
              <a14:shadowObscured xmlns:a14="http://schemas.microsoft.com/office/drawing/2010/main"/>
            </a:ext>
          </a:extLst>
        </p:spPr>
      </p:pic>
      <p:pic>
        <p:nvPicPr>
          <p:cNvPr id="21" name="Picture 20" descr="A picture containing screenshot&#10;&#10;Description automatically generated"/>
          <p:cNvPicPr/>
          <p:nvPr/>
        </p:nvPicPr>
        <p:blipFill rotWithShape="1">
          <a:blip r:embed="rId8">
            <a:extLst>
              <a:ext uri="{28A0092B-C50C-407E-A947-70E740481C1C}">
                <a14:useLocalDpi xmlns:a14="http://schemas.microsoft.com/office/drawing/2010/main" val="0"/>
              </a:ext>
            </a:extLst>
          </a:blip>
          <a:srcRect l="6639" t="27844" r="21402" b="35318"/>
          <a:stretch/>
        </p:blipFill>
        <p:spPr bwMode="auto">
          <a:xfrm>
            <a:off x="3058622" y="220617"/>
            <a:ext cx="2461260" cy="2519680"/>
          </a:xfrm>
          <a:prstGeom prst="rect">
            <a:avLst/>
          </a:prstGeom>
          <a:ln>
            <a:noFill/>
          </a:ln>
          <a:extLst>
            <a:ext uri="{53640926-AAD7-44D8-BBD7-CCE9431645EC}">
              <a14:shadowObscured xmlns:a14="http://schemas.microsoft.com/office/drawing/2010/main"/>
            </a:ext>
          </a:extLst>
        </p:spPr>
      </p:pic>
      <p:pic>
        <p:nvPicPr>
          <p:cNvPr id="22" name="Picture 21" descr="A screenshot of a cell phone&#10;&#10;Description automatically generated"/>
          <p:cNvPicPr/>
          <p:nvPr/>
        </p:nvPicPr>
        <p:blipFill rotWithShape="1">
          <a:blip r:embed="rId9">
            <a:extLst>
              <a:ext uri="{28A0092B-C50C-407E-A947-70E740481C1C}">
                <a14:useLocalDpi xmlns:a14="http://schemas.microsoft.com/office/drawing/2010/main" val="0"/>
              </a:ext>
            </a:extLst>
          </a:blip>
          <a:srcRect l="6211" t="43156" r="15190" b="21718"/>
          <a:stretch/>
        </p:blipFill>
        <p:spPr bwMode="auto">
          <a:xfrm>
            <a:off x="111443" y="275771"/>
            <a:ext cx="2819400" cy="251968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200655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22" name="Freeform 7">
            <a:extLst>
              <a:ext uri="{FF2B5EF4-FFF2-40B4-BE49-F238E27FC236}">
                <a16:creationId xmlns:a16="http://schemas.microsoft.com/office/drawing/2014/main" id="{22A37700-1791-4F08-8D97-79CDD325FEC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57EDC9D-E475-46CB-ABBA-DDEFE8144DD0}"/>
              </a:ext>
            </a:extLst>
          </p:cNvPr>
          <p:cNvSpPr>
            <a:spLocks noGrp="1"/>
          </p:cNvSpPr>
          <p:nvPr>
            <p:ph type="title"/>
          </p:nvPr>
        </p:nvSpPr>
        <p:spPr>
          <a:xfrm>
            <a:off x="646111" y="452718"/>
            <a:ext cx="9404723" cy="1180711"/>
          </a:xfrm>
        </p:spPr>
        <p:txBody>
          <a:bodyPr>
            <a:normAutofit/>
          </a:bodyPr>
          <a:lstStyle/>
          <a:p>
            <a:r>
              <a:rPr lang="en-US" dirty="0"/>
              <a:t>BDP features</a:t>
            </a:r>
            <a:endParaRPr lang="en-GB" dirty="0"/>
          </a:p>
        </p:txBody>
      </p:sp>
      <p:sp>
        <p:nvSpPr>
          <p:cNvPr id="24" name="Rectangle 23">
            <a:extLst>
              <a:ext uri="{FF2B5EF4-FFF2-40B4-BE49-F238E27FC236}">
                <a16:creationId xmlns:a16="http://schemas.microsoft.com/office/drawing/2014/main" id="{DC43A747-904B-497D-BEE6-32A5040CDF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5">
            <a:extLst>
              <a:ext uri="{FF2B5EF4-FFF2-40B4-BE49-F238E27FC236}">
                <a16:creationId xmlns:a16="http://schemas.microsoft.com/office/drawing/2014/main" id="{9CD09AE0-3923-46B3-AB43-39D8B0A0A5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16" name="Picture 15" descr="A close up of a logo&#10;&#10;Description automatically generated">
            <a:extLst>
              <a:ext uri="{FF2B5EF4-FFF2-40B4-BE49-F238E27FC236}">
                <a16:creationId xmlns:a16="http://schemas.microsoft.com/office/drawing/2014/main" id="{9037B43D-D233-4A35-B75C-1F70D5EDBD77}"/>
              </a:ext>
            </a:extLst>
          </p:cNvPr>
          <p:cNvPicPr>
            <a:picLocks noChangeAspect="1"/>
          </p:cNvPicPr>
          <p:nvPr/>
        </p:nvPicPr>
        <p:blipFill>
          <a:blip r:embed="rId3"/>
          <a:stretch>
            <a:fillRect/>
          </a:stretch>
        </p:blipFill>
        <p:spPr>
          <a:xfrm>
            <a:off x="334100" y="2330194"/>
            <a:ext cx="1416236" cy="1416236"/>
          </a:xfrm>
          <a:prstGeom prst="rect">
            <a:avLst/>
          </a:prstGeom>
          <a:effectLst/>
        </p:spPr>
      </p:pic>
      <p:pic>
        <p:nvPicPr>
          <p:cNvPr id="15" name="Picture 14" descr="A picture containing clipart&#10;&#10;Description automatically generated">
            <a:extLst>
              <a:ext uri="{FF2B5EF4-FFF2-40B4-BE49-F238E27FC236}">
                <a16:creationId xmlns:a16="http://schemas.microsoft.com/office/drawing/2014/main" id="{CCA8DD53-B1B6-4733-B53E-D18605FBC9E9}"/>
              </a:ext>
            </a:extLst>
          </p:cNvPr>
          <p:cNvPicPr>
            <a:picLocks noChangeAspect="1"/>
          </p:cNvPicPr>
          <p:nvPr/>
        </p:nvPicPr>
        <p:blipFill rotWithShape="1">
          <a:blip r:embed="rId4"/>
          <a:srcRect l="4834" t="1478"/>
          <a:stretch/>
        </p:blipFill>
        <p:spPr>
          <a:xfrm>
            <a:off x="213291" y="5290892"/>
            <a:ext cx="1428776" cy="1479162"/>
          </a:xfrm>
          <a:prstGeom prst="rect">
            <a:avLst/>
          </a:prstGeom>
          <a:effectLst/>
        </p:spPr>
      </p:pic>
      <p:sp>
        <p:nvSpPr>
          <p:cNvPr id="14" name="Content Placeholder 2">
            <a:extLst>
              <a:ext uri="{FF2B5EF4-FFF2-40B4-BE49-F238E27FC236}">
                <a16:creationId xmlns:a16="http://schemas.microsoft.com/office/drawing/2014/main" id="{D7D01DD6-B0B6-48FA-9611-B80795405313}"/>
              </a:ext>
            </a:extLst>
          </p:cNvPr>
          <p:cNvSpPr>
            <a:spLocks noGrp="1"/>
          </p:cNvSpPr>
          <p:nvPr>
            <p:ph idx="1"/>
          </p:nvPr>
        </p:nvSpPr>
        <p:spPr>
          <a:xfrm>
            <a:off x="5898220" y="2548282"/>
            <a:ext cx="5988980" cy="3464212"/>
          </a:xfrm>
        </p:spPr>
        <p:txBody>
          <a:bodyPr>
            <a:noAutofit/>
          </a:bodyPr>
          <a:lstStyle/>
          <a:p>
            <a:pPr algn="l" rtl="0">
              <a:lnSpc>
                <a:spcPct val="90000"/>
              </a:lnSpc>
            </a:pPr>
            <a:r>
              <a:rPr lang="en-US" sz="1800" dirty="0">
                <a:solidFill>
                  <a:schemeClr val="bg1"/>
                </a:solidFill>
                <a:latin typeface="Calibri" panose="020F0502020204030204" pitchFamily="34" charset="0"/>
                <a:cs typeface="Calibri" panose="020F0502020204030204" pitchFamily="34" charset="0"/>
              </a:rPr>
              <a:t>Donors can filter cases by blood type and location </a:t>
            </a:r>
          </a:p>
          <a:p>
            <a:pPr algn="l" rtl="0">
              <a:lnSpc>
                <a:spcPct val="90000"/>
              </a:lnSpc>
            </a:pPr>
            <a:r>
              <a:rPr lang="en-US" sz="1800" dirty="0">
                <a:solidFill>
                  <a:schemeClr val="bg1"/>
                </a:solidFill>
                <a:latin typeface="Calibri" panose="020F0502020204030204" pitchFamily="34" charset="0"/>
                <a:cs typeface="Calibri" panose="020F0502020204030204" pitchFamily="34" charset="0"/>
              </a:rPr>
              <a:t>A communication channel between donors and blood banks</a:t>
            </a:r>
          </a:p>
          <a:p>
            <a:pPr algn="l" rtl="0">
              <a:lnSpc>
                <a:spcPct val="90000"/>
              </a:lnSpc>
            </a:pPr>
            <a:r>
              <a:rPr lang="en-US" sz="1800" dirty="0">
                <a:solidFill>
                  <a:schemeClr val="bg1"/>
                </a:solidFill>
                <a:latin typeface="Calibri" panose="020F0502020204030204" pitchFamily="34" charset="0"/>
                <a:cs typeface="Calibri" panose="020F0502020204030204" pitchFamily="34" charset="0"/>
              </a:rPr>
              <a:t>Mobile Friendly</a:t>
            </a:r>
          </a:p>
          <a:p>
            <a:pPr algn="l" rtl="0">
              <a:lnSpc>
                <a:spcPct val="90000"/>
              </a:lnSpc>
            </a:pPr>
            <a:r>
              <a:rPr lang="en-US" sz="1800" dirty="0">
                <a:solidFill>
                  <a:schemeClr val="bg1"/>
                </a:solidFill>
                <a:latin typeface="Calibri" panose="020F0502020204030204" pitchFamily="34" charset="0"/>
                <a:cs typeface="Calibri" panose="020F0502020204030204" pitchFamily="34" charset="0"/>
              </a:rPr>
              <a:t>Easy to use and users can send their inquiries by filling the feedback form or messaging our Facebook page</a:t>
            </a:r>
          </a:p>
          <a:p>
            <a:pPr algn="l" rtl="0">
              <a:lnSpc>
                <a:spcPct val="90000"/>
              </a:lnSpc>
            </a:pPr>
            <a:r>
              <a:rPr lang="en-US" sz="1800" dirty="0">
                <a:solidFill>
                  <a:schemeClr val="bg1"/>
                </a:solidFill>
                <a:latin typeface="Calibri" panose="020F0502020204030204" pitchFamily="34" charset="0"/>
                <a:cs typeface="Calibri" panose="020F0502020204030204" pitchFamily="34" charset="0"/>
              </a:rPr>
              <a:t>Donors can opt for receiving notifications by email periodically (notifications period is defined by users upon registration)</a:t>
            </a:r>
          </a:p>
          <a:p>
            <a:pPr algn="l" rtl="0">
              <a:lnSpc>
                <a:spcPct val="90000"/>
              </a:lnSpc>
            </a:pPr>
            <a:r>
              <a:rPr lang="en-US" sz="1800" dirty="0">
                <a:solidFill>
                  <a:schemeClr val="bg1"/>
                </a:solidFill>
                <a:latin typeface="Calibri" panose="020F0502020204030204" pitchFamily="34" charset="0"/>
                <a:cs typeface="Calibri" panose="020F0502020204030204" pitchFamily="34" charset="0"/>
              </a:rPr>
              <a:t>Providing all needed information to people willing to donate (Information is gathered from doctors)</a:t>
            </a:r>
          </a:p>
          <a:p>
            <a:pPr algn="l" rtl="0">
              <a:lnSpc>
                <a:spcPct val="90000"/>
              </a:lnSpc>
            </a:pPr>
            <a:endParaRPr lang="en-GB" sz="1800" dirty="0">
              <a:solidFill>
                <a:schemeClr val="bg1"/>
              </a:solidFill>
              <a:latin typeface="Calibri" panose="020F0502020204030204" pitchFamily="34" charset="0"/>
              <a:cs typeface="Calibri" panose="020F0502020204030204" pitchFamily="34" charset="0"/>
            </a:endParaRPr>
          </a:p>
          <a:p>
            <a:pPr algn="l">
              <a:lnSpc>
                <a:spcPct val="90000"/>
              </a:lnSpc>
            </a:pPr>
            <a:endParaRPr lang="en-GB" sz="1800" dirty="0">
              <a:solidFill>
                <a:schemeClr val="bg1"/>
              </a:solidFill>
              <a:latin typeface="Calibri" panose="020F0502020204030204" pitchFamily="34" charset="0"/>
              <a:cs typeface="Calibri" panose="020F0502020204030204" pitchFamily="34" charset="0"/>
            </a:endParaRPr>
          </a:p>
        </p:txBody>
      </p:sp>
      <p:pic>
        <p:nvPicPr>
          <p:cNvPr id="19" name="Picture 18" descr="A close up of a device&#10;&#10;Description automatically generated">
            <a:extLst>
              <a:ext uri="{FF2B5EF4-FFF2-40B4-BE49-F238E27FC236}">
                <a16:creationId xmlns:a16="http://schemas.microsoft.com/office/drawing/2014/main" id="{39808557-0A44-4597-8443-3E93BB68550D}"/>
              </a:ext>
            </a:extLst>
          </p:cNvPr>
          <p:cNvPicPr>
            <a:picLocks noChangeAspect="1"/>
          </p:cNvPicPr>
          <p:nvPr/>
        </p:nvPicPr>
        <p:blipFill rotWithShape="1">
          <a:blip r:embed="rId5"/>
          <a:srcRect l="22632" t="6518" r="22410" b="8862"/>
          <a:stretch/>
        </p:blipFill>
        <p:spPr>
          <a:xfrm>
            <a:off x="4321337" y="2379836"/>
            <a:ext cx="1027135" cy="1660931"/>
          </a:xfrm>
          <a:prstGeom prst="rect">
            <a:avLst/>
          </a:prstGeom>
        </p:spPr>
      </p:pic>
      <p:pic>
        <p:nvPicPr>
          <p:cNvPr id="20" name="Picture 19">
            <a:extLst>
              <a:ext uri="{FF2B5EF4-FFF2-40B4-BE49-F238E27FC236}">
                <a16:creationId xmlns:a16="http://schemas.microsoft.com/office/drawing/2014/main" id="{159E122B-9802-4177-9A32-D573AAF21420}"/>
              </a:ext>
            </a:extLst>
          </p:cNvPr>
          <p:cNvPicPr>
            <a:picLocks noChangeAspect="1"/>
          </p:cNvPicPr>
          <p:nvPr/>
        </p:nvPicPr>
        <p:blipFill>
          <a:blip r:embed="rId6"/>
          <a:stretch>
            <a:fillRect/>
          </a:stretch>
        </p:blipFill>
        <p:spPr>
          <a:xfrm>
            <a:off x="4321337" y="5678903"/>
            <a:ext cx="969017" cy="947483"/>
          </a:xfrm>
          <a:prstGeom prst="rect">
            <a:avLst/>
          </a:prstGeom>
        </p:spPr>
      </p:pic>
      <p:pic>
        <p:nvPicPr>
          <p:cNvPr id="23" name="Picture 22" descr="A picture containing object&#10;&#10;Description automatically generated">
            <a:extLst>
              <a:ext uri="{FF2B5EF4-FFF2-40B4-BE49-F238E27FC236}">
                <a16:creationId xmlns:a16="http://schemas.microsoft.com/office/drawing/2014/main" id="{4516AA6F-248F-4976-94F7-999F92CE9B74}"/>
              </a:ext>
            </a:extLst>
          </p:cNvPr>
          <p:cNvPicPr>
            <a:picLocks noChangeAspect="1"/>
          </p:cNvPicPr>
          <p:nvPr/>
        </p:nvPicPr>
        <p:blipFill>
          <a:blip r:embed="rId7"/>
          <a:stretch>
            <a:fillRect/>
          </a:stretch>
        </p:blipFill>
        <p:spPr>
          <a:xfrm>
            <a:off x="2333025" y="4027935"/>
            <a:ext cx="1330473" cy="1330473"/>
          </a:xfrm>
          <a:prstGeom prst="rect">
            <a:avLst/>
          </a:prstGeom>
        </p:spPr>
      </p:pic>
      <p:pic>
        <p:nvPicPr>
          <p:cNvPr id="29" name="Picture 28" descr="A picture containing object&#10;&#10;Description automatically generated">
            <a:extLst>
              <a:ext uri="{FF2B5EF4-FFF2-40B4-BE49-F238E27FC236}">
                <a16:creationId xmlns:a16="http://schemas.microsoft.com/office/drawing/2014/main" id="{1C9993FB-41B4-4D6A-8CD0-478271EC8373}"/>
              </a:ext>
            </a:extLst>
          </p:cNvPr>
          <p:cNvPicPr>
            <a:picLocks noChangeAspect="1"/>
          </p:cNvPicPr>
          <p:nvPr/>
        </p:nvPicPr>
        <p:blipFill>
          <a:blip r:embed="rId8"/>
          <a:stretch>
            <a:fillRect/>
          </a:stretch>
        </p:blipFill>
        <p:spPr>
          <a:xfrm>
            <a:off x="2438067" y="5688912"/>
            <a:ext cx="947483" cy="947483"/>
          </a:xfrm>
          <a:prstGeom prst="rect">
            <a:avLst/>
          </a:prstGeom>
        </p:spPr>
      </p:pic>
      <p:pic>
        <p:nvPicPr>
          <p:cNvPr id="31" name="Picture 30">
            <a:extLst>
              <a:ext uri="{FF2B5EF4-FFF2-40B4-BE49-F238E27FC236}">
                <a16:creationId xmlns:a16="http://schemas.microsoft.com/office/drawing/2014/main" id="{942BB920-DF0A-429A-AE4F-E8E73FF0ED56}"/>
              </a:ext>
            </a:extLst>
          </p:cNvPr>
          <p:cNvPicPr>
            <a:picLocks noChangeAspect="1"/>
          </p:cNvPicPr>
          <p:nvPr/>
        </p:nvPicPr>
        <p:blipFill rotWithShape="1">
          <a:blip r:embed="rId9"/>
          <a:srcRect l="23722" r="23881" b="401"/>
          <a:stretch/>
        </p:blipFill>
        <p:spPr>
          <a:xfrm>
            <a:off x="2438067" y="2568773"/>
            <a:ext cx="1027134" cy="1025021"/>
          </a:xfrm>
          <a:prstGeom prst="rect">
            <a:avLst/>
          </a:prstGeom>
        </p:spPr>
      </p:pic>
    </p:spTree>
    <p:extLst>
      <p:ext uri="{BB962C8B-B14F-4D97-AF65-F5344CB8AC3E}">
        <p14:creationId xmlns:p14="http://schemas.microsoft.com/office/powerpoint/2010/main" val="14278102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4252460" cy="736002"/>
          </a:xfrm>
        </p:spPr>
        <p:txBody>
          <a:bodyPr/>
          <a:lstStyle/>
          <a:p>
            <a:r>
              <a:rPr lang="en-US" dirty="0"/>
              <a:t>Business Model:</a:t>
            </a:r>
            <a:endParaRPr lang="ar-EG" dirty="0"/>
          </a:p>
        </p:txBody>
      </p:sp>
      <p:pic>
        <p:nvPicPr>
          <p:cNvPr id="7" name="Content Placeholder 6" descr="A screenshot of a cell phone&#10;&#10;Description automatically generated">
            <a:extLst>
              <a:ext uri="{FF2B5EF4-FFF2-40B4-BE49-F238E27FC236}">
                <a16:creationId xmlns:a16="http://schemas.microsoft.com/office/drawing/2014/main" id="{C4B2825F-40B6-4DC5-A9C2-F626552756A4}"/>
              </a:ext>
            </a:extLst>
          </p:cNvPr>
          <p:cNvPicPr>
            <a:picLocks noGrp="1" noChangeAspect="1"/>
          </p:cNvPicPr>
          <p:nvPr>
            <p:ph idx="1"/>
          </p:nvPr>
        </p:nvPicPr>
        <p:blipFill>
          <a:blip r:embed="rId2"/>
          <a:stretch>
            <a:fillRect/>
          </a:stretch>
        </p:blipFill>
        <p:spPr>
          <a:xfrm>
            <a:off x="1026837" y="1326128"/>
            <a:ext cx="9545129" cy="5254386"/>
          </a:xfrm>
        </p:spPr>
      </p:pic>
    </p:spTree>
    <p:extLst>
      <p:ext uri="{BB962C8B-B14F-4D97-AF65-F5344CB8AC3E}">
        <p14:creationId xmlns:p14="http://schemas.microsoft.com/office/powerpoint/2010/main" val="1787064153"/>
      </p:ext>
    </p:extLst>
  </p:cSld>
  <p:clrMapOvr>
    <a:masterClrMapping/>
  </p:clrMapOvr>
  <p:transition spd="slow">
    <p:randomBar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516</Words>
  <Application>Microsoft Office PowerPoint</Application>
  <PresentationFormat>Widescreen</PresentationFormat>
  <Paragraphs>55</Paragraphs>
  <Slides>17</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Arial</vt:lpstr>
      <vt:lpstr>Calibri</vt:lpstr>
      <vt:lpstr>Calibri Light</vt:lpstr>
      <vt:lpstr>Century Gothic</vt:lpstr>
      <vt:lpstr>Times New Roman</vt:lpstr>
      <vt:lpstr>Wingdings 3</vt:lpstr>
      <vt:lpstr>Ion</vt:lpstr>
      <vt:lpstr>Office Theme</vt:lpstr>
      <vt:lpstr>Graduation Project: Blood donation: BDP Website easing the Process of Blood donation in Alexandria</vt:lpstr>
      <vt:lpstr>Introduction</vt:lpstr>
      <vt:lpstr>PowerPoint Presentation</vt:lpstr>
      <vt:lpstr>Problem Huge shortage of blood at blood banks and hospitals for the last 20 years in Egypt,  reasons might be:  </vt:lpstr>
      <vt:lpstr>Idea:</vt:lpstr>
      <vt:lpstr>Objectives</vt:lpstr>
      <vt:lpstr>PowerPoint Presentation</vt:lpstr>
      <vt:lpstr>BDP features</vt:lpstr>
      <vt:lpstr>Business Model:</vt:lpstr>
      <vt:lpstr>Analysis &amp; Design:</vt:lpstr>
      <vt:lpstr>Use Case:</vt:lpstr>
      <vt:lpstr>ERD:</vt:lpstr>
      <vt:lpstr>Future Work</vt:lpstr>
      <vt:lpstr> </vt:lpstr>
      <vt:lpstr>PowerPoint Presentation</vt:lpstr>
      <vt:lpstr>Save a life, give Blood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Graduation Project: Blood donation: BDP Website easing the Process of Blood donation in Alexandria</dc:title>
  <dc:creator>My PC</dc:creator>
  <cp:lastModifiedBy>201156587877</cp:lastModifiedBy>
  <cp:revision>24</cp:revision>
  <dcterms:created xsi:type="dcterms:W3CDTF">2019-07-01T01:57:16Z</dcterms:created>
  <dcterms:modified xsi:type="dcterms:W3CDTF">2019-07-03T08:02:29Z</dcterms:modified>
</cp:coreProperties>
</file>