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3"/>
  </p:notesMasterIdLst>
  <p:handoutMasterIdLst>
    <p:handoutMasterId r:id="rId24"/>
  </p:handoutMasterIdLst>
  <p:sldIdLst>
    <p:sldId id="357" r:id="rId4"/>
    <p:sldId id="323" r:id="rId5"/>
    <p:sldId id="320" r:id="rId6"/>
    <p:sldId id="316" r:id="rId7"/>
    <p:sldId id="390" r:id="rId8"/>
    <p:sldId id="391" r:id="rId9"/>
    <p:sldId id="392" r:id="rId10"/>
    <p:sldId id="393" r:id="rId11"/>
    <p:sldId id="394" r:id="rId12"/>
    <p:sldId id="395" r:id="rId13"/>
    <p:sldId id="396" r:id="rId14"/>
    <p:sldId id="397" r:id="rId15"/>
    <p:sldId id="403" r:id="rId16"/>
    <p:sldId id="398" r:id="rId17"/>
    <p:sldId id="399" r:id="rId18"/>
    <p:sldId id="400" r:id="rId19"/>
    <p:sldId id="401" r:id="rId20"/>
    <p:sldId id="404" r:id="rId21"/>
    <p:sldId id="368" r:id="rId22"/>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9900"/>
    <a:srgbClr val="002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715"/>
        <p:guide pos="2882"/>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2313940" y="1999615"/>
            <a:ext cx="4826000" cy="1445260"/>
          </a:xfrm>
          <a:prstGeom prst="rect">
            <a:avLst/>
          </a:prstGeom>
          <a:noFill/>
          <a:ln w="9525">
            <a:noFill/>
          </a:ln>
        </p:spPr>
        <p:txBody>
          <a:bodyPr wrap="square" anchor="t">
            <a:spAutoFit/>
          </a:bodyPr>
          <a:p>
            <a:pPr algn="dist"/>
            <a:r>
              <a:rPr lang="en-US" altLang="zh-CN" sz="2800" b="1">
                <a:solidFill>
                  <a:schemeClr val="bg1"/>
                </a:solidFill>
                <a:latin typeface="Arial Unicode MS" panose="020B0604020202020204" charset="-122"/>
                <a:ea typeface="Arial Unicode MS" panose="020B0604020202020204" charset="-122"/>
              </a:rPr>
              <a:t>BEM Architecture</a:t>
            </a:r>
            <a:endParaRPr lang="en-US" altLang="zh-CN" sz="2800" b="1">
              <a:solidFill>
                <a:schemeClr val="bg1"/>
              </a:solidFill>
              <a:latin typeface="Arial Unicode MS" panose="020B0604020202020204" charset="-122"/>
              <a:ea typeface="Arial Unicode MS" panose="020B0604020202020204" charset="-122"/>
            </a:endParaRPr>
          </a:p>
          <a:p>
            <a:pPr algn="dist"/>
            <a:r>
              <a:rPr lang="en-US" altLang="zh-CN" sz="2800" b="1">
                <a:solidFill>
                  <a:schemeClr val="bg1"/>
                </a:solidFill>
                <a:latin typeface="Arial Unicode MS" panose="020B0604020202020204" charset="-122"/>
                <a:ea typeface="Arial Unicode MS" panose="020B0604020202020204" charset="-122"/>
              </a:rPr>
              <a:t>&amp; </a:t>
            </a:r>
            <a:endParaRPr lang="en-US" altLang="zh-CN" sz="2800" b="1">
              <a:solidFill>
                <a:schemeClr val="bg1"/>
              </a:solidFill>
              <a:latin typeface="Arial Unicode MS" panose="020B0604020202020204" charset="-122"/>
              <a:ea typeface="Arial Unicode MS" panose="020B0604020202020204" charset="-122"/>
            </a:endParaRPr>
          </a:p>
          <a:p>
            <a:pPr algn="dist"/>
            <a:r>
              <a:rPr lang="en-US" altLang="zh-CN" sz="2800" b="1">
                <a:solidFill>
                  <a:schemeClr val="bg1"/>
                </a:solidFill>
                <a:latin typeface="Arial Unicode MS" panose="020B0604020202020204" charset="-122"/>
                <a:ea typeface="Arial Unicode MS" panose="020B0604020202020204" charset="-122"/>
              </a:rPr>
              <a:t>Pre-Processor</a:t>
            </a:r>
            <a:r>
              <a:rPr lang="en-US" altLang="zh-CN" sz="3200" b="1">
                <a:solidFill>
                  <a:schemeClr val="bg1"/>
                </a:solidFill>
                <a:latin typeface="Arial Unicode MS" panose="020B0604020202020204" charset="-122"/>
                <a:ea typeface="Arial Unicode MS" panose="020B0604020202020204" charset="-122"/>
              </a:rPr>
              <a:t> </a:t>
            </a:r>
            <a:endParaRPr lang="en-US" altLang="zh-CN" sz="3200" b="1">
              <a:solidFill>
                <a:schemeClr val="bg1"/>
              </a:solidFill>
              <a:latin typeface="Arial Unicode MS" panose="020B0604020202020204" charset="-122"/>
              <a:ea typeface="Arial Unicode MS" panose="020B0604020202020204" charset="-122"/>
            </a:endParaRPr>
          </a:p>
        </p:txBody>
      </p:sp>
      <p:sp>
        <p:nvSpPr>
          <p:cNvPr id="2" name="矩形 1"/>
          <p:cNvSpPr/>
          <p:nvPr/>
        </p:nvSpPr>
        <p:spPr>
          <a:xfrm>
            <a:off x="0" y="396938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等腰三角形 2"/>
          <p:cNvSpPr/>
          <p:nvPr/>
        </p:nvSpPr>
        <p:spPr>
          <a:xfrm rot="8100000">
            <a:off x="2527618" y="46259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2792095" y="1410018"/>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43980" y="42005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177598" y="1415415"/>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8" name="Picture 7" descr="squareLogo-00d15a83d026c2e522bcc0b27f1897a8"/>
          <p:cNvPicPr>
            <a:picLocks noChangeAspect="1"/>
          </p:cNvPicPr>
          <p:nvPr/>
        </p:nvPicPr>
        <p:blipFill>
          <a:blip r:embed="rId1"/>
          <a:stretch>
            <a:fillRect/>
          </a:stretch>
        </p:blipFill>
        <p:spPr>
          <a:xfrm>
            <a:off x="4156710" y="334010"/>
            <a:ext cx="1141095" cy="1141095"/>
          </a:xfrm>
          <a:prstGeom prst="ellipse">
            <a:avLst/>
          </a:prstGeom>
        </p:spPr>
      </p:pic>
      <p:sp>
        <p:nvSpPr>
          <p:cNvPr id="10" name="Text Box 9"/>
          <p:cNvSpPr txBox="1"/>
          <p:nvPr/>
        </p:nvSpPr>
        <p:spPr>
          <a:xfrm>
            <a:off x="-102870" y="4344035"/>
            <a:ext cx="9349740" cy="521970"/>
          </a:xfrm>
          <a:prstGeom prst="rect">
            <a:avLst/>
          </a:prstGeom>
          <a:noFill/>
        </p:spPr>
        <p:txBody>
          <a:bodyPr wrap="square" rtlCol="0">
            <a:spAutoFit/>
          </a:bodyPr>
          <a:p>
            <a:pPr algn="ctr"/>
            <a:r>
              <a:rPr lang="en-US" sz="2800">
                <a:solidFill>
                  <a:schemeClr val="bg1"/>
                </a:solidFill>
                <a:latin typeface="Bahnschrift SemiLight" panose="020B0502040204020203" charset="0"/>
                <a:cs typeface="Bahnschrift SemiLight" panose="020B0502040204020203" charset="0"/>
              </a:rPr>
              <a:t>Aamer Qanadilo</a:t>
            </a:r>
            <a:endParaRPr lang="en-US" sz="2800">
              <a:solidFill>
                <a:schemeClr val="bg1"/>
              </a:solidFill>
              <a:latin typeface="Bahnschrift SemiLight" panose="020B0502040204020203" charset="0"/>
              <a:cs typeface="Bahnschrift SemiLight" panose="020B0502040204020203"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000000"/>
                                          </p:val>
                                        </p:tav>
                                        <p:tav tm="100000">
                                          <p:val>
                                            <p:strVal val="#ppt_w"/>
                                          </p:val>
                                        </p:tav>
                                      </p:tavLst>
                                    </p:anim>
                                    <p:anim calcmode="lin" valueType="num">
                                      <p:cBhvr>
                                        <p:cTn id="19" dur="500" fill="hold"/>
                                        <p:tgtEl>
                                          <p:spTgt spid="7"/>
                                        </p:tgtEl>
                                        <p:attrNameLst>
                                          <p:attrName>ppt_h</p:attrName>
                                        </p:attrNameLst>
                                      </p:cBhvr>
                                      <p:tavLst>
                                        <p:tav tm="0">
                                          <p:val>
                                            <p:fltVal val="0.000000"/>
                                          </p:val>
                                        </p:tav>
                                        <p:tav tm="100000">
                                          <p:val>
                                            <p:strVal val="#ppt_h"/>
                                          </p:val>
                                        </p:tav>
                                      </p:tavLst>
                                    </p:anim>
                                    <p:anim calcmode="lin" valueType="num">
                                      <p:cBhvr>
                                        <p:cTn id="20" dur="500" fill="hold"/>
                                        <p:tgtEl>
                                          <p:spTgt spid="7"/>
                                        </p:tgtEl>
                                        <p:attrNameLst>
                                          <p:attrName>style.rotation</p:attrName>
                                        </p:attrNameLst>
                                      </p:cBhvr>
                                      <p:tavLst>
                                        <p:tav tm="0">
                                          <p:val>
                                            <p:fltVal val="360.000000"/>
                                          </p:val>
                                        </p:tav>
                                        <p:tav tm="100000">
                                          <p:val>
                                            <p:fltVal val="0.000000"/>
                                          </p:val>
                                        </p:tav>
                                      </p:tavLst>
                                    </p:anim>
                                    <p:animEffect transition="in" filter="fade">
                                      <p:cBhvr>
                                        <p:cTn id="21" dur="500"/>
                                        <p:tgtEl>
                                          <p:spTgt spid="7"/>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000000"/>
                                          </p:val>
                                        </p:tav>
                                        <p:tav tm="100000">
                                          <p:val>
                                            <p:strVal val="#ppt_w"/>
                                          </p:val>
                                        </p:tav>
                                      </p:tavLst>
                                    </p:anim>
                                    <p:anim calcmode="lin" valueType="num">
                                      <p:cBhvr>
                                        <p:cTn id="26" dur="500" fill="hold"/>
                                        <p:tgtEl>
                                          <p:spTgt spid="5"/>
                                        </p:tgtEl>
                                        <p:attrNameLst>
                                          <p:attrName>ppt_h</p:attrName>
                                        </p:attrNameLst>
                                      </p:cBhvr>
                                      <p:tavLst>
                                        <p:tav tm="0">
                                          <p:val>
                                            <p:fltVal val="0.000000"/>
                                          </p:val>
                                        </p:tav>
                                        <p:tav tm="100000">
                                          <p:val>
                                            <p:strVal val="#ppt_h"/>
                                          </p:val>
                                        </p:tav>
                                      </p:tavLst>
                                    </p:anim>
                                    <p:anim calcmode="lin" valueType="num">
                                      <p:cBhvr>
                                        <p:cTn id="27" dur="500" fill="hold"/>
                                        <p:tgtEl>
                                          <p:spTgt spid="5"/>
                                        </p:tgtEl>
                                        <p:attrNameLst>
                                          <p:attrName>style.rotation</p:attrName>
                                        </p:attrNameLst>
                                      </p:cBhvr>
                                      <p:tavLst>
                                        <p:tav tm="0">
                                          <p:val>
                                            <p:fltVal val="360.000000"/>
                                          </p:val>
                                        </p:tav>
                                        <p:tav tm="100000">
                                          <p:val>
                                            <p:fltVal val="0.000000"/>
                                          </p:val>
                                        </p:tav>
                                      </p:tavLst>
                                    </p:anim>
                                    <p:animEffect transition="in" filter="fade">
                                      <p:cBhvr>
                                        <p:cTn id="28" dur="500"/>
                                        <p:tgtEl>
                                          <p:spTgt spid="5"/>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000000"/>
                                          </p:val>
                                        </p:tav>
                                        <p:tav tm="100000">
                                          <p:val>
                                            <p:strVal val="#ppt_w"/>
                                          </p:val>
                                        </p:tav>
                                      </p:tavLst>
                                    </p:anim>
                                    <p:anim calcmode="lin" valueType="num">
                                      <p:cBhvr>
                                        <p:cTn id="33" dur="500" fill="hold"/>
                                        <p:tgtEl>
                                          <p:spTgt spid="4"/>
                                        </p:tgtEl>
                                        <p:attrNameLst>
                                          <p:attrName>ppt_h</p:attrName>
                                        </p:attrNameLst>
                                      </p:cBhvr>
                                      <p:tavLst>
                                        <p:tav tm="0">
                                          <p:val>
                                            <p:fltVal val="0.000000"/>
                                          </p:val>
                                        </p:tav>
                                        <p:tav tm="100000">
                                          <p:val>
                                            <p:strVal val="#ppt_h"/>
                                          </p:val>
                                        </p:tav>
                                      </p:tavLst>
                                    </p:anim>
                                    <p:anim calcmode="lin" valueType="num">
                                      <p:cBhvr>
                                        <p:cTn id="34" dur="500" fill="hold"/>
                                        <p:tgtEl>
                                          <p:spTgt spid="4"/>
                                        </p:tgtEl>
                                        <p:attrNameLst>
                                          <p:attrName>style.rotation</p:attrName>
                                        </p:attrNameLst>
                                      </p:cBhvr>
                                      <p:tavLst>
                                        <p:tav tm="0">
                                          <p:val>
                                            <p:fltVal val="360.000000"/>
                                          </p:val>
                                        </p:tav>
                                        <p:tav tm="100000">
                                          <p:val>
                                            <p:fltVal val="0.000000"/>
                                          </p:val>
                                        </p:tav>
                                      </p:tavLst>
                                    </p:anim>
                                    <p:animEffect transition="in" filter="fade">
                                      <p:cBhvr>
                                        <p:cTn id="35" dur="500"/>
                                        <p:tgtEl>
                                          <p:spTgt spid="4"/>
                                        </p:tgtEl>
                                      </p:cBhvr>
                                    </p:animEffect>
                                  </p:childTnLst>
                                </p:cTn>
                              </p:par>
                            </p:childTnLst>
                          </p:cTn>
                        </p:par>
                        <p:par>
                          <p:cTn id="36" fill="hold">
                            <p:stCondLst>
                              <p:cond delay="2500"/>
                            </p:stCondLst>
                            <p:childTnLst>
                              <p:par>
                                <p:cTn id="37" presetID="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0-#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Modifier</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299974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modifier name describes its appearance ("What size?" or "Which theme?" and so on — size_s or theme_islands), its state ("How is it different from the others?" — disabled, focused, etc.) and its behavior ("How does it behave?" or "How does it respond to the user?" — such as directions_left-top).</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modifier name is separated from the block or element name by a single underscore (_).</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827655" y="179070"/>
            <a:ext cx="593534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Types of Modifier</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203009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Boolean, </a:t>
            </a:r>
            <a:r>
              <a:rPr lang="en-US" altLang="en-US" sz="1400" dirty="0">
                <a:latin typeface="Arial Unicode MS" panose="020B0604020202020204" charset="-122"/>
                <a:ea typeface="Arial Unicode MS" panose="020B0604020202020204" charset="-122"/>
                <a:sym typeface="Arial" panose="020B0604020202020204" pitchFamily="34" charset="0"/>
              </a:rPr>
              <a:t>The structure of the modifier's full name follows the pattern:</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block-name_modifier-name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block-name__element-name_modifier-name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1493520" y="2717165"/>
            <a:ext cx="6987540" cy="13487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545715" y="190500"/>
            <a:ext cx="593534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Types of Modifier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35331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Key-value, </a:t>
            </a:r>
            <a:r>
              <a:rPr lang="en-US" altLang="en-US" sz="1400" dirty="0">
                <a:latin typeface="Arial Unicode MS" panose="020B0604020202020204" charset="-122"/>
                <a:ea typeface="Arial Unicode MS" panose="020B0604020202020204" charset="-122"/>
                <a:sym typeface="Arial" panose="020B0604020202020204" pitchFamily="34" charset="0"/>
              </a:rPr>
              <a:t>The structure of the modifier's full name follows the pattern:</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block-name_modifier-name_modifier-value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block-name__element-name_modifier-name_modifier-value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6" name="Picture 5"/>
          <p:cNvPicPr>
            <a:picLocks noChangeAspect="1"/>
          </p:cNvPicPr>
          <p:nvPr/>
        </p:nvPicPr>
        <p:blipFill>
          <a:blip r:embed="rId1"/>
          <a:srcRect b="62586"/>
          <a:stretch>
            <a:fillRect/>
          </a:stretch>
        </p:blipFill>
        <p:spPr>
          <a:xfrm>
            <a:off x="1407160" y="2738755"/>
            <a:ext cx="6789420" cy="152527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039620" y="190500"/>
            <a:ext cx="620141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Modifiers can’t be used alone</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03009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From the BEM perspective, a modifier can't be used in isolation from the modified block or element. A modifier should change the appearance, behavior, or state of the entity, not replace it.</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3" name="Picture 2"/>
          <p:cNvPicPr>
            <a:picLocks noChangeAspect="1"/>
          </p:cNvPicPr>
          <p:nvPr/>
        </p:nvPicPr>
        <p:blipFill>
          <a:blip r:embed="rId1"/>
          <a:stretch>
            <a:fillRect/>
          </a:stretch>
        </p:blipFill>
        <p:spPr>
          <a:xfrm>
            <a:off x="2011045" y="2080260"/>
            <a:ext cx="5106035" cy="1448435"/>
          </a:xfrm>
          <a:prstGeom prst="rect">
            <a:avLst/>
          </a:prstGeom>
          <a:ln w="19050">
            <a:solidFill>
              <a:srgbClr val="00B050"/>
            </a:solidFill>
          </a:ln>
        </p:spPr>
      </p:pic>
      <p:pic>
        <p:nvPicPr>
          <p:cNvPr id="4" name="Picture 3"/>
          <p:cNvPicPr>
            <a:picLocks noChangeAspect="1"/>
          </p:cNvPicPr>
          <p:nvPr/>
        </p:nvPicPr>
        <p:blipFill>
          <a:blip r:embed="rId2"/>
          <a:stretch>
            <a:fillRect/>
          </a:stretch>
        </p:blipFill>
        <p:spPr>
          <a:xfrm>
            <a:off x="2011680" y="3632200"/>
            <a:ext cx="5120640" cy="1158240"/>
          </a:xfrm>
          <a:prstGeom prst="rect">
            <a:avLst/>
          </a:prstGeom>
          <a:ln w="19050">
            <a:solidFill>
              <a:srgbClr val="FF0000"/>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Mixing the BEM entities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407160" y="128397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Combine the behavior and styles of multiple entities without duplicating code.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Create semantically new UI components based on existing ones.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pic>
        <p:nvPicPr>
          <p:cNvPr id="2" name="Picture 1"/>
          <p:cNvPicPr>
            <a:picLocks noChangeAspect="1"/>
          </p:cNvPicPr>
          <p:nvPr/>
        </p:nvPicPr>
        <p:blipFill>
          <a:blip r:embed="rId2"/>
          <a:stretch>
            <a:fillRect/>
          </a:stretch>
        </p:blipFill>
        <p:spPr>
          <a:xfrm>
            <a:off x="1579245" y="2936240"/>
            <a:ext cx="5958840" cy="153162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3422015" y="179070"/>
            <a:ext cx="275971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3969385"/>
          </a:xfrm>
          <a:prstGeom prst="rect">
            <a:avLst/>
          </a:prstGeom>
          <a:noFill/>
          <a:ln w="9525">
            <a:noFill/>
          </a:ln>
        </p:spPr>
        <p:txBody>
          <a:bodyPr wrap="square" anchor="t">
            <a:spAutoFit/>
          </a:bodyPr>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 single block corresponds to a single directory.</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and the directory have the same name. For example, the header block is in the header/ directory, and the menu block is in the menu/ directory.</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 block's implementation is divided into separate technology files. For example, header.css and header.js.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directory is the root directory for the subdirectories of its elements and modifiers.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694940" y="179070"/>
            <a:ext cx="398335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99974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Names of element directories begin with a double underscore (__). For example, header/__logo/ and menu/__item/.</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Names of modifier directories begin with a single underscore (_). For example, header/_fixed/ and menu/_theme_islands/.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Implementations of elements and modifiers are divided into separate technology files. For example, header__input.js and header_theme_islands.css.</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694940" y="179070"/>
            <a:ext cx="398335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2908935" y="995045"/>
            <a:ext cx="3326130" cy="383413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BEM &amp; Pre-Processors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913765" y="1050290"/>
            <a:ext cx="7088505" cy="106045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BEM can make it easier to use preprocessors like Sass or Less by allowing you to nest selectors and create variables for commonly used values. This can help you write more maintainable and reusable code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pic>
        <p:nvPicPr>
          <p:cNvPr id="3" name="Picture 2"/>
          <p:cNvPicPr>
            <a:picLocks noChangeAspect="1"/>
          </p:cNvPicPr>
          <p:nvPr/>
        </p:nvPicPr>
        <p:blipFill>
          <a:blip r:embed="rId2"/>
          <a:stretch>
            <a:fillRect/>
          </a:stretch>
        </p:blipFill>
        <p:spPr>
          <a:xfrm>
            <a:off x="1323340" y="2098675"/>
            <a:ext cx="6497955" cy="29311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62100" y="2443163"/>
            <a:ext cx="6011863" cy="612775"/>
          </a:xfrm>
          <a:prstGeom prst="rect">
            <a:avLst/>
          </a:prstGeom>
          <a:noFill/>
          <a:ln w="9525">
            <a:noFill/>
          </a:ln>
        </p:spPr>
        <p:txBody>
          <a:bodyPr wrap="square" anchor="t">
            <a:spAutoFit/>
          </a:bodyPr>
          <a:p>
            <a:pPr algn="dist"/>
            <a:r>
              <a:rPr lang="en-US" altLang="zh-CN" sz="3200" b="1">
                <a:solidFill>
                  <a:schemeClr val="bg1"/>
                </a:solidFill>
                <a:latin typeface="Arial Unicode MS" panose="020B0604020202020204" charset="-122"/>
                <a:ea typeface="Arial Unicode MS" panose="020B0604020202020204" charset="-122"/>
              </a:rPr>
              <a:t>THANKS</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Text Box 7"/>
          <p:cNvSpPr txBox="1"/>
          <p:nvPr/>
        </p:nvSpPr>
        <p:spPr>
          <a:xfrm>
            <a:off x="-107950" y="3630930"/>
            <a:ext cx="9349740" cy="521970"/>
          </a:xfrm>
          <a:prstGeom prst="rect">
            <a:avLst/>
          </a:prstGeom>
          <a:noFill/>
        </p:spPr>
        <p:txBody>
          <a:bodyPr wrap="square" rtlCol="0">
            <a:spAutoFit/>
          </a:bodyPr>
          <a:p>
            <a:pPr algn="ctr"/>
            <a:r>
              <a:rPr lang="en-US" sz="2800">
                <a:solidFill>
                  <a:schemeClr val="bg1"/>
                </a:solidFill>
                <a:latin typeface="Bahnschrift SemiLight" panose="020B0502040204020203" charset="0"/>
                <a:cs typeface="Bahnschrift SemiLight" panose="020B0502040204020203" charset="0"/>
              </a:rPr>
              <a:t>Aamer Qanadilo</a:t>
            </a:r>
            <a:endParaRPr lang="en-US" sz="2800">
              <a:solidFill>
                <a:schemeClr val="bg1"/>
              </a:solidFill>
              <a:latin typeface="Bahnschrift SemiLight" panose="020B0502040204020203" charset="0"/>
              <a:cs typeface="Bahnschrift SemiLight" panose="020B0502040204020203" charset="0"/>
            </a:endParaRPr>
          </a:p>
        </p:txBody>
      </p:sp>
      <p:sp>
        <p:nvSpPr>
          <p:cNvPr id="9" name="Text Box 8"/>
          <p:cNvSpPr txBox="1"/>
          <p:nvPr/>
        </p:nvSpPr>
        <p:spPr>
          <a:xfrm>
            <a:off x="0" y="4475480"/>
            <a:ext cx="9160510" cy="368300"/>
          </a:xfrm>
          <a:prstGeom prst="rect">
            <a:avLst/>
          </a:prstGeom>
          <a:noFill/>
        </p:spPr>
        <p:txBody>
          <a:bodyPr wrap="square" rtlCol="0">
            <a:spAutoFit/>
          </a:bodyPr>
          <a:p>
            <a:pPr algn="ctr"/>
            <a:r>
              <a:rPr lang="en-US" b="1">
                <a:solidFill>
                  <a:schemeClr val="bg1"/>
                </a:solidFill>
                <a:latin typeface="Cascadia Code SemiBold" panose="020B0609020000020004" charset="0"/>
                <a:cs typeface="Cascadia Code SemiBold" panose="020B0609020000020004" charset="0"/>
              </a:rPr>
              <a:t>Foothill Technology Solutions</a:t>
            </a:r>
            <a:endParaRPr lang="en-US" b="1">
              <a:solidFill>
                <a:schemeClr val="bg1"/>
              </a:solidFill>
              <a:latin typeface="Cascadia Code SemiBold" panose="020B0609020000020004" charset="0"/>
              <a:cs typeface="Cascadia Code SemiBold" panose="020B0609020000020004" charset="0"/>
            </a:endParaRPr>
          </a:p>
        </p:txBody>
      </p:sp>
      <p:pic>
        <p:nvPicPr>
          <p:cNvPr id="10" name="Picture 9" descr="squareLogo-00d15a83d026c2e522bcc0b27f1897a8"/>
          <p:cNvPicPr>
            <a:picLocks noChangeAspect="1"/>
          </p:cNvPicPr>
          <p:nvPr/>
        </p:nvPicPr>
        <p:blipFill>
          <a:blip r:embed="rId1"/>
          <a:stretch>
            <a:fillRect/>
          </a:stretch>
        </p:blipFill>
        <p:spPr>
          <a:xfrm>
            <a:off x="3996055" y="956310"/>
            <a:ext cx="1141095" cy="1141095"/>
          </a:xfrm>
          <a:prstGeom prst="ellipse">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000000"/>
                                          </p:val>
                                        </p:tav>
                                        <p:tav tm="100000">
                                          <p:val>
                                            <p:strVal val="#ppt_w"/>
                                          </p:val>
                                        </p:tav>
                                      </p:tavLst>
                                    </p:anim>
                                    <p:anim calcmode="lin" valueType="num">
                                      <p:cBhvr>
                                        <p:cTn id="19" dur="500" fill="hold"/>
                                        <p:tgtEl>
                                          <p:spTgt spid="7"/>
                                        </p:tgtEl>
                                        <p:attrNameLst>
                                          <p:attrName>ppt_h</p:attrName>
                                        </p:attrNameLst>
                                      </p:cBhvr>
                                      <p:tavLst>
                                        <p:tav tm="0">
                                          <p:val>
                                            <p:fltVal val="0.000000"/>
                                          </p:val>
                                        </p:tav>
                                        <p:tav tm="100000">
                                          <p:val>
                                            <p:strVal val="#ppt_h"/>
                                          </p:val>
                                        </p:tav>
                                      </p:tavLst>
                                    </p:anim>
                                    <p:anim calcmode="lin" valueType="num">
                                      <p:cBhvr>
                                        <p:cTn id="20" dur="500" fill="hold"/>
                                        <p:tgtEl>
                                          <p:spTgt spid="7"/>
                                        </p:tgtEl>
                                        <p:attrNameLst>
                                          <p:attrName>style.rotation</p:attrName>
                                        </p:attrNameLst>
                                      </p:cBhvr>
                                      <p:tavLst>
                                        <p:tav tm="0">
                                          <p:val>
                                            <p:fltVal val="360.000000"/>
                                          </p:val>
                                        </p:tav>
                                        <p:tav tm="100000">
                                          <p:val>
                                            <p:fltVal val="0.000000"/>
                                          </p:val>
                                        </p:tav>
                                      </p:tavLst>
                                    </p:anim>
                                    <p:animEffect transition="in" filter="fade">
                                      <p:cBhvr>
                                        <p:cTn id="21" dur="500"/>
                                        <p:tgtEl>
                                          <p:spTgt spid="7"/>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000000"/>
                                          </p:val>
                                        </p:tav>
                                        <p:tav tm="100000">
                                          <p:val>
                                            <p:strVal val="#ppt_w"/>
                                          </p:val>
                                        </p:tav>
                                      </p:tavLst>
                                    </p:anim>
                                    <p:anim calcmode="lin" valueType="num">
                                      <p:cBhvr>
                                        <p:cTn id="26" dur="500" fill="hold"/>
                                        <p:tgtEl>
                                          <p:spTgt spid="5"/>
                                        </p:tgtEl>
                                        <p:attrNameLst>
                                          <p:attrName>ppt_h</p:attrName>
                                        </p:attrNameLst>
                                      </p:cBhvr>
                                      <p:tavLst>
                                        <p:tav tm="0">
                                          <p:val>
                                            <p:fltVal val="0.000000"/>
                                          </p:val>
                                        </p:tav>
                                        <p:tav tm="100000">
                                          <p:val>
                                            <p:strVal val="#ppt_h"/>
                                          </p:val>
                                        </p:tav>
                                      </p:tavLst>
                                    </p:anim>
                                    <p:anim calcmode="lin" valueType="num">
                                      <p:cBhvr>
                                        <p:cTn id="27" dur="500" fill="hold"/>
                                        <p:tgtEl>
                                          <p:spTgt spid="5"/>
                                        </p:tgtEl>
                                        <p:attrNameLst>
                                          <p:attrName>style.rotation</p:attrName>
                                        </p:attrNameLst>
                                      </p:cBhvr>
                                      <p:tavLst>
                                        <p:tav tm="0">
                                          <p:val>
                                            <p:fltVal val="360.000000"/>
                                          </p:val>
                                        </p:tav>
                                        <p:tav tm="100000">
                                          <p:val>
                                            <p:fltVal val="0.000000"/>
                                          </p:val>
                                        </p:tav>
                                      </p:tavLst>
                                    </p:anim>
                                    <p:animEffect transition="in" filter="fade">
                                      <p:cBhvr>
                                        <p:cTn id="28" dur="500"/>
                                        <p:tgtEl>
                                          <p:spTgt spid="5"/>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000000"/>
                                          </p:val>
                                        </p:tav>
                                        <p:tav tm="100000">
                                          <p:val>
                                            <p:strVal val="#ppt_w"/>
                                          </p:val>
                                        </p:tav>
                                      </p:tavLst>
                                    </p:anim>
                                    <p:anim calcmode="lin" valueType="num">
                                      <p:cBhvr>
                                        <p:cTn id="33" dur="500" fill="hold"/>
                                        <p:tgtEl>
                                          <p:spTgt spid="4"/>
                                        </p:tgtEl>
                                        <p:attrNameLst>
                                          <p:attrName>ppt_h</p:attrName>
                                        </p:attrNameLst>
                                      </p:cBhvr>
                                      <p:tavLst>
                                        <p:tav tm="0">
                                          <p:val>
                                            <p:fltVal val="0.000000"/>
                                          </p:val>
                                        </p:tav>
                                        <p:tav tm="100000">
                                          <p:val>
                                            <p:strVal val="#ppt_h"/>
                                          </p:val>
                                        </p:tav>
                                      </p:tavLst>
                                    </p:anim>
                                    <p:anim calcmode="lin" valueType="num">
                                      <p:cBhvr>
                                        <p:cTn id="34" dur="500" fill="hold"/>
                                        <p:tgtEl>
                                          <p:spTgt spid="4"/>
                                        </p:tgtEl>
                                        <p:attrNameLst>
                                          <p:attrName>style.rotation</p:attrName>
                                        </p:attrNameLst>
                                      </p:cBhvr>
                                      <p:tavLst>
                                        <p:tav tm="0">
                                          <p:val>
                                            <p:fltVal val="360.000000"/>
                                          </p:val>
                                        </p:tav>
                                        <p:tav tm="100000">
                                          <p:val>
                                            <p:fltVal val="0.000000"/>
                                          </p:val>
                                        </p:tav>
                                      </p:tavLst>
                                    </p:anim>
                                    <p:animEffect transition="in" filter="fade">
                                      <p:cBhvr>
                                        <p:cTn id="35" dur="500"/>
                                        <p:tgtEl>
                                          <p:spTgt spid="4"/>
                                        </p:tgtEl>
                                      </p:cBhvr>
                                    </p:animEffect>
                                  </p:childTnLst>
                                </p:cTn>
                              </p:par>
                            </p:childTnLst>
                          </p:cTn>
                        </p:par>
                        <p:par>
                          <p:cTn id="36" fill="hold">
                            <p:stCondLst>
                              <p:cond delay="2500"/>
                            </p:stCondLst>
                            <p:childTnLst>
                              <p:par>
                                <p:cTn id="37" presetID="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ppt_x</p:attrName>
                                        </p:attrNameLst>
                                      </p:cBhvr>
                                      <p:tavLst>
                                        <p:tav tm="0">
                                          <p:val>
                                            <p:strVal val="0-#ppt_w/2"/>
                                          </p:val>
                                        </p:tav>
                                        <p:tav tm="100000">
                                          <p:val>
                                            <p:strVal val="#ppt_x"/>
                                          </p:val>
                                        </p:tav>
                                      </p:tavLst>
                                    </p:anim>
                                    <p:anim calcmode="lin" valueType="num">
                                      <p:cBhvr>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rgbClr val="FF9900"/>
              </a:solidFill>
              <a:latin typeface="Arial Unicode MS" panose="020B0604020202020204" charset="-122"/>
              <a:ea typeface="Arial Unicode MS" panose="020B0604020202020204" charset="-122"/>
            </a:endParaRP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sp>
        <p:nvSpPr>
          <p:cNvPr id="228356" name="标题 1"/>
          <p:cNvSpPr txBox="1"/>
          <p:nvPr/>
        </p:nvSpPr>
        <p:spPr>
          <a:xfrm>
            <a:off x="3200400" y="66675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What is BEM ?</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5" name="标题 1"/>
          <p:cNvSpPr txBox="1"/>
          <p:nvPr/>
        </p:nvSpPr>
        <p:spPr>
          <a:xfrm>
            <a:off x="3370263" y="1363663"/>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Why BEM ? It's so ugly !</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6" name="标题 1"/>
          <p:cNvSpPr txBox="1"/>
          <p:nvPr/>
        </p:nvSpPr>
        <p:spPr>
          <a:xfrm>
            <a:off x="3540125" y="207010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The good stuffs about BEM</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7" name="标题 1"/>
          <p:cNvSpPr txBox="1"/>
          <p:nvPr/>
        </p:nvSpPr>
        <p:spPr>
          <a:xfrm>
            <a:off x="3708400" y="2767013"/>
            <a:ext cx="3679825"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How does it works ?</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8" name="标题 1"/>
          <p:cNvSpPr txBox="1"/>
          <p:nvPr/>
        </p:nvSpPr>
        <p:spPr>
          <a:xfrm>
            <a:off x="3878263" y="347345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BEM &amp; Pre-Processor</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10" name="任意多边形 9"/>
          <p:cNvSpPr/>
          <p:nvPr/>
        </p:nvSpPr>
        <p:spPr>
          <a:xfrm rot="10800000">
            <a:off x="7453313" y="-476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417513"/>
          </a:xfrm>
          <a:prstGeom prst="rect">
            <a:avLst/>
          </a:prstGeom>
          <a:noFill/>
          <a:ln w="9525">
            <a:noFill/>
          </a:ln>
        </p:spPr>
        <p:txBody>
          <a:bodyPr wrap="square" anchor="t">
            <a:spAutoFit/>
          </a:bodyPr>
          <a:p>
            <a:pPr algn="dist"/>
            <a:r>
              <a:rPr lang="en-US" altLang="zh-CN" sz="2000">
                <a:solidFill>
                  <a:schemeClr val="bg1"/>
                </a:solidFill>
                <a:latin typeface="Arial Unicode MS" panose="020B0604020202020204" charset="-122"/>
                <a:ea typeface="Arial Unicode MS" panose="020B0604020202020204" charset="-122"/>
              </a:rPr>
              <a:t>CONTENTS</a:t>
            </a:r>
            <a:endParaRPr lang="en-US" altLang="zh-CN" sz="2000">
              <a:solidFill>
                <a:schemeClr val="bg1"/>
              </a:solidFill>
              <a:latin typeface="Arial Unicode MS" panose="020B0604020202020204" charset="-122"/>
              <a:ea typeface="Arial Unicode MS" panose="020B0604020202020204" charset="-122"/>
            </a:endParaRPr>
          </a:p>
        </p:txBody>
      </p:sp>
      <p:grpSp>
        <p:nvGrpSpPr>
          <p:cNvPr id="314412" name="组合 65"/>
          <p:cNvGrpSpPr/>
          <p:nvPr/>
        </p:nvGrpSpPr>
        <p:grpSpPr>
          <a:xfrm>
            <a:off x="2833688" y="683260"/>
            <a:ext cx="274320" cy="274320"/>
            <a:chOff x="5959" y="2302"/>
            <a:chExt cx="937" cy="937"/>
          </a:xfrm>
        </p:grpSpPr>
        <p:sp>
          <p:nvSpPr>
            <p:cNvPr id="2"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9" name="组合 65"/>
          <p:cNvGrpSpPr/>
          <p:nvPr/>
        </p:nvGrpSpPr>
        <p:grpSpPr>
          <a:xfrm>
            <a:off x="3017838" y="1381125"/>
            <a:ext cx="274320" cy="274320"/>
            <a:chOff x="5959" y="2302"/>
            <a:chExt cx="937" cy="937"/>
          </a:xfrm>
        </p:grpSpPr>
        <p:sp>
          <p:nvSpPr>
            <p:cNvPr id="12"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14" name="组合 65"/>
          <p:cNvGrpSpPr/>
          <p:nvPr/>
        </p:nvGrpSpPr>
        <p:grpSpPr>
          <a:xfrm>
            <a:off x="3202623" y="2094865"/>
            <a:ext cx="274320" cy="274320"/>
            <a:chOff x="5959" y="2302"/>
            <a:chExt cx="937" cy="937"/>
          </a:xfrm>
        </p:grpSpPr>
        <p:sp>
          <p:nvSpPr>
            <p:cNvPr id="15"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17" name="组合 65"/>
          <p:cNvGrpSpPr/>
          <p:nvPr/>
        </p:nvGrpSpPr>
        <p:grpSpPr>
          <a:xfrm>
            <a:off x="3386773" y="2805430"/>
            <a:ext cx="274320" cy="274320"/>
            <a:chOff x="5959" y="2302"/>
            <a:chExt cx="937" cy="937"/>
          </a:xfrm>
        </p:grpSpPr>
        <p:sp>
          <p:nvSpPr>
            <p:cNvPr id="18"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20" name="组合 65"/>
          <p:cNvGrpSpPr/>
          <p:nvPr/>
        </p:nvGrpSpPr>
        <p:grpSpPr>
          <a:xfrm>
            <a:off x="3572193" y="3493135"/>
            <a:ext cx="274320" cy="274320"/>
            <a:chOff x="5959" y="2302"/>
            <a:chExt cx="937" cy="937"/>
          </a:xfrm>
        </p:grpSpPr>
        <p:sp>
          <p:nvSpPr>
            <p:cNvPr id="21"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2"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049"/>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000000"/>
                                          </p:val>
                                        </p:tav>
                                        <p:tav tm="100000">
                                          <p:val>
                                            <p:strVal val="#ppt_w"/>
                                          </p:val>
                                        </p:tav>
                                      </p:tavLst>
                                    </p:anim>
                                    <p:anim calcmode="lin" valueType="num">
                                      <p:cBhvr>
                                        <p:cTn id="21" dur="500" fill="hold"/>
                                        <p:tgtEl>
                                          <p:spTgt spid="11"/>
                                        </p:tgtEl>
                                        <p:attrNameLst>
                                          <p:attrName>ppt_h</p:attrName>
                                        </p:attrNameLst>
                                      </p:cBhvr>
                                      <p:tavLst>
                                        <p:tav tm="0">
                                          <p:val>
                                            <p:fltVal val="0.000000"/>
                                          </p:val>
                                        </p:tav>
                                        <p:tav tm="100000">
                                          <p:val>
                                            <p:strVal val="#ppt_h"/>
                                          </p:val>
                                        </p:tav>
                                      </p:tavLst>
                                    </p:anim>
                                    <p:animEffect transition="in" filter="fade">
                                      <p:cBhvr>
                                        <p:cTn id="22" dur="500"/>
                                        <p:tgtEl>
                                          <p:spTgt spid="11"/>
                                        </p:tgtEl>
                                      </p:cBhvr>
                                    </p:animEffect>
                                  </p:childTnLst>
                                </p:cTn>
                              </p:par>
                            </p:childTnLst>
                          </p:cTn>
                        </p:par>
                        <p:par>
                          <p:cTn id="23" fill="hold">
                            <p:stCondLst>
                              <p:cond delay="1549"/>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049"/>
                            </p:stCondLst>
                            <p:childTnLst>
                              <p:par>
                                <p:cTn id="29" presetID="53" presetClass="entr" presetSubtype="16" fill="hold" grpId="0" nodeType="afterEffect">
                                  <p:stCondLst>
                                    <p:cond delay="0"/>
                                  </p:stCondLst>
                                  <p:childTnLst>
                                    <p:set>
                                      <p:cBhvr>
                                        <p:cTn id="30" dur="1" fill="hold">
                                          <p:stCondLst>
                                            <p:cond delay="0"/>
                                          </p:stCondLst>
                                        </p:cTn>
                                        <p:tgtEl>
                                          <p:spTgt spid="228356"/>
                                        </p:tgtEl>
                                        <p:attrNameLst>
                                          <p:attrName>style.visibility</p:attrName>
                                        </p:attrNameLst>
                                      </p:cBhvr>
                                      <p:to>
                                        <p:strVal val="visible"/>
                                      </p:to>
                                    </p:set>
                                    <p:anim calcmode="lin" valueType="num">
                                      <p:cBhvr>
                                        <p:cTn id="31" dur="500" fill="hold"/>
                                        <p:tgtEl>
                                          <p:spTgt spid="228356"/>
                                        </p:tgtEl>
                                        <p:attrNameLst>
                                          <p:attrName>ppt_w</p:attrName>
                                        </p:attrNameLst>
                                      </p:cBhvr>
                                      <p:tavLst>
                                        <p:tav tm="0">
                                          <p:val>
                                            <p:fltVal val="0.000000"/>
                                          </p:val>
                                        </p:tav>
                                        <p:tav tm="100000">
                                          <p:val>
                                            <p:strVal val="#ppt_w"/>
                                          </p:val>
                                        </p:tav>
                                      </p:tavLst>
                                    </p:anim>
                                    <p:anim calcmode="lin" valueType="num">
                                      <p:cBhvr>
                                        <p:cTn id="32" dur="500" fill="hold"/>
                                        <p:tgtEl>
                                          <p:spTgt spid="228356"/>
                                        </p:tgtEl>
                                        <p:attrNameLst>
                                          <p:attrName>ppt_h</p:attrName>
                                        </p:attrNameLst>
                                      </p:cBhvr>
                                      <p:tavLst>
                                        <p:tav tm="0">
                                          <p:val>
                                            <p:fltVal val="0.000000"/>
                                          </p:val>
                                        </p:tav>
                                        <p:tav tm="100000">
                                          <p:val>
                                            <p:strVal val="#ppt_h"/>
                                          </p:val>
                                        </p:tav>
                                      </p:tavLst>
                                    </p:anim>
                                    <p:animEffect transition="in" filter="fade">
                                      <p:cBhvr>
                                        <p:cTn id="33" dur="500"/>
                                        <p:tgtEl>
                                          <p:spTgt spid="228356"/>
                                        </p:tgtEl>
                                      </p:cBhvr>
                                    </p:animEffect>
                                  </p:childTnLst>
                                </p:cTn>
                              </p:par>
                            </p:childTnLst>
                          </p:cTn>
                        </p:par>
                        <p:par>
                          <p:cTn id="34" fill="hold">
                            <p:stCondLst>
                              <p:cond delay="2549"/>
                            </p:stCondLst>
                            <p:childTnLst>
                              <p:par>
                                <p:cTn id="35" presetID="53" presetClass="entr" presetSubtype="16"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000000"/>
                                          </p:val>
                                        </p:tav>
                                        <p:tav tm="100000">
                                          <p:val>
                                            <p:strVal val="#ppt_w"/>
                                          </p:val>
                                        </p:tav>
                                      </p:tavLst>
                                    </p:anim>
                                    <p:anim calcmode="lin" valueType="num">
                                      <p:cBhvr>
                                        <p:cTn id="38" dur="500" fill="hold"/>
                                        <p:tgtEl>
                                          <p:spTgt spid="5"/>
                                        </p:tgtEl>
                                        <p:attrNameLst>
                                          <p:attrName>ppt_h</p:attrName>
                                        </p:attrNameLst>
                                      </p:cBhvr>
                                      <p:tavLst>
                                        <p:tav tm="0">
                                          <p:val>
                                            <p:fltVal val="0.000000"/>
                                          </p:val>
                                        </p:tav>
                                        <p:tav tm="100000">
                                          <p:val>
                                            <p:strVal val="#ppt_h"/>
                                          </p:val>
                                        </p:tav>
                                      </p:tavLst>
                                    </p:anim>
                                    <p:animEffect transition="in" filter="fade">
                                      <p:cBhvr>
                                        <p:cTn id="39" dur="500"/>
                                        <p:tgtEl>
                                          <p:spTgt spid="5"/>
                                        </p:tgtEl>
                                      </p:cBhvr>
                                    </p:animEffect>
                                  </p:childTnLst>
                                </p:cTn>
                              </p:par>
                            </p:childTnLst>
                          </p:cTn>
                        </p:par>
                        <p:par>
                          <p:cTn id="40" fill="hold">
                            <p:stCondLst>
                              <p:cond delay="3049"/>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000000"/>
                                          </p:val>
                                        </p:tav>
                                        <p:tav tm="100000">
                                          <p:val>
                                            <p:strVal val="#ppt_w"/>
                                          </p:val>
                                        </p:tav>
                                      </p:tavLst>
                                    </p:anim>
                                    <p:anim calcmode="lin" valueType="num">
                                      <p:cBhvr>
                                        <p:cTn id="44" dur="500" fill="hold"/>
                                        <p:tgtEl>
                                          <p:spTgt spid="6"/>
                                        </p:tgtEl>
                                        <p:attrNameLst>
                                          <p:attrName>ppt_h</p:attrName>
                                        </p:attrNameLst>
                                      </p:cBhvr>
                                      <p:tavLst>
                                        <p:tav tm="0">
                                          <p:val>
                                            <p:fltVal val="0.000000"/>
                                          </p:val>
                                        </p:tav>
                                        <p:tav tm="100000">
                                          <p:val>
                                            <p:strVal val="#ppt_h"/>
                                          </p:val>
                                        </p:tav>
                                      </p:tavLst>
                                    </p:anim>
                                    <p:animEffect transition="in" filter="fade">
                                      <p:cBhvr>
                                        <p:cTn id="45" dur="500"/>
                                        <p:tgtEl>
                                          <p:spTgt spid="6"/>
                                        </p:tgtEl>
                                      </p:cBhvr>
                                    </p:animEffect>
                                  </p:childTnLst>
                                </p:cTn>
                              </p:par>
                            </p:childTnLst>
                          </p:cTn>
                        </p:par>
                        <p:par>
                          <p:cTn id="46" fill="hold">
                            <p:stCondLst>
                              <p:cond delay="3549"/>
                            </p:stCondLst>
                            <p:childTnLst>
                              <p:par>
                                <p:cTn id="47" presetID="53" presetClass="entr" presetSubtype="16"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000000"/>
                                          </p:val>
                                        </p:tav>
                                        <p:tav tm="100000">
                                          <p:val>
                                            <p:strVal val="#ppt_w"/>
                                          </p:val>
                                        </p:tav>
                                      </p:tavLst>
                                    </p:anim>
                                    <p:anim calcmode="lin" valueType="num">
                                      <p:cBhvr>
                                        <p:cTn id="50" dur="500" fill="hold"/>
                                        <p:tgtEl>
                                          <p:spTgt spid="7"/>
                                        </p:tgtEl>
                                        <p:attrNameLst>
                                          <p:attrName>ppt_h</p:attrName>
                                        </p:attrNameLst>
                                      </p:cBhvr>
                                      <p:tavLst>
                                        <p:tav tm="0">
                                          <p:val>
                                            <p:fltVal val="0.000000"/>
                                          </p:val>
                                        </p:tav>
                                        <p:tav tm="100000">
                                          <p:val>
                                            <p:strVal val="#ppt_h"/>
                                          </p:val>
                                        </p:tav>
                                      </p:tavLst>
                                    </p:anim>
                                    <p:animEffect transition="in" filter="fade">
                                      <p:cBhvr>
                                        <p:cTn id="51" dur="500"/>
                                        <p:tgtEl>
                                          <p:spTgt spid="7"/>
                                        </p:tgtEl>
                                      </p:cBhvr>
                                    </p:animEffect>
                                  </p:childTnLst>
                                </p:cTn>
                              </p:par>
                            </p:childTnLst>
                          </p:cTn>
                        </p:par>
                        <p:par>
                          <p:cTn id="52" fill="hold">
                            <p:stCondLst>
                              <p:cond delay="4049"/>
                            </p:stCondLst>
                            <p:childTnLst>
                              <p:par>
                                <p:cTn id="53" presetID="53" presetClass="entr" presetSubtype="16"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000000"/>
                                          </p:val>
                                        </p:tav>
                                        <p:tav tm="100000">
                                          <p:val>
                                            <p:strVal val="#ppt_w"/>
                                          </p:val>
                                        </p:tav>
                                      </p:tavLst>
                                    </p:anim>
                                    <p:anim calcmode="lin" valueType="num">
                                      <p:cBhvr>
                                        <p:cTn id="56" dur="500" fill="hold"/>
                                        <p:tgtEl>
                                          <p:spTgt spid="8"/>
                                        </p:tgtEl>
                                        <p:attrNameLst>
                                          <p:attrName>ppt_h</p:attrName>
                                        </p:attrNameLst>
                                      </p:cBhvr>
                                      <p:tavLst>
                                        <p:tav tm="0">
                                          <p:val>
                                            <p:fltVal val="0.000000"/>
                                          </p:val>
                                        </p:tav>
                                        <p:tav tm="100000">
                                          <p:val>
                                            <p:strVal val="#ppt_h"/>
                                          </p:val>
                                        </p:tav>
                                      </p:tavLst>
                                    </p:anim>
                                    <p:animEffect transition="in" filter="fade">
                                      <p:cBhvr>
                                        <p:cTn id="57" dur="500"/>
                                        <p:tgtEl>
                                          <p:spTgt spid="8"/>
                                        </p:tgtEl>
                                      </p:cBhvr>
                                    </p:animEffect>
                                  </p:childTnLst>
                                </p:cTn>
                              </p:par>
                            </p:childTnLst>
                          </p:cTn>
                        </p:par>
                        <p:par>
                          <p:cTn id="58" fill="hold">
                            <p:stCondLst>
                              <p:cond delay="4549"/>
                            </p:stCondLst>
                            <p:childTnLst>
                              <p:par>
                                <p:cTn id="59" presetID="49" presetClass="entr" presetSubtype="0" decel="100000" fill="hold" nodeType="afterEffect">
                                  <p:stCondLst>
                                    <p:cond delay="0"/>
                                  </p:stCondLst>
                                  <p:childTnLst>
                                    <p:set>
                                      <p:cBhvr>
                                        <p:cTn id="60" dur="1" fill="hold">
                                          <p:stCondLst>
                                            <p:cond delay="0"/>
                                          </p:stCondLst>
                                        </p:cTn>
                                        <p:tgtEl>
                                          <p:spTgt spid="314412"/>
                                        </p:tgtEl>
                                        <p:attrNameLst>
                                          <p:attrName>style.visibility</p:attrName>
                                        </p:attrNameLst>
                                      </p:cBhvr>
                                      <p:to>
                                        <p:strVal val="visible"/>
                                      </p:to>
                                    </p:set>
                                    <p:anim calcmode="lin" valueType="num">
                                      <p:cBhvr>
                                        <p:cTn id="61" dur="500" fill="hold"/>
                                        <p:tgtEl>
                                          <p:spTgt spid="314412"/>
                                        </p:tgtEl>
                                        <p:attrNameLst>
                                          <p:attrName>ppt_w</p:attrName>
                                        </p:attrNameLst>
                                      </p:cBhvr>
                                      <p:tavLst>
                                        <p:tav tm="0">
                                          <p:val>
                                            <p:fltVal val="0.000000"/>
                                          </p:val>
                                        </p:tav>
                                        <p:tav tm="100000">
                                          <p:val>
                                            <p:strVal val="#ppt_w"/>
                                          </p:val>
                                        </p:tav>
                                      </p:tavLst>
                                    </p:anim>
                                    <p:anim calcmode="lin" valueType="num">
                                      <p:cBhvr>
                                        <p:cTn id="62" dur="500" fill="hold"/>
                                        <p:tgtEl>
                                          <p:spTgt spid="314412"/>
                                        </p:tgtEl>
                                        <p:attrNameLst>
                                          <p:attrName>ppt_h</p:attrName>
                                        </p:attrNameLst>
                                      </p:cBhvr>
                                      <p:tavLst>
                                        <p:tav tm="0">
                                          <p:val>
                                            <p:fltVal val="0.000000"/>
                                          </p:val>
                                        </p:tav>
                                        <p:tav tm="100000">
                                          <p:val>
                                            <p:strVal val="#ppt_h"/>
                                          </p:val>
                                        </p:tav>
                                      </p:tavLst>
                                    </p:anim>
                                    <p:anim calcmode="lin" valueType="num">
                                      <p:cBhvr>
                                        <p:cTn id="63" dur="500" fill="hold"/>
                                        <p:tgtEl>
                                          <p:spTgt spid="314412"/>
                                        </p:tgtEl>
                                        <p:attrNameLst>
                                          <p:attrName>style.rotation</p:attrName>
                                        </p:attrNameLst>
                                      </p:cBhvr>
                                      <p:tavLst>
                                        <p:tav tm="0">
                                          <p:val>
                                            <p:fltVal val="360.000000"/>
                                          </p:val>
                                        </p:tav>
                                        <p:tav tm="100000">
                                          <p:val>
                                            <p:fltVal val="0.000000"/>
                                          </p:val>
                                        </p:tav>
                                      </p:tavLst>
                                    </p:anim>
                                    <p:animEffect transition="in" filter="fade">
                                      <p:cBhvr>
                                        <p:cTn id="64" dur="500"/>
                                        <p:tgtEl>
                                          <p:spTgt spid="314412"/>
                                        </p:tgtEl>
                                      </p:cBhvr>
                                    </p:animEffect>
                                  </p:childTnLst>
                                </p:cTn>
                              </p:par>
                            </p:childTnLst>
                          </p:cTn>
                        </p:par>
                        <p:par>
                          <p:cTn id="65" fill="hold">
                            <p:stCondLst>
                              <p:cond delay="5049"/>
                            </p:stCondLst>
                            <p:childTnLst>
                              <p:par>
                                <p:cTn id="66" presetID="49" presetClass="entr" presetSubtype="0" decel="100000"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000000"/>
                                          </p:val>
                                        </p:tav>
                                        <p:tav tm="100000">
                                          <p:val>
                                            <p:strVal val="#ppt_w"/>
                                          </p:val>
                                        </p:tav>
                                      </p:tavLst>
                                    </p:anim>
                                    <p:anim calcmode="lin" valueType="num">
                                      <p:cBhvr>
                                        <p:cTn id="69" dur="500" fill="hold"/>
                                        <p:tgtEl>
                                          <p:spTgt spid="9"/>
                                        </p:tgtEl>
                                        <p:attrNameLst>
                                          <p:attrName>ppt_h</p:attrName>
                                        </p:attrNameLst>
                                      </p:cBhvr>
                                      <p:tavLst>
                                        <p:tav tm="0">
                                          <p:val>
                                            <p:fltVal val="0.000000"/>
                                          </p:val>
                                        </p:tav>
                                        <p:tav tm="100000">
                                          <p:val>
                                            <p:strVal val="#ppt_h"/>
                                          </p:val>
                                        </p:tav>
                                      </p:tavLst>
                                    </p:anim>
                                    <p:anim calcmode="lin" valueType="num">
                                      <p:cBhvr>
                                        <p:cTn id="70" dur="500" fill="hold"/>
                                        <p:tgtEl>
                                          <p:spTgt spid="9"/>
                                        </p:tgtEl>
                                        <p:attrNameLst>
                                          <p:attrName>style.rotation</p:attrName>
                                        </p:attrNameLst>
                                      </p:cBhvr>
                                      <p:tavLst>
                                        <p:tav tm="0">
                                          <p:val>
                                            <p:fltVal val="360.000000"/>
                                          </p:val>
                                        </p:tav>
                                        <p:tav tm="100000">
                                          <p:val>
                                            <p:fltVal val="0.000000"/>
                                          </p:val>
                                        </p:tav>
                                      </p:tavLst>
                                    </p:anim>
                                    <p:animEffect transition="in" filter="fade">
                                      <p:cBhvr>
                                        <p:cTn id="71" dur="500"/>
                                        <p:tgtEl>
                                          <p:spTgt spid="9"/>
                                        </p:tgtEl>
                                      </p:cBhvr>
                                    </p:animEffect>
                                  </p:childTnLst>
                                </p:cTn>
                              </p:par>
                            </p:childTnLst>
                          </p:cTn>
                        </p:par>
                        <p:par>
                          <p:cTn id="72" fill="hold">
                            <p:stCondLst>
                              <p:cond delay="5549"/>
                            </p:stCondLst>
                            <p:childTnLst>
                              <p:par>
                                <p:cTn id="73" presetID="49" presetClass="entr" presetSubtype="0" decel="10000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p:cTn id="75" dur="500" fill="hold"/>
                                        <p:tgtEl>
                                          <p:spTgt spid="14"/>
                                        </p:tgtEl>
                                        <p:attrNameLst>
                                          <p:attrName>ppt_w</p:attrName>
                                        </p:attrNameLst>
                                      </p:cBhvr>
                                      <p:tavLst>
                                        <p:tav tm="0">
                                          <p:val>
                                            <p:fltVal val="0.000000"/>
                                          </p:val>
                                        </p:tav>
                                        <p:tav tm="100000">
                                          <p:val>
                                            <p:strVal val="#ppt_w"/>
                                          </p:val>
                                        </p:tav>
                                      </p:tavLst>
                                    </p:anim>
                                    <p:anim calcmode="lin" valueType="num">
                                      <p:cBhvr>
                                        <p:cTn id="76" dur="500" fill="hold"/>
                                        <p:tgtEl>
                                          <p:spTgt spid="14"/>
                                        </p:tgtEl>
                                        <p:attrNameLst>
                                          <p:attrName>ppt_h</p:attrName>
                                        </p:attrNameLst>
                                      </p:cBhvr>
                                      <p:tavLst>
                                        <p:tav tm="0">
                                          <p:val>
                                            <p:fltVal val="0.000000"/>
                                          </p:val>
                                        </p:tav>
                                        <p:tav tm="100000">
                                          <p:val>
                                            <p:strVal val="#ppt_h"/>
                                          </p:val>
                                        </p:tav>
                                      </p:tavLst>
                                    </p:anim>
                                    <p:anim calcmode="lin" valueType="num">
                                      <p:cBhvr>
                                        <p:cTn id="77" dur="500" fill="hold"/>
                                        <p:tgtEl>
                                          <p:spTgt spid="14"/>
                                        </p:tgtEl>
                                        <p:attrNameLst>
                                          <p:attrName>style.rotation</p:attrName>
                                        </p:attrNameLst>
                                      </p:cBhvr>
                                      <p:tavLst>
                                        <p:tav tm="0">
                                          <p:val>
                                            <p:fltVal val="360.000000"/>
                                          </p:val>
                                        </p:tav>
                                        <p:tav tm="100000">
                                          <p:val>
                                            <p:fltVal val="0.000000"/>
                                          </p:val>
                                        </p:tav>
                                      </p:tavLst>
                                    </p:anim>
                                    <p:animEffect transition="in" filter="fade">
                                      <p:cBhvr>
                                        <p:cTn id="78" dur="500"/>
                                        <p:tgtEl>
                                          <p:spTgt spid="14"/>
                                        </p:tgtEl>
                                      </p:cBhvr>
                                    </p:animEffect>
                                  </p:childTnLst>
                                </p:cTn>
                              </p:par>
                            </p:childTnLst>
                          </p:cTn>
                        </p:par>
                        <p:par>
                          <p:cTn id="79" fill="hold">
                            <p:stCondLst>
                              <p:cond delay="6049"/>
                            </p:stCondLst>
                            <p:childTnLst>
                              <p:par>
                                <p:cTn id="80" presetID="49" presetClass="entr" presetSubtype="0" decel="100000" fill="hold" nodeType="after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000000"/>
                                          </p:val>
                                        </p:tav>
                                        <p:tav tm="100000">
                                          <p:val>
                                            <p:strVal val="#ppt_w"/>
                                          </p:val>
                                        </p:tav>
                                      </p:tavLst>
                                    </p:anim>
                                    <p:anim calcmode="lin" valueType="num">
                                      <p:cBhvr>
                                        <p:cTn id="83" dur="500" fill="hold"/>
                                        <p:tgtEl>
                                          <p:spTgt spid="17"/>
                                        </p:tgtEl>
                                        <p:attrNameLst>
                                          <p:attrName>ppt_h</p:attrName>
                                        </p:attrNameLst>
                                      </p:cBhvr>
                                      <p:tavLst>
                                        <p:tav tm="0">
                                          <p:val>
                                            <p:fltVal val="0.000000"/>
                                          </p:val>
                                        </p:tav>
                                        <p:tav tm="100000">
                                          <p:val>
                                            <p:strVal val="#ppt_h"/>
                                          </p:val>
                                        </p:tav>
                                      </p:tavLst>
                                    </p:anim>
                                    <p:anim calcmode="lin" valueType="num">
                                      <p:cBhvr>
                                        <p:cTn id="84" dur="500" fill="hold"/>
                                        <p:tgtEl>
                                          <p:spTgt spid="17"/>
                                        </p:tgtEl>
                                        <p:attrNameLst>
                                          <p:attrName>style.rotation</p:attrName>
                                        </p:attrNameLst>
                                      </p:cBhvr>
                                      <p:tavLst>
                                        <p:tav tm="0">
                                          <p:val>
                                            <p:fltVal val="360.000000"/>
                                          </p:val>
                                        </p:tav>
                                        <p:tav tm="100000">
                                          <p:val>
                                            <p:fltVal val="0.000000"/>
                                          </p:val>
                                        </p:tav>
                                      </p:tavLst>
                                    </p:anim>
                                    <p:animEffect transition="in" filter="fade">
                                      <p:cBhvr>
                                        <p:cTn id="85" dur="500"/>
                                        <p:tgtEl>
                                          <p:spTgt spid="17"/>
                                        </p:tgtEl>
                                      </p:cBhvr>
                                    </p:animEffect>
                                  </p:childTnLst>
                                </p:cTn>
                              </p:par>
                            </p:childTnLst>
                          </p:cTn>
                        </p:par>
                        <p:par>
                          <p:cTn id="86" fill="hold">
                            <p:stCondLst>
                              <p:cond delay="6549"/>
                            </p:stCondLst>
                            <p:childTnLst>
                              <p:par>
                                <p:cTn id="87" presetID="49" presetClass="entr" presetSubtype="0" decel="100000" fill="hold" nodeType="after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p:cTn id="89" dur="500" fill="hold"/>
                                        <p:tgtEl>
                                          <p:spTgt spid="20"/>
                                        </p:tgtEl>
                                        <p:attrNameLst>
                                          <p:attrName>ppt_w</p:attrName>
                                        </p:attrNameLst>
                                      </p:cBhvr>
                                      <p:tavLst>
                                        <p:tav tm="0">
                                          <p:val>
                                            <p:fltVal val="0.000000"/>
                                          </p:val>
                                        </p:tav>
                                        <p:tav tm="100000">
                                          <p:val>
                                            <p:strVal val="#ppt_w"/>
                                          </p:val>
                                        </p:tav>
                                      </p:tavLst>
                                    </p:anim>
                                    <p:anim calcmode="lin" valueType="num">
                                      <p:cBhvr>
                                        <p:cTn id="90" dur="500" fill="hold"/>
                                        <p:tgtEl>
                                          <p:spTgt spid="20"/>
                                        </p:tgtEl>
                                        <p:attrNameLst>
                                          <p:attrName>ppt_h</p:attrName>
                                        </p:attrNameLst>
                                      </p:cBhvr>
                                      <p:tavLst>
                                        <p:tav tm="0">
                                          <p:val>
                                            <p:fltVal val="0.000000"/>
                                          </p:val>
                                        </p:tav>
                                        <p:tav tm="100000">
                                          <p:val>
                                            <p:strVal val="#ppt_h"/>
                                          </p:val>
                                        </p:tav>
                                      </p:tavLst>
                                    </p:anim>
                                    <p:anim calcmode="lin" valueType="num">
                                      <p:cBhvr>
                                        <p:cTn id="91" dur="500" fill="hold"/>
                                        <p:tgtEl>
                                          <p:spTgt spid="20"/>
                                        </p:tgtEl>
                                        <p:attrNameLst>
                                          <p:attrName>style.rotation</p:attrName>
                                        </p:attrNameLst>
                                      </p:cBhvr>
                                      <p:tavLst>
                                        <p:tav tm="0">
                                          <p:val>
                                            <p:fltVal val="360.000000"/>
                                          </p:val>
                                        </p:tav>
                                        <p:tav tm="100000">
                                          <p:val>
                                            <p:fltVal val="0.000000"/>
                                          </p:val>
                                        </p:tav>
                                      </p:tavLst>
                                    </p:anim>
                                    <p:animEffect transition="in" filter="fade">
                                      <p:cBhvr>
                                        <p:cTn id="9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5" grpId="0"/>
      <p:bldP spid="6" grpId="0"/>
      <p:bldP spid="7" grpId="0"/>
      <p:bldP spid="8" grpId="0"/>
      <p:bldP spid="4" grpId="0" bldLvl="0" animBg="1"/>
      <p:bldP spid="3" grpId="0"/>
      <p:bldP spid="11" grpId="0"/>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What is BEM?</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8295" y="972820"/>
            <a:ext cx="6418580" cy="138366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BEM was created by Yandex, the "Russian Google" in 2009.</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It is a component based architecture and naming convention. It stand for Block / Element / Modifier. </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algn="l">
              <a:lnSpc>
                <a:spcPct val="150000"/>
              </a:lnSpc>
              <a:buFont typeface="Wingdings" panose="05000000000000000000" charset="0"/>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a:off x="-317" y="37338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1598295" y="2575560"/>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Why do we use it?</a:t>
            </a:r>
            <a:endPar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5" name="文本框 4"/>
          <p:cNvSpPr txBox="1"/>
          <p:nvPr/>
        </p:nvSpPr>
        <p:spPr>
          <a:xfrm>
            <a:off x="1600835" y="3338195"/>
            <a:ext cx="6718300" cy="1060450"/>
          </a:xfrm>
          <a:prstGeom prst="rect">
            <a:avLst/>
          </a:prstGeom>
          <a:noFill/>
          <a:ln w="9525">
            <a:noFill/>
          </a:ln>
        </p:spPr>
        <p:txBody>
          <a:bodyPr wrap="square" anchor="t">
            <a:spAutoFit/>
          </a:bodyPr>
          <a:p>
            <a:pPr algn="l">
              <a:lnSpc>
                <a:spcPct val="150000"/>
              </a:lnSpc>
              <a:buFont typeface="Wingdings" panose="05000000000000000000" charset="0"/>
            </a:pPr>
            <a:r>
              <a:rPr lang="en-US" altLang="en-US" sz="1400" dirty="0">
                <a:latin typeface="Arial Unicode MS" panose="020B0604020202020204" charset="-122"/>
                <a:ea typeface="Arial Unicode MS" panose="020B0604020202020204" charset="-122"/>
                <a:sym typeface="Arial" panose="020B0604020202020204" pitchFamily="34" charset="0"/>
              </a:rPr>
              <a:t>One of the most common critic for BEM is that it is ugly, and that those long classes names are making the markup hard to read.It's very sad because the true beauty of BEM is hidden.</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9" presetClass="entr" presetSubtype="0" decel="10000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000000"/>
                                          </p:val>
                                        </p:tav>
                                        <p:tav tm="100000">
                                          <p:val>
                                            <p:strVal val="#ppt_w"/>
                                          </p:val>
                                        </p:tav>
                                      </p:tavLst>
                                    </p:anim>
                                    <p:anim calcmode="lin" valueType="num">
                                      <p:cBhvr>
                                        <p:cTn id="31" dur="500" fill="hold"/>
                                        <p:tgtEl>
                                          <p:spTgt spid="4"/>
                                        </p:tgtEl>
                                        <p:attrNameLst>
                                          <p:attrName>ppt_h</p:attrName>
                                        </p:attrNameLst>
                                      </p:cBhvr>
                                      <p:tavLst>
                                        <p:tav tm="0">
                                          <p:val>
                                            <p:fltVal val="0.000000"/>
                                          </p:val>
                                        </p:tav>
                                        <p:tav tm="100000">
                                          <p:val>
                                            <p:strVal val="#ppt_h"/>
                                          </p:val>
                                        </p:tav>
                                      </p:tavLst>
                                    </p:anim>
                                    <p:anim calcmode="lin" valueType="num">
                                      <p:cBhvr>
                                        <p:cTn id="32" dur="500" fill="hold"/>
                                        <p:tgtEl>
                                          <p:spTgt spid="4"/>
                                        </p:tgtEl>
                                        <p:attrNameLst>
                                          <p:attrName>style.rotation</p:attrName>
                                        </p:attrNameLst>
                                      </p:cBhvr>
                                      <p:tavLst>
                                        <p:tav tm="0">
                                          <p:val>
                                            <p:fltVal val="360.000000"/>
                                          </p:val>
                                        </p:tav>
                                        <p:tav tm="100000">
                                          <p:val>
                                            <p:fltVal val="0.000000"/>
                                          </p:val>
                                        </p:tav>
                                      </p:tavLst>
                                    </p:anim>
                                    <p:animEffect transition="in" filter="fade">
                                      <p:cBhvr>
                                        <p:cTn id="33" dur="500"/>
                                        <p:tgtEl>
                                          <p:spTgt spid="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000000"/>
                                          </p:val>
                                        </p:tav>
                                        <p:tav tm="100000">
                                          <p:val>
                                            <p:strVal val="#ppt_w"/>
                                          </p:val>
                                        </p:tav>
                                      </p:tavLst>
                                    </p:anim>
                                    <p:anim calcmode="lin" valueType="num">
                                      <p:cBhvr>
                                        <p:cTn id="38" dur="500" fill="hold"/>
                                        <p:tgtEl>
                                          <p:spTgt spid="5"/>
                                        </p:tgtEl>
                                        <p:attrNameLst>
                                          <p:attrName>ppt_h</p:attrName>
                                        </p:attrNameLst>
                                      </p:cBhvr>
                                      <p:tavLst>
                                        <p:tav tm="0">
                                          <p:val>
                                            <p:fltVal val="0.000000"/>
                                          </p:val>
                                        </p:tav>
                                        <p:tav tm="100000">
                                          <p:val>
                                            <p:strVal val="#ppt_h"/>
                                          </p:val>
                                        </p:tav>
                                      </p:tavLst>
                                    </p:anim>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P spid="4" grpId="0" bldLvl="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82420" y="396875"/>
            <a:ext cx="547052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3600" b="1" strike="noStrike" cap="small" noProof="1" dirty="0" smtClean="0">
                <a:solidFill>
                  <a:schemeClr val="tx1"/>
                </a:solidFill>
                <a:latin typeface="Arial Unicode MS" panose="020B0604020202020204" charset="-122"/>
                <a:ea typeface="Arial Unicode MS" panose="020B0604020202020204" charset="-122"/>
              </a:rPr>
              <a:t>The good stuffs about </a:t>
            </a:r>
            <a:r>
              <a:rPr lang="en-US" sz="3600" b="1" strike="noStrike" cap="small" noProof="1" dirty="0" smtClean="0">
                <a:solidFill>
                  <a:srgbClr val="FFC000"/>
                </a:solidFill>
                <a:latin typeface="Arial Unicode MS" panose="020B0604020202020204" charset="-122"/>
                <a:ea typeface="Arial Unicode MS" panose="020B0604020202020204" charset="-122"/>
              </a:rPr>
              <a:t>BEM</a:t>
            </a:r>
            <a:endParaRPr lang="en-US" sz="3600" b="1" strike="noStrike" cap="small" noProof="1" dirty="0" smtClean="0">
              <a:solidFill>
                <a:srgbClr val="FFC000"/>
              </a:solidFill>
              <a:latin typeface="Arial Unicode MS" panose="020B0604020202020204" charset="-122"/>
              <a:ea typeface="Arial Unicode MS" panose="020B0604020202020204" charset="-122"/>
            </a:endParaRPr>
          </a:p>
        </p:txBody>
      </p:sp>
      <p:sp>
        <p:nvSpPr>
          <p:cNvPr id="250885" name="直接连接符 7"/>
          <p:cNvSpPr/>
          <p:nvPr/>
        </p:nvSpPr>
        <p:spPr>
          <a:xfrm>
            <a:off x="1325563" y="1839913"/>
            <a:ext cx="0" cy="237172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213042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302736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92430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19250" y="1907858"/>
            <a:ext cx="6280150" cy="460375"/>
          </a:xfrm>
          <a:prstGeom prst="rect">
            <a:avLst/>
          </a:prstGeom>
          <a:noFill/>
          <a:ln w="9525">
            <a:noFill/>
          </a:ln>
        </p:spPr>
        <p:txBody>
          <a:bodyPr wrap="square" anchor="t">
            <a:spAutoFit/>
          </a:bodyPr>
          <a:p>
            <a:pPr>
              <a:lnSpc>
                <a:spcPct val="150000"/>
              </a:lnSpc>
            </a:pPr>
            <a:r>
              <a:rPr sz="1600" dirty="0">
                <a:latin typeface="Arial Unicode MS" panose="020B0604020202020204" charset="-122"/>
                <a:ea typeface="Arial Unicode MS" panose="020B0604020202020204" charset="-122"/>
                <a:sym typeface="Calibri" panose="020F0502020204030204" charset="0"/>
              </a:rPr>
              <a:t>you can know </a:t>
            </a:r>
            <a:r>
              <a:rPr lang="en-US" sz="1600" dirty="0">
                <a:latin typeface="Arial Unicode MS" panose="020B0604020202020204" charset="-122"/>
                <a:ea typeface="Arial Unicode MS" panose="020B0604020202020204" charset="-122"/>
                <a:sym typeface="Calibri" panose="020F0502020204030204" charset="0"/>
              </a:rPr>
              <a:t>which </a:t>
            </a:r>
            <a:r>
              <a:rPr sz="1600" dirty="0">
                <a:latin typeface="Arial Unicode MS" panose="020B0604020202020204" charset="-122"/>
                <a:ea typeface="Arial Unicode MS" panose="020B0604020202020204" charset="-122"/>
                <a:sym typeface="Calibri" panose="020F0502020204030204" charset="0"/>
              </a:rPr>
              <a:t>classes are related to others</a:t>
            </a:r>
            <a:endParaRPr sz="1600" dirty="0">
              <a:latin typeface="Arial Unicode MS" panose="020B0604020202020204" charset="-122"/>
              <a:ea typeface="Arial Unicode MS" panose="020B0604020202020204" charset="-122"/>
              <a:sym typeface="Calibri" panose="020F0502020204030204" charset="0"/>
            </a:endParaRPr>
          </a:p>
        </p:txBody>
      </p:sp>
      <p:sp>
        <p:nvSpPr>
          <p:cNvPr id="250890" name="矩形 17"/>
          <p:cNvSpPr/>
          <p:nvPr/>
        </p:nvSpPr>
        <p:spPr>
          <a:xfrm>
            <a:off x="1619250" y="2770505"/>
            <a:ext cx="7181215" cy="460375"/>
          </a:xfrm>
          <a:prstGeom prst="rect">
            <a:avLst/>
          </a:prstGeom>
          <a:noFill/>
          <a:ln w="9525">
            <a:noFill/>
          </a:ln>
        </p:spPr>
        <p:txBody>
          <a:bodyPr wrap="square" anchor="t">
            <a:spAutoFit/>
          </a:bodyPr>
          <a:p>
            <a:pPr>
              <a:lnSpc>
                <a:spcPct val="150000"/>
              </a:lnSpc>
            </a:pPr>
            <a:r>
              <a:rPr lang="zh-CN" altLang="en-US" sz="1600" dirty="0">
                <a:latin typeface="Arial Unicode MS" panose="020B0604020202020204" charset="-122"/>
                <a:ea typeface="Arial Unicode MS" panose="020B0604020202020204" charset="-122"/>
                <a:sym typeface="Calibri" panose="020F0502020204030204" charset="0"/>
              </a:rPr>
              <a:t>you can also know in </a:t>
            </a:r>
            <a:r>
              <a:rPr lang="en-US" altLang="zh-CN" sz="1600" dirty="0">
                <a:latin typeface="Arial Unicode MS" panose="020B0604020202020204" charset="-122"/>
                <a:ea typeface="Arial Unicode MS" panose="020B0604020202020204" charset="-122"/>
                <a:sym typeface="Calibri" panose="020F0502020204030204" charset="0"/>
              </a:rPr>
              <a:t>which </a:t>
            </a:r>
            <a:r>
              <a:rPr lang="zh-CN" altLang="en-US" sz="1600" dirty="0">
                <a:latin typeface="Arial Unicode MS" panose="020B0604020202020204" charset="-122"/>
                <a:ea typeface="Arial Unicode MS" panose="020B0604020202020204" charset="-122"/>
                <a:sym typeface="Calibri" panose="020F0502020204030204" charset="0"/>
              </a:rPr>
              <a:t>file they are declared, reducing headache</a:t>
            </a:r>
            <a:endParaRPr lang="zh-CN" altLang="en-US" sz="16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19250" y="3657600"/>
            <a:ext cx="7541260" cy="829945"/>
          </a:xfrm>
          <a:prstGeom prst="rect">
            <a:avLst/>
          </a:prstGeom>
          <a:noFill/>
          <a:ln w="9525">
            <a:noFill/>
          </a:ln>
        </p:spPr>
        <p:txBody>
          <a:bodyPr wrap="square" anchor="t">
            <a:spAutoFit/>
          </a:bodyPr>
          <a:p>
            <a:pPr>
              <a:lnSpc>
                <a:spcPct val="150000"/>
              </a:lnSpc>
            </a:pPr>
            <a:r>
              <a:rPr sz="1600" dirty="0">
                <a:latin typeface="Arial Unicode MS" panose="020B0604020202020204" charset="-122"/>
                <a:ea typeface="Arial Unicode MS" panose="020B0604020202020204" charset="-122"/>
                <a:sym typeface="Calibri" panose="020F0502020204030204" charset="0"/>
              </a:rPr>
              <a:t>you can understand the role of the class (And therefore better follow the SRP)</a:t>
            </a:r>
            <a:r>
              <a:rPr lang="en-US" sz="1600" dirty="0">
                <a:latin typeface="Arial Unicode MS" panose="020B0604020202020204" charset="-122"/>
                <a:ea typeface="Arial Unicode MS" panose="020B0604020202020204" charset="-122"/>
                <a:sym typeface="Calibri" panose="020F0502020204030204" charset="0"/>
              </a:rPr>
              <a:t> </a:t>
            </a:r>
            <a:endParaRPr lang="en-US" sz="1600" dirty="0">
              <a:latin typeface="Arial Unicode MS" panose="020B0604020202020204" charset="-122"/>
              <a:ea typeface="Arial Unicode MS" panose="020B0604020202020204" charset="-122"/>
              <a:sym typeface="Calibri" panose="020F0502020204030204" charset="0"/>
            </a:endParaRPr>
          </a:p>
        </p:txBody>
      </p:sp>
      <p:sp>
        <p:nvSpPr>
          <p:cNvPr id="3" name="直角三角形 2"/>
          <p:cNvSpPr/>
          <p:nvPr/>
        </p:nvSpPr>
        <p:spPr>
          <a:xfrm rot="10800000">
            <a:off x="7734300" y="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4" name="Picture 3"/>
          <p:cNvPicPr>
            <a:picLocks noChangeAspect="1"/>
          </p:cNvPicPr>
          <p:nvPr/>
        </p:nvPicPr>
        <p:blipFill>
          <a:blip r:embed="rId1"/>
          <a:stretch>
            <a:fillRect/>
          </a:stretch>
        </p:blipFill>
        <p:spPr>
          <a:xfrm rot="16200000">
            <a:off x="-12700" y="3877310"/>
            <a:ext cx="1266190" cy="1266190"/>
          </a:xfrm>
          <a:prstGeom prst="rect">
            <a:avLst/>
          </a:prstGeom>
        </p:spPr>
      </p:pic>
      <p:sp>
        <p:nvSpPr>
          <p:cNvPr id="5" name="Text Box 4"/>
          <p:cNvSpPr txBox="1"/>
          <p:nvPr/>
        </p:nvSpPr>
        <p:spPr>
          <a:xfrm>
            <a:off x="3267710" y="4867910"/>
            <a:ext cx="2609215" cy="275590"/>
          </a:xfrm>
          <a:prstGeom prst="rect">
            <a:avLst/>
          </a:prstGeom>
          <a:noFill/>
        </p:spPr>
        <p:txBody>
          <a:bodyPr wrap="none" rtlCol="0">
            <a:spAutoFit/>
          </a:bodyPr>
          <a:p>
            <a:pPr algn="l"/>
            <a:r>
              <a:rPr lang="en-US" sz="1200">
                <a:solidFill>
                  <a:schemeClr val="bg2"/>
                </a:solidFill>
              </a:rPr>
              <a:t>SRP: Single Responsibility Principle</a:t>
            </a:r>
            <a:endParaRPr lang="en-US" sz="1200">
              <a:solidFill>
                <a:schemeClr val="bg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50885"/>
                                        </p:tgtEl>
                                        <p:attrNameLst>
                                          <p:attrName>style.visibility</p:attrName>
                                        </p:attrNameLst>
                                      </p:cBhvr>
                                      <p:to>
                                        <p:strVal val="visible"/>
                                      </p:to>
                                    </p:set>
                                    <p:anim calcmode="lin" valueType="num">
                                      <p:cBhvr>
                                        <p:cTn id="14" dur="500" fill="hold"/>
                                        <p:tgtEl>
                                          <p:spTgt spid="250885"/>
                                        </p:tgtEl>
                                        <p:attrNameLst>
                                          <p:attrName>ppt_x</p:attrName>
                                        </p:attrNameLst>
                                      </p:cBhvr>
                                      <p:tavLst>
                                        <p:tav tm="0">
                                          <p:val>
                                            <p:strVal val="0-#ppt_w/2"/>
                                          </p:val>
                                        </p:tav>
                                        <p:tav tm="100000">
                                          <p:val>
                                            <p:strVal val="#ppt_x"/>
                                          </p:val>
                                        </p:tav>
                                      </p:tavLst>
                                    </p:anim>
                                    <p:anim calcmode="lin" valueType="num">
                                      <p:cBhvr>
                                        <p:cTn id="15" dur="500" fill="hold"/>
                                        <p:tgtEl>
                                          <p:spTgt spid="25088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241670"/>
                                        </p:tgtEl>
                                        <p:attrNameLst>
                                          <p:attrName>style.visibility</p:attrName>
                                        </p:attrNameLst>
                                      </p:cBhvr>
                                      <p:to>
                                        <p:strVal val="visible"/>
                                      </p:to>
                                    </p:set>
                                    <p:anim calcmode="lin" valueType="num">
                                      <p:cBhvr>
                                        <p:cTn id="19" dur="500" fill="hold"/>
                                        <p:tgtEl>
                                          <p:spTgt spid="241670"/>
                                        </p:tgtEl>
                                        <p:attrNameLst>
                                          <p:attrName>ppt_x</p:attrName>
                                        </p:attrNameLst>
                                      </p:cBhvr>
                                      <p:tavLst>
                                        <p:tav tm="0">
                                          <p:val>
                                            <p:strVal val="0-#ppt_w/2"/>
                                          </p:val>
                                        </p:tav>
                                        <p:tav tm="100000">
                                          <p:val>
                                            <p:strVal val="#ppt_x"/>
                                          </p:val>
                                        </p:tav>
                                      </p:tavLst>
                                    </p:anim>
                                    <p:anim calcmode="lin" valueType="num">
                                      <p:cBhvr>
                                        <p:cTn id="20" dur="500" fill="hold"/>
                                        <p:tgtEl>
                                          <p:spTgt spid="24167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41671"/>
                                        </p:tgtEl>
                                        <p:attrNameLst>
                                          <p:attrName>style.visibility</p:attrName>
                                        </p:attrNameLst>
                                      </p:cBhvr>
                                      <p:to>
                                        <p:strVal val="visible"/>
                                      </p:to>
                                    </p:set>
                                    <p:anim calcmode="lin" valueType="num">
                                      <p:cBhvr>
                                        <p:cTn id="24" dur="500" fill="hold"/>
                                        <p:tgtEl>
                                          <p:spTgt spid="241671"/>
                                        </p:tgtEl>
                                        <p:attrNameLst>
                                          <p:attrName>ppt_x</p:attrName>
                                        </p:attrNameLst>
                                      </p:cBhvr>
                                      <p:tavLst>
                                        <p:tav tm="0">
                                          <p:val>
                                            <p:strVal val="0-#ppt_w/2"/>
                                          </p:val>
                                        </p:tav>
                                        <p:tav tm="100000">
                                          <p:val>
                                            <p:strVal val="#ppt_x"/>
                                          </p:val>
                                        </p:tav>
                                      </p:tavLst>
                                    </p:anim>
                                    <p:anim calcmode="lin" valueType="num">
                                      <p:cBhvr>
                                        <p:cTn id="25" dur="500" fill="hold"/>
                                        <p:tgtEl>
                                          <p:spTgt spid="241671"/>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41672"/>
                                        </p:tgtEl>
                                        <p:attrNameLst>
                                          <p:attrName>style.visibility</p:attrName>
                                        </p:attrNameLst>
                                      </p:cBhvr>
                                      <p:to>
                                        <p:strVal val="visible"/>
                                      </p:to>
                                    </p:set>
                                    <p:anim calcmode="lin" valueType="num">
                                      <p:cBhvr>
                                        <p:cTn id="29" dur="500" fill="hold"/>
                                        <p:tgtEl>
                                          <p:spTgt spid="241672"/>
                                        </p:tgtEl>
                                        <p:attrNameLst>
                                          <p:attrName>ppt_x</p:attrName>
                                        </p:attrNameLst>
                                      </p:cBhvr>
                                      <p:tavLst>
                                        <p:tav tm="0">
                                          <p:val>
                                            <p:strVal val="0-#ppt_w/2"/>
                                          </p:val>
                                        </p:tav>
                                        <p:tav tm="100000">
                                          <p:val>
                                            <p:strVal val="#ppt_x"/>
                                          </p:val>
                                        </p:tav>
                                      </p:tavLst>
                                    </p:anim>
                                    <p:anim calcmode="lin" valueType="num">
                                      <p:cBhvr>
                                        <p:cTn id="30" dur="500" fill="hold"/>
                                        <p:tgtEl>
                                          <p:spTgt spid="241672"/>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250889"/>
                                        </p:tgtEl>
                                        <p:attrNameLst>
                                          <p:attrName>style.visibility</p:attrName>
                                        </p:attrNameLst>
                                      </p:cBhvr>
                                      <p:to>
                                        <p:strVal val="visible"/>
                                      </p:to>
                                    </p:set>
                                    <p:anim calcmode="lin" valueType="num">
                                      <p:cBhvr>
                                        <p:cTn id="34" dur="500" fill="hold"/>
                                        <p:tgtEl>
                                          <p:spTgt spid="250889"/>
                                        </p:tgtEl>
                                        <p:attrNameLst>
                                          <p:attrName>ppt_x</p:attrName>
                                        </p:attrNameLst>
                                      </p:cBhvr>
                                      <p:tavLst>
                                        <p:tav tm="0">
                                          <p:val>
                                            <p:strVal val="1+#ppt_w/2"/>
                                          </p:val>
                                        </p:tav>
                                        <p:tav tm="100000">
                                          <p:val>
                                            <p:strVal val="#ppt_x"/>
                                          </p:val>
                                        </p:tav>
                                      </p:tavLst>
                                    </p:anim>
                                    <p:anim calcmode="lin" valueType="num">
                                      <p:cBhvr>
                                        <p:cTn id="35" dur="500" fill="hold"/>
                                        <p:tgtEl>
                                          <p:spTgt spid="250889"/>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2" fill="hold" grpId="0" nodeType="afterEffect">
                                  <p:stCondLst>
                                    <p:cond delay="0"/>
                                  </p:stCondLst>
                                  <p:childTnLst>
                                    <p:set>
                                      <p:cBhvr>
                                        <p:cTn id="38" dur="1" fill="hold">
                                          <p:stCondLst>
                                            <p:cond delay="0"/>
                                          </p:stCondLst>
                                        </p:cTn>
                                        <p:tgtEl>
                                          <p:spTgt spid="250890"/>
                                        </p:tgtEl>
                                        <p:attrNameLst>
                                          <p:attrName>style.visibility</p:attrName>
                                        </p:attrNameLst>
                                      </p:cBhvr>
                                      <p:to>
                                        <p:strVal val="visible"/>
                                      </p:to>
                                    </p:set>
                                    <p:anim calcmode="lin" valueType="num">
                                      <p:cBhvr>
                                        <p:cTn id="39" dur="500" fill="hold"/>
                                        <p:tgtEl>
                                          <p:spTgt spid="250890"/>
                                        </p:tgtEl>
                                        <p:attrNameLst>
                                          <p:attrName>ppt_x</p:attrName>
                                        </p:attrNameLst>
                                      </p:cBhvr>
                                      <p:tavLst>
                                        <p:tav tm="0">
                                          <p:val>
                                            <p:strVal val="1+#ppt_w/2"/>
                                          </p:val>
                                        </p:tav>
                                        <p:tav tm="100000">
                                          <p:val>
                                            <p:strVal val="#ppt_x"/>
                                          </p:val>
                                        </p:tav>
                                      </p:tavLst>
                                    </p:anim>
                                    <p:anim calcmode="lin" valueType="num">
                                      <p:cBhvr>
                                        <p:cTn id="40" dur="500" fill="hold"/>
                                        <p:tgtEl>
                                          <p:spTgt spid="250890"/>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2" fill="hold" grpId="0" nodeType="afterEffect">
                                  <p:stCondLst>
                                    <p:cond delay="0"/>
                                  </p:stCondLst>
                                  <p:childTnLst>
                                    <p:set>
                                      <p:cBhvr>
                                        <p:cTn id="43" dur="1" fill="hold">
                                          <p:stCondLst>
                                            <p:cond delay="0"/>
                                          </p:stCondLst>
                                        </p:cTn>
                                        <p:tgtEl>
                                          <p:spTgt spid="250891"/>
                                        </p:tgtEl>
                                        <p:attrNameLst>
                                          <p:attrName>style.visibility</p:attrName>
                                        </p:attrNameLst>
                                      </p:cBhvr>
                                      <p:to>
                                        <p:strVal val="visible"/>
                                      </p:to>
                                    </p:set>
                                    <p:anim calcmode="lin" valueType="num">
                                      <p:cBhvr>
                                        <p:cTn id="44" dur="500" fill="hold"/>
                                        <p:tgtEl>
                                          <p:spTgt spid="250891"/>
                                        </p:tgtEl>
                                        <p:attrNameLst>
                                          <p:attrName>ppt_x</p:attrName>
                                        </p:attrNameLst>
                                      </p:cBhvr>
                                      <p:tavLst>
                                        <p:tav tm="0">
                                          <p:val>
                                            <p:strVal val="1+#ppt_w/2"/>
                                          </p:val>
                                        </p:tav>
                                        <p:tav tm="100000">
                                          <p:val>
                                            <p:strVal val="#ppt_x"/>
                                          </p:val>
                                        </p:tav>
                                      </p:tavLst>
                                    </p:anim>
                                    <p:anim calcmode="lin" valueType="num">
                                      <p:cBhvr>
                                        <p:cTn id="45" dur="500" fill="hold"/>
                                        <p:tgtEl>
                                          <p:spTgt spid="250891"/>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ppt_x</p:attrName>
                                        </p:attrNameLst>
                                      </p:cBhvr>
                                      <p:tavLst>
                                        <p:tav tm="0">
                                          <p:val>
                                            <p:strVal val="0-#ppt_w/2"/>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50889" grpId="0"/>
      <p:bldP spid="250890" grpId="0"/>
      <p:bldP spid="250891" grpId="0"/>
      <p:bldP spid="241670" grpId="0" bldLvl="0" animBg="1"/>
      <p:bldP spid="241671" grpId="0" bldLvl="0" animBg="1"/>
      <p:bldP spid="241672" grpId="0" bldLvl="0" animBg="1"/>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82420" y="396875"/>
            <a:ext cx="547052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3600" b="1" strike="noStrike" cap="small" noProof="1" dirty="0" smtClean="0">
                <a:solidFill>
                  <a:schemeClr val="tx1"/>
                </a:solidFill>
                <a:latin typeface="Arial Unicode MS" panose="020B0604020202020204" charset="-122"/>
                <a:ea typeface="Arial Unicode MS" panose="020B0604020202020204" charset="-122"/>
              </a:rPr>
              <a:t>The benifits of using </a:t>
            </a:r>
            <a:r>
              <a:rPr lang="en-US" sz="3600" b="1" strike="noStrike" cap="small" noProof="1" dirty="0" smtClean="0">
                <a:solidFill>
                  <a:srgbClr val="FFC000"/>
                </a:solidFill>
                <a:latin typeface="Arial Unicode MS" panose="020B0604020202020204" charset="-122"/>
                <a:ea typeface="Arial Unicode MS" panose="020B0604020202020204" charset="-122"/>
              </a:rPr>
              <a:t>BEM</a:t>
            </a:r>
            <a:endParaRPr lang="en-US" sz="3600" b="1" strike="noStrike" cap="small" noProof="1" dirty="0" smtClean="0">
              <a:solidFill>
                <a:srgbClr val="FFC000"/>
              </a:solidFill>
              <a:latin typeface="Arial Unicode MS" panose="020B0604020202020204" charset="-122"/>
              <a:ea typeface="Arial Unicode MS" panose="020B0604020202020204" charset="-122"/>
            </a:endParaRPr>
          </a:p>
        </p:txBody>
      </p:sp>
      <p:sp>
        <p:nvSpPr>
          <p:cNvPr id="250885" name="直接连接符 7"/>
          <p:cNvSpPr/>
          <p:nvPr/>
        </p:nvSpPr>
        <p:spPr>
          <a:xfrm flipH="1">
            <a:off x="1326515" y="1516380"/>
            <a:ext cx="7620" cy="315150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184975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2541588"/>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36296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19250" y="1670685"/>
            <a:ext cx="7223125"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get self documented code, and logically reduce the need for CSS documentation</a:t>
            </a:r>
            <a:endParaRPr sz="1600" dirty="0">
              <a:latin typeface="Arial Unicode MS" panose="020B0604020202020204" charset="-122"/>
              <a:ea typeface="Arial Unicode MS" panose="020B0604020202020204" charset="-122"/>
              <a:sym typeface="Calibri" panose="020F0502020204030204" charset="0"/>
            </a:endParaRPr>
          </a:p>
        </p:txBody>
      </p:sp>
      <p:sp>
        <p:nvSpPr>
          <p:cNvPr id="250890" name="矩形 17"/>
          <p:cNvSpPr/>
          <p:nvPr/>
        </p:nvSpPr>
        <p:spPr>
          <a:xfrm>
            <a:off x="1619250" y="2392680"/>
            <a:ext cx="7181215"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keep specificity low (because most of your selectors will only be composed of one classe)</a:t>
            </a:r>
            <a:endParaRPr sz="16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19250" y="3182620"/>
            <a:ext cx="7541260" cy="41084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make class colision almost impossible (all classes will be uniques)</a:t>
            </a:r>
            <a:endParaRPr sz="1600" dirty="0">
              <a:latin typeface="Arial Unicode MS" panose="020B0604020202020204" charset="-122"/>
              <a:ea typeface="Arial Unicode MS" panose="020B0604020202020204" charset="-122"/>
              <a:sym typeface="Calibri" panose="020F0502020204030204" charset="0"/>
            </a:endParaRPr>
          </a:p>
        </p:txBody>
      </p:sp>
      <p:sp>
        <p:nvSpPr>
          <p:cNvPr id="4" name="椭圆 8"/>
          <p:cNvSpPr/>
          <p:nvPr/>
        </p:nvSpPr>
        <p:spPr>
          <a:xfrm>
            <a:off x="1271270" y="391128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5" name="矩形 18"/>
          <p:cNvSpPr/>
          <p:nvPr/>
        </p:nvSpPr>
        <p:spPr>
          <a:xfrm>
            <a:off x="1630045" y="3725545"/>
            <a:ext cx="7541260"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making it safer to have multiple sources of code (any CSS frameworks mixed with your own)</a:t>
            </a:r>
            <a:endParaRPr sz="1600" dirty="0">
              <a:latin typeface="Arial Unicode MS" panose="020B0604020202020204" charset="-122"/>
              <a:ea typeface="Arial Unicode MS" panose="020B0604020202020204" charset="-122"/>
              <a:sym typeface="Calibri" panose="020F0502020204030204" charset="0"/>
            </a:endParaRPr>
          </a:p>
        </p:txBody>
      </p:sp>
      <p:pic>
        <p:nvPicPr>
          <p:cNvPr id="6" name="Picture 5"/>
          <p:cNvPicPr>
            <a:picLocks noChangeAspect="1"/>
          </p:cNvPicPr>
          <p:nvPr/>
        </p:nvPicPr>
        <p:blipFill>
          <a:blip r:embed="rId1"/>
          <a:stretch>
            <a:fillRect/>
          </a:stretch>
        </p:blipFill>
        <p:spPr>
          <a:xfrm rot="16200000">
            <a:off x="-16510" y="3810"/>
            <a:ext cx="1417320" cy="1409700"/>
          </a:xfrm>
          <a:prstGeom prst="rect">
            <a:avLst/>
          </a:prstGeom>
        </p:spPr>
      </p:pic>
      <p:pic>
        <p:nvPicPr>
          <p:cNvPr id="7" name="Picture 6"/>
          <p:cNvPicPr>
            <a:picLocks noChangeAspect="1"/>
          </p:cNvPicPr>
          <p:nvPr/>
        </p:nvPicPr>
        <p:blipFill>
          <a:blip r:embed="rId1"/>
          <a:stretch>
            <a:fillRect/>
          </a:stretch>
        </p:blipFill>
        <p:spPr>
          <a:xfrm rot="5400000">
            <a:off x="8026400" y="4033520"/>
            <a:ext cx="1120775" cy="11150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50885"/>
                                        </p:tgtEl>
                                        <p:attrNameLst>
                                          <p:attrName>style.visibility</p:attrName>
                                        </p:attrNameLst>
                                      </p:cBhvr>
                                      <p:to>
                                        <p:strVal val="visible"/>
                                      </p:to>
                                    </p:set>
                                    <p:anim calcmode="lin" valueType="num">
                                      <p:cBhvr>
                                        <p:cTn id="14" dur="500" fill="hold"/>
                                        <p:tgtEl>
                                          <p:spTgt spid="250885"/>
                                        </p:tgtEl>
                                        <p:attrNameLst>
                                          <p:attrName>ppt_x</p:attrName>
                                        </p:attrNameLst>
                                      </p:cBhvr>
                                      <p:tavLst>
                                        <p:tav tm="0">
                                          <p:val>
                                            <p:strVal val="0-#ppt_w/2"/>
                                          </p:val>
                                        </p:tav>
                                        <p:tav tm="100000">
                                          <p:val>
                                            <p:strVal val="#ppt_x"/>
                                          </p:val>
                                        </p:tav>
                                      </p:tavLst>
                                    </p:anim>
                                    <p:anim calcmode="lin" valueType="num">
                                      <p:cBhvr>
                                        <p:cTn id="15" dur="500" fill="hold"/>
                                        <p:tgtEl>
                                          <p:spTgt spid="25088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241670"/>
                                        </p:tgtEl>
                                        <p:attrNameLst>
                                          <p:attrName>style.visibility</p:attrName>
                                        </p:attrNameLst>
                                      </p:cBhvr>
                                      <p:to>
                                        <p:strVal val="visible"/>
                                      </p:to>
                                    </p:set>
                                    <p:anim calcmode="lin" valueType="num">
                                      <p:cBhvr>
                                        <p:cTn id="19" dur="500" fill="hold"/>
                                        <p:tgtEl>
                                          <p:spTgt spid="241670"/>
                                        </p:tgtEl>
                                        <p:attrNameLst>
                                          <p:attrName>ppt_x</p:attrName>
                                        </p:attrNameLst>
                                      </p:cBhvr>
                                      <p:tavLst>
                                        <p:tav tm="0">
                                          <p:val>
                                            <p:strVal val="0-#ppt_w/2"/>
                                          </p:val>
                                        </p:tav>
                                        <p:tav tm="100000">
                                          <p:val>
                                            <p:strVal val="#ppt_x"/>
                                          </p:val>
                                        </p:tav>
                                      </p:tavLst>
                                    </p:anim>
                                    <p:anim calcmode="lin" valueType="num">
                                      <p:cBhvr>
                                        <p:cTn id="20" dur="500" fill="hold"/>
                                        <p:tgtEl>
                                          <p:spTgt spid="24167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41671"/>
                                        </p:tgtEl>
                                        <p:attrNameLst>
                                          <p:attrName>style.visibility</p:attrName>
                                        </p:attrNameLst>
                                      </p:cBhvr>
                                      <p:to>
                                        <p:strVal val="visible"/>
                                      </p:to>
                                    </p:set>
                                    <p:anim calcmode="lin" valueType="num">
                                      <p:cBhvr>
                                        <p:cTn id="24" dur="500" fill="hold"/>
                                        <p:tgtEl>
                                          <p:spTgt spid="241671"/>
                                        </p:tgtEl>
                                        <p:attrNameLst>
                                          <p:attrName>ppt_x</p:attrName>
                                        </p:attrNameLst>
                                      </p:cBhvr>
                                      <p:tavLst>
                                        <p:tav tm="0">
                                          <p:val>
                                            <p:strVal val="0-#ppt_w/2"/>
                                          </p:val>
                                        </p:tav>
                                        <p:tav tm="100000">
                                          <p:val>
                                            <p:strVal val="#ppt_x"/>
                                          </p:val>
                                        </p:tav>
                                      </p:tavLst>
                                    </p:anim>
                                    <p:anim calcmode="lin" valueType="num">
                                      <p:cBhvr>
                                        <p:cTn id="25" dur="500" fill="hold"/>
                                        <p:tgtEl>
                                          <p:spTgt spid="241671"/>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41672"/>
                                        </p:tgtEl>
                                        <p:attrNameLst>
                                          <p:attrName>style.visibility</p:attrName>
                                        </p:attrNameLst>
                                      </p:cBhvr>
                                      <p:to>
                                        <p:strVal val="visible"/>
                                      </p:to>
                                    </p:set>
                                    <p:anim calcmode="lin" valueType="num">
                                      <p:cBhvr>
                                        <p:cTn id="29" dur="500" fill="hold"/>
                                        <p:tgtEl>
                                          <p:spTgt spid="241672"/>
                                        </p:tgtEl>
                                        <p:attrNameLst>
                                          <p:attrName>ppt_x</p:attrName>
                                        </p:attrNameLst>
                                      </p:cBhvr>
                                      <p:tavLst>
                                        <p:tav tm="0">
                                          <p:val>
                                            <p:strVal val="0-#ppt_w/2"/>
                                          </p:val>
                                        </p:tav>
                                        <p:tav tm="100000">
                                          <p:val>
                                            <p:strVal val="#ppt_x"/>
                                          </p:val>
                                        </p:tav>
                                      </p:tavLst>
                                    </p:anim>
                                    <p:anim calcmode="lin" valueType="num">
                                      <p:cBhvr>
                                        <p:cTn id="30" dur="500" fill="hold"/>
                                        <p:tgtEl>
                                          <p:spTgt spid="241672"/>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250889"/>
                                        </p:tgtEl>
                                        <p:attrNameLst>
                                          <p:attrName>style.visibility</p:attrName>
                                        </p:attrNameLst>
                                      </p:cBhvr>
                                      <p:to>
                                        <p:strVal val="visible"/>
                                      </p:to>
                                    </p:set>
                                    <p:anim calcmode="lin" valueType="num">
                                      <p:cBhvr>
                                        <p:cTn id="34" dur="500" fill="hold"/>
                                        <p:tgtEl>
                                          <p:spTgt spid="250889"/>
                                        </p:tgtEl>
                                        <p:attrNameLst>
                                          <p:attrName>ppt_x</p:attrName>
                                        </p:attrNameLst>
                                      </p:cBhvr>
                                      <p:tavLst>
                                        <p:tav tm="0">
                                          <p:val>
                                            <p:strVal val="1+#ppt_w/2"/>
                                          </p:val>
                                        </p:tav>
                                        <p:tav tm="100000">
                                          <p:val>
                                            <p:strVal val="#ppt_x"/>
                                          </p:val>
                                        </p:tav>
                                      </p:tavLst>
                                    </p:anim>
                                    <p:anim calcmode="lin" valueType="num">
                                      <p:cBhvr>
                                        <p:cTn id="35" dur="500" fill="hold"/>
                                        <p:tgtEl>
                                          <p:spTgt spid="250889"/>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2" fill="hold" grpId="0" nodeType="afterEffect">
                                  <p:stCondLst>
                                    <p:cond delay="0"/>
                                  </p:stCondLst>
                                  <p:childTnLst>
                                    <p:set>
                                      <p:cBhvr>
                                        <p:cTn id="38" dur="1" fill="hold">
                                          <p:stCondLst>
                                            <p:cond delay="0"/>
                                          </p:stCondLst>
                                        </p:cTn>
                                        <p:tgtEl>
                                          <p:spTgt spid="250890"/>
                                        </p:tgtEl>
                                        <p:attrNameLst>
                                          <p:attrName>style.visibility</p:attrName>
                                        </p:attrNameLst>
                                      </p:cBhvr>
                                      <p:to>
                                        <p:strVal val="visible"/>
                                      </p:to>
                                    </p:set>
                                    <p:anim calcmode="lin" valueType="num">
                                      <p:cBhvr>
                                        <p:cTn id="39" dur="500" fill="hold"/>
                                        <p:tgtEl>
                                          <p:spTgt spid="250890"/>
                                        </p:tgtEl>
                                        <p:attrNameLst>
                                          <p:attrName>ppt_x</p:attrName>
                                        </p:attrNameLst>
                                      </p:cBhvr>
                                      <p:tavLst>
                                        <p:tav tm="0">
                                          <p:val>
                                            <p:strVal val="1+#ppt_w/2"/>
                                          </p:val>
                                        </p:tav>
                                        <p:tav tm="100000">
                                          <p:val>
                                            <p:strVal val="#ppt_x"/>
                                          </p:val>
                                        </p:tav>
                                      </p:tavLst>
                                    </p:anim>
                                    <p:anim calcmode="lin" valueType="num">
                                      <p:cBhvr>
                                        <p:cTn id="40" dur="500" fill="hold"/>
                                        <p:tgtEl>
                                          <p:spTgt spid="250890"/>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2" fill="hold" grpId="0" nodeType="afterEffect">
                                  <p:stCondLst>
                                    <p:cond delay="0"/>
                                  </p:stCondLst>
                                  <p:childTnLst>
                                    <p:set>
                                      <p:cBhvr>
                                        <p:cTn id="43" dur="1" fill="hold">
                                          <p:stCondLst>
                                            <p:cond delay="0"/>
                                          </p:stCondLst>
                                        </p:cTn>
                                        <p:tgtEl>
                                          <p:spTgt spid="250891"/>
                                        </p:tgtEl>
                                        <p:attrNameLst>
                                          <p:attrName>style.visibility</p:attrName>
                                        </p:attrNameLst>
                                      </p:cBhvr>
                                      <p:to>
                                        <p:strVal val="visible"/>
                                      </p:to>
                                    </p:set>
                                    <p:anim calcmode="lin" valueType="num">
                                      <p:cBhvr>
                                        <p:cTn id="44" dur="500" fill="hold"/>
                                        <p:tgtEl>
                                          <p:spTgt spid="250891"/>
                                        </p:tgtEl>
                                        <p:attrNameLst>
                                          <p:attrName>ppt_x</p:attrName>
                                        </p:attrNameLst>
                                      </p:cBhvr>
                                      <p:tavLst>
                                        <p:tav tm="0">
                                          <p:val>
                                            <p:strVal val="1+#ppt_w/2"/>
                                          </p:val>
                                        </p:tav>
                                        <p:tav tm="100000">
                                          <p:val>
                                            <p:strVal val="#ppt_x"/>
                                          </p:val>
                                        </p:tav>
                                      </p:tavLst>
                                    </p:anim>
                                    <p:anim calcmode="lin" valueType="num">
                                      <p:cBhvr>
                                        <p:cTn id="45" dur="500" fill="hold"/>
                                        <p:tgtEl>
                                          <p:spTgt spid="250891"/>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ppt_x</p:attrName>
                                        </p:attrNameLst>
                                      </p:cBhvr>
                                      <p:tavLst>
                                        <p:tav tm="0">
                                          <p:val>
                                            <p:strVal val="0-#ppt_w/2"/>
                                          </p:val>
                                        </p:tav>
                                        <p:tav tm="100000">
                                          <p:val>
                                            <p:strVal val="#ppt_x"/>
                                          </p:val>
                                        </p:tav>
                                      </p:tavLst>
                                    </p:anim>
                                    <p:anim calcmode="lin" valueType="num">
                                      <p:cBhvr>
                                        <p:cTn id="50" dur="500" fill="hold"/>
                                        <p:tgtEl>
                                          <p:spTgt spid="4"/>
                                        </p:tgtEl>
                                        <p:attrNameLst>
                                          <p:attrName>ppt_y</p:attrName>
                                        </p:attrNameLst>
                                      </p:cBhvr>
                                      <p:tavLst>
                                        <p:tav tm="0">
                                          <p:val>
                                            <p:strVal val="#ppt_y"/>
                                          </p:val>
                                        </p:tav>
                                        <p:tav tm="100000">
                                          <p:val>
                                            <p:strVal val="#ppt_y"/>
                                          </p:val>
                                        </p:tav>
                                      </p:tavLst>
                                    </p:anim>
                                  </p:childTnLst>
                                </p:cTn>
                              </p:par>
                            </p:childTnLst>
                          </p:cTn>
                        </p:par>
                        <p:par>
                          <p:cTn id="51" fill="hold">
                            <p:stCondLst>
                              <p:cond delay="4500"/>
                            </p:stCondLst>
                            <p:childTnLst>
                              <p:par>
                                <p:cTn id="52" presetID="2" presetClass="entr" presetSubtype="2"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ppt_x</p:attrName>
                                        </p:attrNameLst>
                                      </p:cBhvr>
                                      <p:tavLst>
                                        <p:tav tm="0">
                                          <p:val>
                                            <p:strVal val="1+#ppt_w/2"/>
                                          </p:val>
                                        </p:tav>
                                        <p:tav tm="100000">
                                          <p:val>
                                            <p:strVal val="#ppt_x"/>
                                          </p:val>
                                        </p:tav>
                                      </p:tavLst>
                                    </p:anim>
                                    <p:anim calcmode="lin" valueType="num">
                                      <p:cBhvr>
                                        <p:cTn id="5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50889" grpId="0"/>
      <p:bldP spid="250890" grpId="0"/>
      <p:bldP spid="250891" grpId="0"/>
      <p:bldP spid="241670" grpId="0" bldLvl="0" animBg="1"/>
      <p:bldP spid="241671" grpId="0" bldLvl="0" animBg="1"/>
      <p:bldP spid="241672" grpId="0" bldLvl="0" animBg="1"/>
      <p:bldP spid="4"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Blocks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847090"/>
            <a:ext cx="6418580" cy="429260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name describes its purpose ("What is it?" — menu or button), not its state ("What does it look like?" — red or big).</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Blocks can be nested in each other.</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3" name="Picture 2"/>
          <p:cNvPicPr>
            <a:picLocks noChangeAspect="1"/>
          </p:cNvPicPr>
          <p:nvPr/>
        </p:nvPicPr>
        <p:blipFill>
          <a:blip r:embed="rId1"/>
          <a:stretch>
            <a:fillRect/>
          </a:stretch>
        </p:blipFill>
        <p:spPr>
          <a:xfrm>
            <a:off x="2686685" y="3120390"/>
            <a:ext cx="3451860" cy="1965960"/>
          </a:xfrm>
          <a:prstGeom prst="rect">
            <a:avLst/>
          </a:prstGeom>
        </p:spPr>
      </p:pic>
      <p:pic>
        <p:nvPicPr>
          <p:cNvPr id="6" name="Picture 5"/>
          <p:cNvPicPr>
            <a:picLocks noChangeAspect="1"/>
          </p:cNvPicPr>
          <p:nvPr/>
        </p:nvPicPr>
        <p:blipFill>
          <a:blip r:embed="rId2"/>
          <a:stretch>
            <a:fillRect/>
          </a:stretch>
        </p:blipFill>
        <p:spPr>
          <a:xfrm>
            <a:off x="2057400" y="1718945"/>
            <a:ext cx="5029200" cy="990600"/>
          </a:xfrm>
          <a:prstGeom prst="rect">
            <a:avLst/>
          </a:prstGeom>
        </p:spPr>
      </p:pic>
      <p:pic>
        <p:nvPicPr>
          <p:cNvPr id="7" name="Picture 6"/>
          <p:cNvPicPr>
            <a:picLocks noChangeAspect="1"/>
          </p:cNvPicPr>
          <p:nvPr/>
        </p:nvPicPr>
        <p:blipFill>
          <a:blip r:embed="rId3"/>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3"/>
          <a:stretch>
            <a:fillRect/>
          </a:stretch>
        </p:blipFill>
        <p:spPr>
          <a:xfrm rot="16200000">
            <a:off x="0" y="3733800"/>
            <a:ext cx="1409700" cy="14097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Elements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Element name describes its purpose ("What is it?" — item or text), not its state ("What does it look like?" — red or big).</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structure of an element's full name is block-name__element-name. The element name is separated from the block name with a double underscore (__).</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4" name="Picture 3"/>
          <p:cNvPicPr>
            <a:picLocks noChangeAspect="1"/>
          </p:cNvPicPr>
          <p:nvPr/>
        </p:nvPicPr>
        <p:blipFill>
          <a:blip r:embed="rId1"/>
          <a:srcRect t="1271"/>
          <a:stretch>
            <a:fillRect/>
          </a:stretch>
        </p:blipFill>
        <p:spPr>
          <a:xfrm>
            <a:off x="2012950" y="2908300"/>
            <a:ext cx="5300345" cy="1776095"/>
          </a:xfrm>
          <a:prstGeom prst="rect">
            <a:avLst/>
          </a:prstGeom>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92580" y="236855"/>
            <a:ext cx="64757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Elements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7168515" cy="73723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An element is always part of a block, not another element. This means that element names can't define a hierarchy such as block__elem1__elem2.</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2128520" y="1710055"/>
            <a:ext cx="4902835" cy="1536700"/>
          </a:xfrm>
          <a:prstGeom prst="rect">
            <a:avLst/>
          </a:prstGeom>
          <a:ln w="19050">
            <a:solidFill>
              <a:srgbClr val="00B050"/>
            </a:solidFill>
          </a:ln>
        </p:spPr>
      </p:pic>
      <p:pic>
        <p:nvPicPr>
          <p:cNvPr id="5" name="Picture 4"/>
          <p:cNvPicPr>
            <a:picLocks noChangeAspect="1"/>
          </p:cNvPicPr>
          <p:nvPr/>
        </p:nvPicPr>
        <p:blipFill>
          <a:blip r:embed="rId2"/>
          <a:stretch>
            <a:fillRect/>
          </a:stretch>
        </p:blipFill>
        <p:spPr>
          <a:xfrm>
            <a:off x="2112010" y="3348990"/>
            <a:ext cx="4919345" cy="1724660"/>
          </a:xfrm>
          <a:prstGeom prst="rect">
            <a:avLst/>
          </a:prstGeom>
          <a:ln w="19050">
            <a:solidFill>
              <a:srgbClr val="FF0000"/>
            </a:solidFill>
          </a:ln>
        </p:spPr>
      </p:pic>
      <p:sp>
        <p:nvSpPr>
          <p:cNvPr id="6"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ppt_x</p:attrName>
                                        </p:attrNameLst>
                                      </p:cBhvr>
                                      <p:tavLst>
                                        <p:tav tm="0">
                                          <p:val>
                                            <p:strVal val="1+#ppt_w/2"/>
                                          </p:val>
                                        </p:tav>
                                        <p:tav tm="100000">
                                          <p:val>
                                            <p:strVal val="#ppt_x"/>
                                          </p:val>
                                        </p:tav>
                                      </p:tavLst>
                                    </p:anim>
                                    <p:anim calcmode="lin" valueType="num">
                                      <p:cBhvr>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ppt_x</p:attrName>
                                        </p:attrNameLst>
                                      </p:cBhvr>
                                      <p:tavLst>
                                        <p:tav tm="0">
                                          <p:val>
                                            <p:strVal val="1+#ppt_w/2"/>
                                          </p:val>
                                        </p:tav>
                                        <p:tav tm="100000">
                                          <p:val>
                                            <p:strVal val="#ppt_x"/>
                                          </p:val>
                                        </p:tav>
                                      </p:tavLst>
                                    </p:anim>
                                    <p:anim calcmode="lin" valueType="num">
                                      <p:cBhvr>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P spid="2"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Should I create a Block or an Element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407160" y="171831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Create a Block </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If a section of code might be reused and it doesn't depend on other page components being implemented.</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Create an Element </a:t>
            </a:r>
            <a:r>
              <a:rPr lang="en-US" altLang="en-US" sz="1400" dirty="0">
                <a:latin typeface="Arial Unicode MS" panose="020B0604020202020204" charset="-122"/>
                <a:ea typeface="Arial Unicode MS" panose="020B0604020202020204" charset="-122"/>
                <a:sym typeface="Arial" panose="020B0604020202020204" pitchFamily="34" charset="0"/>
              </a:rPr>
              <a:t>If a section of code can't be used separately without the parent entity (the block).</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4290</Words>
  <Application>WPS Presentation</Application>
  <PresentationFormat/>
  <Paragraphs>150</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Arial</vt:lpstr>
      <vt:lpstr>SimSun</vt:lpstr>
      <vt:lpstr>Wingdings</vt:lpstr>
      <vt:lpstr>Arial Unicode MS</vt:lpstr>
      <vt:lpstr>Calibri</vt:lpstr>
      <vt:lpstr>Wingdings</vt:lpstr>
      <vt:lpstr>Bahnschrift SemiLight</vt:lpstr>
      <vt:lpstr>Cascadia Code SemiBold</vt:lpstr>
      <vt:lpstr>Microsoft YaHei</vt:lpstr>
      <vt:lpstr>Arial Unicode MS</vt:lpstr>
      <vt:lpstr>1_默认设计模板</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a_a_m</cp:lastModifiedBy>
  <cp:revision>35</cp:revision>
  <dcterms:created xsi:type="dcterms:W3CDTF">2016-03-12T08:37:00Z</dcterms:created>
  <dcterms:modified xsi:type="dcterms:W3CDTF">2023-05-29T11:50:51Z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18F00582B83C417CAD8C633A7D0C1622</vt:lpwstr>
  </property>
</Properties>
</file>