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2"/>
  </p:notesMasterIdLst>
  <p:handoutMasterIdLst>
    <p:handoutMasterId r:id="rId33"/>
  </p:handoutMasterIdLst>
  <p:sldIdLst>
    <p:sldId id="357" r:id="rId4"/>
    <p:sldId id="323" r:id="rId5"/>
    <p:sldId id="320" r:id="rId6"/>
    <p:sldId id="316" r:id="rId7"/>
    <p:sldId id="390" r:id="rId8"/>
    <p:sldId id="391" r:id="rId9"/>
    <p:sldId id="392" r:id="rId10"/>
    <p:sldId id="393" r:id="rId11"/>
    <p:sldId id="394" r:id="rId12"/>
    <p:sldId id="395" r:id="rId13"/>
    <p:sldId id="396" r:id="rId14"/>
    <p:sldId id="397" r:id="rId15"/>
    <p:sldId id="403" r:id="rId16"/>
    <p:sldId id="398" r:id="rId17"/>
    <p:sldId id="399" r:id="rId18"/>
    <p:sldId id="400" r:id="rId19"/>
    <p:sldId id="401" r:id="rId20"/>
    <p:sldId id="404" r:id="rId21"/>
    <p:sldId id="412" r:id="rId22"/>
    <p:sldId id="414" r:id="rId23"/>
    <p:sldId id="415" r:id="rId24"/>
    <p:sldId id="416" r:id="rId25"/>
    <p:sldId id="417" r:id="rId26"/>
    <p:sldId id="419" r:id="rId27"/>
    <p:sldId id="420" r:id="rId28"/>
    <p:sldId id="421" r:id="rId29"/>
    <p:sldId id="411" r:id="rId30"/>
    <p:sldId id="368" r:id="rId31"/>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9" d="100"/>
          <a:sy n="69" d="100"/>
        </p:scale>
        <p:origin x="-138" y="-102"/>
      </p:cViewPr>
      <p:guideLst>
        <p:guide orient="horz" pos="1715"/>
        <p:guide pos="291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p>
        </p:txBody>
      </p:sp>
      <p:sp>
        <p:nvSpPr>
          <p:cNvPr id="5" name="页脚占位符 4"/>
          <p:cNvSpPr>
            <a:spLocks noGrp="1"/>
          </p:cNvSpPr>
          <p:nvPr>
            <p:ph type="ftr" sz="quarter" idx="11"/>
          </p:nvPr>
        </p:nvSpPr>
        <p:spPr/>
        <p:txBody>
          <a:bodyPr/>
          <a:p>
            <a:pPr lvl="0" fontAlgn="base"/>
            <a:endParaRPr lang="zh-CN" strike="noStrike" noProof="1"/>
          </a:p>
        </p:txBody>
      </p:sp>
      <p:sp>
        <p:nvSpPr>
          <p:cNvPr id="6" name="灯片编号占位符 5"/>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p>
        </p:txBody>
      </p:sp>
      <p:sp>
        <p:nvSpPr>
          <p:cNvPr id="8" name="页脚占位符 7"/>
          <p:cNvSpPr>
            <a:spLocks noGrp="1"/>
          </p:cNvSpPr>
          <p:nvPr>
            <p:ph type="ftr" sz="quarter" idx="11"/>
          </p:nvPr>
        </p:nvSpPr>
        <p:spPr/>
        <p:txBody>
          <a:bodyPr/>
          <a:p>
            <a:pPr lvl="0" fontAlgn="base"/>
            <a:endParaRPr lang="zh-CN" strike="noStrike" noProof="1"/>
          </a:p>
        </p:txBody>
      </p:sp>
      <p:sp>
        <p:nvSpPr>
          <p:cNvPr id="9" name="灯片编号占位符 8"/>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p>
        </p:txBody>
      </p:sp>
      <p:sp>
        <p:nvSpPr>
          <p:cNvPr id="4" name="页脚占位符 3"/>
          <p:cNvSpPr>
            <a:spLocks noGrp="1"/>
          </p:cNvSpPr>
          <p:nvPr>
            <p:ph type="ftr" sz="quarter" idx="11"/>
          </p:nvPr>
        </p:nvSpPr>
        <p:spPr/>
        <p:txBody>
          <a:bodyPr/>
          <a:p>
            <a:pPr lvl="0" fontAlgn="base"/>
            <a:endParaRPr lang="zh-CN" strike="noStrike" noProof="1"/>
          </a:p>
        </p:txBody>
      </p:sp>
      <p:sp>
        <p:nvSpPr>
          <p:cNvPr id="5" name="灯片编号占位符 4"/>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p>
        </p:txBody>
      </p:sp>
      <p:sp>
        <p:nvSpPr>
          <p:cNvPr id="3" name="页脚占位符 2"/>
          <p:cNvSpPr>
            <a:spLocks noGrp="1"/>
          </p:cNvSpPr>
          <p:nvPr>
            <p:ph type="ftr" sz="quarter" idx="11"/>
          </p:nvPr>
        </p:nvSpPr>
        <p:spPr/>
        <p:txBody>
          <a:bodyPr/>
          <a:p>
            <a:pPr lvl="0" fontAlgn="base"/>
            <a:endParaRPr lang="zh-CN" strike="noStrike" noProof="1"/>
          </a:p>
        </p:txBody>
      </p:sp>
      <p:sp>
        <p:nvSpPr>
          <p:cNvPr id="4" name="灯片编号占位符 3"/>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p>
        </p:txBody>
      </p:sp>
      <p:sp>
        <p:nvSpPr>
          <p:cNvPr id="6" name="页脚占位符 5"/>
          <p:cNvSpPr>
            <a:spLocks noGrp="1"/>
          </p:cNvSpPr>
          <p:nvPr>
            <p:ph type="ftr" sz="quarter" idx="11"/>
          </p:nvPr>
        </p:nvSpPr>
        <p:spPr/>
        <p:txBody>
          <a:bodyPr/>
          <a:p>
            <a:pPr lvl="0" fontAlgn="base"/>
            <a:endParaRPr lang="zh-CN" strike="noStrike" noProof="1"/>
          </a:p>
        </p:txBody>
      </p:sp>
      <p:sp>
        <p:nvSpPr>
          <p:cNvPr id="7" name="灯片编号占位符 6"/>
          <p:cNvSpPr>
            <a:spLocks noGrp="1"/>
          </p:cNvSpPr>
          <p:nvPr>
            <p:ph type="sldNum" sz="quarter" idx="12"/>
          </p:nvPr>
        </p:nvSpPr>
        <p:spPr/>
        <p:txBody>
          <a:bodyPr/>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p>
            <a:pPr lvl="0" indent="-257175"/>
            <a:r>
              <a:rPr lang="zh-CN" altLang="en-US"/>
              <a:t>单击此处编辑母版文本样式</a:t>
            </a:r>
            <a:endParaRPr lang="zh-CN" altLang="en-US"/>
          </a:p>
          <a:p>
            <a:pPr lvl="1" indent="-21463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zh-CN" sz="1050" strike="noStrike" noProof="1">
                <a:latin typeface="Arial" panose="020B0604020202020204" pitchFamily="34" charset="0"/>
              </a:rPr>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2313940" y="1999615"/>
            <a:ext cx="4826000" cy="1445260"/>
          </a:xfrm>
          <a:prstGeom prst="rect">
            <a:avLst/>
          </a:prstGeom>
          <a:noFill/>
          <a:ln w="9525">
            <a:noFill/>
          </a:ln>
        </p:spPr>
        <p:txBody>
          <a:bodyPr wrap="square" anchor="t">
            <a:spAutoFit/>
          </a:bodyPr>
          <a:p>
            <a:pPr algn="dist"/>
            <a:r>
              <a:rPr lang="en-US" altLang="zh-CN" sz="2800" b="1">
                <a:solidFill>
                  <a:schemeClr val="bg1"/>
                </a:solidFill>
                <a:latin typeface="Arial Unicode MS" panose="020B0604020202020204" charset="-122"/>
                <a:ea typeface="Arial Unicode MS" panose="020B0604020202020204" charset="-122"/>
              </a:rPr>
              <a:t>BEM Architecture</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&amp; </a:t>
            </a:r>
            <a:endParaRPr lang="en-US" altLang="zh-CN" sz="2800" b="1">
              <a:solidFill>
                <a:schemeClr val="bg1"/>
              </a:solidFill>
              <a:latin typeface="Arial Unicode MS" panose="020B0604020202020204" charset="-122"/>
              <a:ea typeface="Arial Unicode MS" panose="020B0604020202020204" charset="-122"/>
            </a:endParaRPr>
          </a:p>
          <a:p>
            <a:pPr algn="dist"/>
            <a:r>
              <a:rPr lang="en-US" altLang="zh-CN" sz="2800" b="1">
                <a:solidFill>
                  <a:schemeClr val="bg1"/>
                </a:solidFill>
                <a:latin typeface="Arial Unicode MS" panose="020B0604020202020204" charset="-122"/>
                <a:ea typeface="Arial Unicode MS" panose="020B0604020202020204" charset="-122"/>
              </a:rPr>
              <a:t>Pre-Processor</a:t>
            </a:r>
            <a:r>
              <a:rPr lang="en-US" altLang="zh-CN" sz="3200" b="1">
                <a:solidFill>
                  <a:schemeClr val="bg1"/>
                </a:solidFill>
                <a:latin typeface="Arial Unicode MS" panose="020B0604020202020204" charset="-122"/>
                <a:ea typeface="Arial Unicode MS" panose="020B0604020202020204" charset="-122"/>
              </a:rPr>
              <a:t> </a:t>
            </a:r>
            <a:endParaRPr lang="en-US" altLang="zh-CN" sz="3200" b="1">
              <a:solidFill>
                <a:schemeClr val="bg1"/>
              </a:solidFill>
              <a:latin typeface="Arial Unicode MS" panose="020B0604020202020204" charset="-122"/>
              <a:ea typeface="Arial Unicode MS" panose="020B0604020202020204" charset="-122"/>
            </a:endParaRPr>
          </a:p>
        </p:txBody>
      </p:sp>
      <p:sp>
        <p:nvSpPr>
          <p:cNvPr id="2" name="矩形 1"/>
          <p:cNvSpPr/>
          <p:nvPr/>
        </p:nvSpPr>
        <p:spPr>
          <a:xfrm>
            <a:off x="0" y="396938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527618" y="46259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2792095" y="1410018"/>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43980" y="42005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6177598" y="1415415"/>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8" name="Picture 7" descr="squareLogo-00d15a83d026c2e522bcc0b27f1897a8"/>
          <p:cNvPicPr>
            <a:picLocks noChangeAspect="1"/>
          </p:cNvPicPr>
          <p:nvPr/>
        </p:nvPicPr>
        <p:blipFill>
          <a:blip r:embed="rId1"/>
          <a:stretch>
            <a:fillRect/>
          </a:stretch>
        </p:blipFill>
        <p:spPr>
          <a:xfrm>
            <a:off x="4156710" y="334010"/>
            <a:ext cx="1141095" cy="1141095"/>
          </a:xfrm>
          <a:prstGeom prst="ellipse">
            <a:avLst/>
          </a:prstGeom>
        </p:spPr>
      </p:pic>
      <p:sp>
        <p:nvSpPr>
          <p:cNvPr id="10" name="Text Box 9"/>
          <p:cNvSpPr txBox="1"/>
          <p:nvPr/>
        </p:nvSpPr>
        <p:spPr>
          <a:xfrm>
            <a:off x="-102870" y="4344035"/>
            <a:ext cx="9349740" cy="521970"/>
          </a:xfrm>
          <a:prstGeom prst="rect">
            <a:avLst/>
          </a:prstGeom>
          <a:noFill/>
        </p:spPr>
        <p:txBody>
          <a:bodyPr wrap="square" rtlCol="0">
            <a:spAutoFit/>
          </a:bodyPr>
          <a:p>
            <a:pPr algn="ctr"/>
            <a:r>
              <a:rPr lang="en-US" sz="2800">
                <a:solidFill>
                  <a:schemeClr val="bg1"/>
                </a:solidFill>
                <a:latin typeface="Bahnschrift SemiLight" panose="020B0502040204020203" charset="0"/>
                <a:cs typeface="Bahnschrift SemiLight" panose="020B0502040204020203" charset="0"/>
              </a:rPr>
              <a:t>Aamer Qanadilo</a:t>
            </a:r>
            <a:endParaRPr lang="en-US" sz="2800">
              <a:solidFill>
                <a:schemeClr val="bg1"/>
              </a:solidFill>
              <a:latin typeface="Bahnschrift SemiLight" panose="020B0502040204020203" charset="0"/>
              <a:cs typeface="Bahnschrift SemiLight" panose="020B0502040204020203"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000000"/>
                                          </p:val>
                                        </p:tav>
                                        <p:tav tm="100000">
                                          <p:val>
                                            <p:strVal val="#ppt_w"/>
                                          </p:val>
                                        </p:tav>
                                      </p:tavLst>
                                    </p:anim>
                                    <p:anim calcmode="lin" valueType="num">
                                      <p:cBhvr>
                                        <p:cTn id="19" dur="500" fill="hold"/>
                                        <p:tgtEl>
                                          <p:spTgt spid="7"/>
                                        </p:tgtEl>
                                        <p:attrNameLst>
                                          <p:attrName>ppt_h</p:attrName>
                                        </p:attrNameLst>
                                      </p:cBhvr>
                                      <p:tavLst>
                                        <p:tav tm="0">
                                          <p:val>
                                            <p:fltVal val="0.000000"/>
                                          </p:val>
                                        </p:tav>
                                        <p:tav tm="100000">
                                          <p:val>
                                            <p:strVal val="#ppt_h"/>
                                          </p:val>
                                        </p:tav>
                                      </p:tavLst>
                                    </p:anim>
                                    <p:anim calcmode="lin" valueType="num">
                                      <p:cBhvr>
                                        <p:cTn id="20" dur="500" fill="hold"/>
                                        <p:tgtEl>
                                          <p:spTgt spid="7"/>
                                        </p:tgtEl>
                                        <p:attrNameLst>
                                          <p:attrName>style.rotation</p:attrName>
                                        </p:attrNameLst>
                                      </p:cBhvr>
                                      <p:tavLst>
                                        <p:tav tm="0">
                                          <p:val>
                                            <p:fltVal val="360.000000"/>
                                          </p:val>
                                        </p:tav>
                                        <p:tav tm="100000">
                                          <p:val>
                                            <p:fltVal val="0.000000"/>
                                          </p:val>
                                        </p:tav>
                                      </p:tavLst>
                                    </p:anim>
                                    <p:animEffect transition="in" filter="fade">
                                      <p:cBhvr>
                                        <p:cTn id="21" dur="500"/>
                                        <p:tgtEl>
                                          <p:spTgt spid="7"/>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fltVal val="0.000000"/>
                                          </p:val>
                                        </p:tav>
                                        <p:tav tm="100000">
                                          <p:val>
                                            <p:strVal val="#ppt_h"/>
                                          </p:val>
                                        </p:tav>
                                      </p:tavLst>
                                    </p:anim>
                                    <p:anim calcmode="lin" valueType="num">
                                      <p:cBhvr>
                                        <p:cTn id="27" dur="500" fill="hold"/>
                                        <p:tgtEl>
                                          <p:spTgt spid="5"/>
                                        </p:tgtEl>
                                        <p:attrNameLst>
                                          <p:attrName>style.rotation</p:attrName>
                                        </p:attrNameLst>
                                      </p:cBhvr>
                                      <p:tavLst>
                                        <p:tav tm="0">
                                          <p:val>
                                            <p:fltVal val="360.000000"/>
                                          </p:val>
                                        </p:tav>
                                        <p:tav tm="100000">
                                          <p:val>
                                            <p:fltVal val="0.000000"/>
                                          </p:val>
                                        </p:tav>
                                      </p:tavLst>
                                    </p:anim>
                                    <p:animEffect transition="in" filter="fade">
                                      <p:cBhvr>
                                        <p:cTn id="28" dur="500"/>
                                        <p:tgtEl>
                                          <p:spTgt spid="5"/>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000000"/>
                                          </p:val>
                                        </p:tav>
                                        <p:tav tm="100000">
                                          <p:val>
                                            <p:strVal val="#ppt_w"/>
                                          </p:val>
                                        </p:tav>
                                      </p:tavLst>
                                    </p:anim>
                                    <p:anim calcmode="lin" valueType="num">
                                      <p:cBhvr>
                                        <p:cTn id="33" dur="500" fill="hold"/>
                                        <p:tgtEl>
                                          <p:spTgt spid="4"/>
                                        </p:tgtEl>
                                        <p:attrNameLst>
                                          <p:attrName>ppt_h</p:attrName>
                                        </p:attrNameLst>
                                      </p:cBhvr>
                                      <p:tavLst>
                                        <p:tav tm="0">
                                          <p:val>
                                            <p:fltVal val="0.000000"/>
                                          </p:val>
                                        </p:tav>
                                        <p:tav tm="100000">
                                          <p:val>
                                            <p:strVal val="#ppt_h"/>
                                          </p:val>
                                        </p:tav>
                                      </p:tavLst>
                                    </p:anim>
                                    <p:anim calcmode="lin" valueType="num">
                                      <p:cBhvr>
                                        <p:cTn id="34" dur="500" fill="hold"/>
                                        <p:tgtEl>
                                          <p:spTgt spid="4"/>
                                        </p:tgtEl>
                                        <p:attrNameLst>
                                          <p:attrName>style.rotation</p:attrName>
                                        </p:attrNameLst>
                                      </p:cBhvr>
                                      <p:tavLst>
                                        <p:tav tm="0">
                                          <p:val>
                                            <p:fltVal val="360.000000"/>
                                          </p:val>
                                        </p:tav>
                                        <p:tav tm="100000">
                                          <p:val>
                                            <p:fltVal val="0.000000"/>
                                          </p:val>
                                        </p:tav>
                                      </p:tavLst>
                                    </p:anim>
                                    <p:animEffect transition="in" filter="fade">
                                      <p:cBhvr>
                                        <p:cTn id="35" dur="500"/>
                                        <p:tgtEl>
                                          <p:spTgt spid="4"/>
                                        </p:tgtEl>
                                      </p:cBhvr>
                                    </p:animEffect>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describes its appearance ("What size?" or "Which theme?" and so on — size_s or theme_islands), its state ("How is it different from the others?" — disabled, focused, etc.) and its behavior ("How does it behave?" or "How does it respond to the user?" — such as directions_left-top).</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modifier name is separated from the block or element name by a single underscore (_).</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827655" y="17907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Boolean,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1493520" y="2717165"/>
            <a:ext cx="6987540" cy="13487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545715" y="190500"/>
            <a:ext cx="593534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Types of Modifier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35331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Key-value, </a:t>
            </a:r>
            <a:r>
              <a:rPr lang="en-US" altLang="en-US" sz="1400" dirty="0">
                <a:latin typeface="Arial Unicode MS" panose="020B0604020202020204" charset="-122"/>
                <a:ea typeface="Arial Unicode MS" panose="020B0604020202020204" charset="-122"/>
                <a:sym typeface="Arial" panose="020B0604020202020204" pitchFamily="34" charset="0"/>
              </a:rPr>
              <a:t>The structure of the modifier's full name follows the pattern:</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r>
              <a:rPr lang="en-US" altLang="en-US" sz="1400" dirty="0">
                <a:latin typeface="Arial Unicode MS" panose="020B0604020202020204" charset="-122"/>
                <a:ea typeface="Arial Unicode MS" panose="020B0604020202020204" charset="-122"/>
                <a:sym typeface="Arial" panose="020B0604020202020204" pitchFamily="34" charset="0"/>
              </a:rPr>
              <a:t>block-name__element-name_modifier-name_modifier-value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800100" lvl="1" indent="-342900" algn="l">
              <a:lnSpc>
                <a:spcPct val="150000"/>
              </a:lnSpc>
              <a:buFont typeface="Wingdings" panose="05000000000000000000" charset="0"/>
              <a:buAutoNum type="arabicPeriod"/>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6" name="Picture 5"/>
          <p:cNvPicPr>
            <a:picLocks noChangeAspect="1"/>
          </p:cNvPicPr>
          <p:nvPr/>
        </p:nvPicPr>
        <p:blipFill>
          <a:blip r:embed="rId1"/>
          <a:srcRect b="62586"/>
          <a:stretch>
            <a:fillRect/>
          </a:stretch>
        </p:blipFill>
        <p:spPr>
          <a:xfrm>
            <a:off x="1407160" y="2738755"/>
            <a:ext cx="6789420" cy="15252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039620" y="190500"/>
            <a:ext cx="62014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Modifiers can’t be used alone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From the BEM perspective, a modifier can't be used in isolation from the modified block or element. A modifier should change the appearance, behavior, or state of the entity, not replace it.</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011045" y="2080260"/>
            <a:ext cx="5106035" cy="1448435"/>
          </a:xfrm>
          <a:prstGeom prst="rect">
            <a:avLst/>
          </a:prstGeom>
          <a:ln w="19050">
            <a:solidFill>
              <a:srgbClr val="00B050"/>
            </a:solidFill>
          </a:ln>
        </p:spPr>
      </p:pic>
      <p:pic>
        <p:nvPicPr>
          <p:cNvPr id="4" name="Picture 3"/>
          <p:cNvPicPr>
            <a:picLocks noChangeAspect="1"/>
          </p:cNvPicPr>
          <p:nvPr/>
        </p:nvPicPr>
        <p:blipFill>
          <a:blip r:embed="rId2"/>
          <a:stretch>
            <a:fillRect/>
          </a:stretch>
        </p:blipFill>
        <p:spPr>
          <a:xfrm>
            <a:off x="2011680" y="3632200"/>
            <a:ext cx="5120640" cy="1158240"/>
          </a:xfrm>
          <a:prstGeom prst="rect">
            <a:avLst/>
          </a:prstGeom>
          <a:ln w="19050">
            <a:solidFill>
              <a:srgbClr val="FF0000"/>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Mixing the BEM entities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28397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Combine the behavior and styles of multiple entities without duplicating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Create semantically new UI components based on existing ones.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2" name="Picture 1"/>
          <p:cNvPicPr>
            <a:picLocks noChangeAspect="1"/>
          </p:cNvPicPr>
          <p:nvPr/>
        </p:nvPicPr>
        <p:blipFill>
          <a:blip r:embed="rId2"/>
          <a:stretch>
            <a:fillRect/>
          </a:stretch>
        </p:blipFill>
        <p:spPr>
          <a:xfrm>
            <a:off x="1579245" y="2936240"/>
            <a:ext cx="5958840" cy="15316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3422015" y="179070"/>
            <a:ext cx="275971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3969385"/>
          </a:xfrm>
          <a:prstGeom prst="rect">
            <a:avLst/>
          </a:prstGeom>
          <a:noFill/>
          <a:ln w="9525">
            <a:noFill/>
          </a:ln>
        </p:spPr>
        <p:txBody>
          <a:bodyPr wrap="square" anchor="t">
            <a:spAutoFit/>
          </a:bodyPr>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single block corresponds to a single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and the directory have the same name. For example, the header block is in the header/ directory, and the menu block is in the menu/ directory.</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 block's implementation is divided into separate technology files. For example, header.css and header.js.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directory is the root directory for the subdirectories of its elements and modifiers.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972820"/>
            <a:ext cx="6418580"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element directories begin with a double underscore (__). For example, header/__logo/ and menu/__item/.</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Names of modifier directories begin with a single underscore (_). For example, header/_fixed/ and menu/_theme_islands/.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Implementations of elements and modifiers are divided into separate technology files. For example, header__input.js and header_theme_islands.css.</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2694940" y="179070"/>
            <a:ext cx="398335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File Structure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908935" y="995045"/>
            <a:ext cx="3326130" cy="38341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What are CSS Pre-Processors?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13765" y="1050290"/>
            <a:ext cx="7088505" cy="299974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You may be thinking, okay, CSS sounds great, what could go wrong? There are still some downsides. As the web gets more advanced, writing regular vanilla (plain) CSS can get </a:t>
            </a: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lengthy </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and </a:t>
            </a: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repetitive</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 </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CSS preprocessors extend the functionality of regular CSS.</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 They add more logical syntax and tools like </a:t>
            </a: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variables</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 </a:t>
            </a: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if/else statements</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 and </a:t>
            </a: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loops</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 This makes the CSS more efficient and concise, powerful and dynamic. Using a CSS preprocessor, a developer is able to write out more complex style and layout. The source code can be shorter and more readable.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43520" y="0"/>
            <a:ext cx="1300480" cy="1300480"/>
          </a:xfrm>
          <a:prstGeom prst="rect">
            <a:avLst/>
          </a:prstGeom>
        </p:spPr>
      </p:pic>
      <p:pic>
        <p:nvPicPr>
          <p:cNvPr id="8" name="Picture 7"/>
          <p:cNvPicPr>
            <a:picLocks noChangeAspect="1"/>
          </p:cNvPicPr>
          <p:nvPr/>
        </p:nvPicPr>
        <p:blipFill>
          <a:blip r:embed="rId1"/>
          <a:stretch>
            <a:fillRect/>
          </a:stretch>
        </p:blipFill>
        <p:spPr>
          <a:xfrm rot="16200000">
            <a:off x="0" y="4050030"/>
            <a:ext cx="1093470" cy="109347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777875" y="383540"/>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How does it work?</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35355" y="1685290"/>
            <a:ext cx="7088505"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To accomplish this goal, CSS preprocessors add syntax that is not within CSS itself. More advanced CSS is written that extends the basic functionalities. This advanced code is later compiled as normal CSS code that the browser can understand.</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291705" y="0"/>
            <a:ext cx="1852295" cy="1852295"/>
          </a:xfrm>
          <a:prstGeom prst="rect">
            <a:avLst/>
          </a:prstGeom>
        </p:spPr>
      </p:pic>
      <p:pic>
        <p:nvPicPr>
          <p:cNvPr id="8" name="Picture 7"/>
          <p:cNvPicPr>
            <a:picLocks noChangeAspect="1"/>
          </p:cNvPicPr>
          <p:nvPr/>
        </p:nvPicPr>
        <p:blipFill>
          <a:blip r:embed="rId1"/>
          <a:stretch>
            <a:fillRect/>
          </a:stretch>
        </p:blipFill>
        <p:spPr>
          <a:xfrm rot="16200000">
            <a:off x="0" y="3609340"/>
            <a:ext cx="1534160" cy="15341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rgbClr val="FF9900"/>
              </a:solidFill>
              <a:latin typeface="Arial Unicode MS" panose="020B0604020202020204" charset="-122"/>
              <a:ea typeface="Arial Unicode MS" panose="020B0604020202020204" charset="-122"/>
            </a:endParaRP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sp>
        <p:nvSpPr>
          <p:cNvPr id="228356" name="标题 1"/>
          <p:cNvSpPr txBox="1"/>
          <p:nvPr/>
        </p:nvSpPr>
        <p:spPr>
          <a:xfrm>
            <a:off x="3200400" y="6667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What is BEM ?</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5" name="标题 1"/>
          <p:cNvSpPr txBox="1"/>
          <p:nvPr/>
        </p:nvSpPr>
        <p:spPr>
          <a:xfrm>
            <a:off x="3370263" y="1363663"/>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Why BEM ? It's so ugly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6" name="标题 1"/>
          <p:cNvSpPr txBox="1"/>
          <p:nvPr/>
        </p:nvSpPr>
        <p:spPr>
          <a:xfrm>
            <a:off x="3540125" y="207010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The good stuffs about BEM</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7" name="标题 1"/>
          <p:cNvSpPr txBox="1"/>
          <p:nvPr/>
        </p:nvSpPr>
        <p:spPr>
          <a:xfrm>
            <a:off x="3708400" y="2767013"/>
            <a:ext cx="3679825"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rPr>
              <a:t>How does it works ?</a:t>
            </a:r>
            <a:endParaRPr lang="en-US" altLang="x-none" sz="1255" noProof="1" dirty="0">
              <a:solidFill>
                <a:srgbClr val="FF9900"/>
              </a:solidFill>
              <a:latin typeface="Arial Unicode MS" panose="020B0604020202020204" charset="-122"/>
              <a:ea typeface="Arial Unicode MS" panose="020B0604020202020204" charset="-122"/>
              <a:cs typeface="Arial Unicode MS" panose="020B0604020202020204" charset="-122"/>
            </a:endParaRPr>
          </a:p>
        </p:txBody>
      </p:sp>
      <p:sp>
        <p:nvSpPr>
          <p:cNvPr id="8" name="标题 1"/>
          <p:cNvSpPr txBox="1"/>
          <p:nvPr/>
        </p:nvSpPr>
        <p:spPr>
          <a:xfrm>
            <a:off x="3878263" y="3473450"/>
            <a:ext cx="3678238" cy="318770"/>
          </a:xfrm>
          <a:prstGeom prst="rect">
            <a:avLst/>
          </a:prstGeom>
          <a:noFill/>
          <a:ln w="9525">
            <a:noFill/>
            <a:miter/>
          </a:ln>
        </p:spPr>
        <p:txBody>
          <a:bodyPr wrap="square" lIns="67969" tIns="33983" rIns="67969" bIns="33983" anchor="t">
            <a:spAutoFit/>
          </a:bodyPr>
          <a:p>
            <a:pPr>
              <a:lnSpc>
                <a:spcPct val="130000"/>
              </a:lnSpc>
            </a:pPr>
            <a:r>
              <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rPr>
              <a:t>BEM &amp; Pre-Processor</a:t>
            </a:r>
            <a:endParaRPr lang="en-US" altLang="x-none" sz="1255" noProof="1" dirty="0">
              <a:solidFill>
                <a:srgbClr val="002748"/>
              </a:solidFill>
              <a:latin typeface="Arial Unicode MS" panose="020B0604020202020204" charset="-122"/>
              <a:ea typeface="Arial Unicode MS" panose="020B0604020202020204" charset="-122"/>
              <a:cs typeface="Arial Unicode MS" panose="020B0604020202020204" charset="-122"/>
            </a:endParaRPr>
          </a:p>
        </p:txBody>
      </p:sp>
      <p:sp>
        <p:nvSpPr>
          <p:cNvPr id="10" name="任意多边形 9"/>
          <p:cNvSpPr/>
          <p:nvPr/>
        </p:nvSpPr>
        <p:spPr>
          <a:xfrm rot="10800000">
            <a:off x="7453313" y="-476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p>
            <a:pPr algn="dist"/>
            <a:r>
              <a:rPr lang="en-US" altLang="zh-CN" sz="2000">
                <a:solidFill>
                  <a:schemeClr val="bg1"/>
                </a:solidFill>
                <a:latin typeface="Arial Unicode MS" panose="020B0604020202020204" charset="-122"/>
                <a:ea typeface="Arial Unicode MS" panose="020B0604020202020204" charset="-122"/>
              </a:rPr>
              <a:t>CONTENTS</a:t>
            </a:r>
            <a:endParaRPr lang="en-US" altLang="zh-CN" sz="2000">
              <a:solidFill>
                <a:schemeClr val="bg1"/>
              </a:solidFill>
              <a:latin typeface="Arial Unicode MS" panose="020B0604020202020204" charset="-122"/>
              <a:ea typeface="Arial Unicode MS" panose="020B0604020202020204" charset="-122"/>
            </a:endParaRPr>
          </a:p>
        </p:txBody>
      </p:sp>
      <p:grpSp>
        <p:nvGrpSpPr>
          <p:cNvPr id="314412" name="组合 65"/>
          <p:cNvGrpSpPr/>
          <p:nvPr/>
        </p:nvGrpSpPr>
        <p:grpSpPr>
          <a:xfrm>
            <a:off x="2833688" y="683260"/>
            <a:ext cx="274320" cy="274320"/>
            <a:chOff x="5959" y="2302"/>
            <a:chExt cx="937" cy="937"/>
          </a:xfrm>
        </p:grpSpPr>
        <p:sp>
          <p:nvSpPr>
            <p:cNvPr id="2"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9" name="组合 65"/>
          <p:cNvGrpSpPr/>
          <p:nvPr/>
        </p:nvGrpSpPr>
        <p:grpSpPr>
          <a:xfrm>
            <a:off x="3017838" y="1381125"/>
            <a:ext cx="274320" cy="274320"/>
            <a:chOff x="5959" y="2302"/>
            <a:chExt cx="937" cy="937"/>
          </a:xfrm>
        </p:grpSpPr>
        <p:sp>
          <p:nvSpPr>
            <p:cNvPr id="12"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4" name="组合 65"/>
          <p:cNvGrpSpPr/>
          <p:nvPr/>
        </p:nvGrpSpPr>
        <p:grpSpPr>
          <a:xfrm>
            <a:off x="3202623" y="2094865"/>
            <a:ext cx="274320" cy="274320"/>
            <a:chOff x="5959" y="2302"/>
            <a:chExt cx="937" cy="937"/>
          </a:xfrm>
        </p:grpSpPr>
        <p:sp>
          <p:nvSpPr>
            <p:cNvPr id="15"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17" name="组合 65"/>
          <p:cNvGrpSpPr/>
          <p:nvPr/>
        </p:nvGrpSpPr>
        <p:grpSpPr>
          <a:xfrm>
            <a:off x="3386773" y="2805430"/>
            <a:ext cx="274320" cy="274320"/>
            <a:chOff x="5959" y="2302"/>
            <a:chExt cx="937" cy="937"/>
          </a:xfrm>
        </p:grpSpPr>
        <p:sp>
          <p:nvSpPr>
            <p:cNvPr id="18"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9"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grpSp>
        <p:nvGrpSpPr>
          <p:cNvPr id="20" name="组合 65"/>
          <p:cNvGrpSpPr/>
          <p:nvPr/>
        </p:nvGrpSpPr>
        <p:grpSpPr>
          <a:xfrm>
            <a:off x="3572193" y="3493135"/>
            <a:ext cx="274320" cy="274320"/>
            <a:chOff x="5959" y="2302"/>
            <a:chExt cx="937" cy="937"/>
          </a:xfrm>
        </p:grpSpPr>
        <p:sp>
          <p:nvSpPr>
            <p:cNvPr id="21"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22"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p>
              <a:pPr fontAlgn="base"/>
              <a:endParaRPr lang="zh-CN" altLang="en-US" sz="1405" strike="noStrike" noProof="1">
                <a:ea typeface="Arial Unicode MS" panose="020B060402020202020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000000"/>
                                          </p:val>
                                        </p:tav>
                                        <p:tav tm="100000">
                                          <p:val>
                                            <p:strVal val="#ppt_w"/>
                                          </p:val>
                                        </p:tav>
                                      </p:tavLst>
                                    </p:anim>
                                    <p:anim calcmode="lin" valueType="num">
                                      <p:cBhvr>
                                        <p:cTn id="21" dur="500" fill="hold"/>
                                        <p:tgtEl>
                                          <p:spTgt spid="11"/>
                                        </p:tgtEl>
                                        <p:attrNameLst>
                                          <p:attrName>ppt_h</p:attrName>
                                        </p:attrNameLst>
                                      </p:cBhvr>
                                      <p:tavLst>
                                        <p:tav tm="0">
                                          <p:val>
                                            <p:fltVal val="0.00000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53" presetClass="entr" presetSubtype="16" fill="hold" grpId="0" nodeType="afterEffect">
                                  <p:stCondLst>
                                    <p:cond delay="0"/>
                                  </p:stCondLst>
                                  <p:childTnLst>
                                    <p:set>
                                      <p:cBhvr>
                                        <p:cTn id="30" dur="1" fill="hold">
                                          <p:stCondLst>
                                            <p:cond delay="0"/>
                                          </p:stCondLst>
                                        </p:cTn>
                                        <p:tgtEl>
                                          <p:spTgt spid="228356"/>
                                        </p:tgtEl>
                                        <p:attrNameLst>
                                          <p:attrName>style.visibility</p:attrName>
                                        </p:attrNameLst>
                                      </p:cBhvr>
                                      <p:to>
                                        <p:strVal val="visible"/>
                                      </p:to>
                                    </p:set>
                                    <p:anim calcmode="lin" valueType="num">
                                      <p:cBhvr>
                                        <p:cTn id="31" dur="500" fill="hold"/>
                                        <p:tgtEl>
                                          <p:spTgt spid="228356"/>
                                        </p:tgtEl>
                                        <p:attrNameLst>
                                          <p:attrName>ppt_w</p:attrName>
                                        </p:attrNameLst>
                                      </p:cBhvr>
                                      <p:tavLst>
                                        <p:tav tm="0">
                                          <p:val>
                                            <p:fltVal val="0.000000"/>
                                          </p:val>
                                        </p:tav>
                                        <p:tav tm="100000">
                                          <p:val>
                                            <p:strVal val="#ppt_w"/>
                                          </p:val>
                                        </p:tav>
                                      </p:tavLst>
                                    </p:anim>
                                    <p:anim calcmode="lin" valueType="num">
                                      <p:cBhvr>
                                        <p:cTn id="32" dur="500" fill="hold"/>
                                        <p:tgtEl>
                                          <p:spTgt spid="228356"/>
                                        </p:tgtEl>
                                        <p:attrNameLst>
                                          <p:attrName>ppt_h</p:attrName>
                                        </p:attrNameLst>
                                      </p:cBhvr>
                                      <p:tavLst>
                                        <p:tav tm="0">
                                          <p:val>
                                            <p:fltVal val="0.000000"/>
                                          </p:val>
                                        </p:tav>
                                        <p:tav tm="100000">
                                          <p:val>
                                            <p:strVal val="#ppt_h"/>
                                          </p:val>
                                        </p:tav>
                                      </p:tavLst>
                                    </p:anim>
                                    <p:animEffect transition="in" filter="fade">
                                      <p:cBhvr>
                                        <p:cTn id="33" dur="500"/>
                                        <p:tgtEl>
                                          <p:spTgt spid="228356"/>
                                        </p:tgtEl>
                                      </p:cBhvr>
                                    </p:animEffect>
                                  </p:childTnLst>
                                </p:cTn>
                              </p:par>
                            </p:childTnLst>
                          </p:cTn>
                        </p:par>
                        <p:par>
                          <p:cTn id="34" fill="hold">
                            <p:stCondLst>
                              <p:cond delay="2549"/>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fltVal val="0.000000"/>
                                          </p:val>
                                        </p:tav>
                                        <p:tav tm="100000">
                                          <p:val>
                                            <p:strVal val="#ppt_h"/>
                                          </p:val>
                                        </p:tav>
                                      </p:tavLst>
                                    </p:anim>
                                    <p:animEffect transition="in" filter="fade">
                                      <p:cBhvr>
                                        <p:cTn id="39" dur="500"/>
                                        <p:tgtEl>
                                          <p:spTgt spid="5"/>
                                        </p:tgtEl>
                                      </p:cBhvr>
                                    </p:animEffect>
                                  </p:childTnLst>
                                </p:cTn>
                              </p:par>
                            </p:childTnLst>
                          </p:cTn>
                        </p:par>
                        <p:par>
                          <p:cTn id="40" fill="hold">
                            <p:stCondLst>
                              <p:cond delay="3049"/>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000000"/>
                                          </p:val>
                                        </p:tav>
                                        <p:tav tm="100000">
                                          <p:val>
                                            <p:strVal val="#ppt_w"/>
                                          </p:val>
                                        </p:tav>
                                      </p:tavLst>
                                    </p:anim>
                                    <p:anim calcmode="lin" valueType="num">
                                      <p:cBhvr>
                                        <p:cTn id="44" dur="500" fill="hold"/>
                                        <p:tgtEl>
                                          <p:spTgt spid="6"/>
                                        </p:tgtEl>
                                        <p:attrNameLst>
                                          <p:attrName>ppt_h</p:attrName>
                                        </p:attrNameLst>
                                      </p:cBhvr>
                                      <p:tavLst>
                                        <p:tav tm="0">
                                          <p:val>
                                            <p:fltVal val="0.000000"/>
                                          </p:val>
                                        </p:tav>
                                        <p:tav tm="100000">
                                          <p:val>
                                            <p:strVal val="#ppt_h"/>
                                          </p:val>
                                        </p:tav>
                                      </p:tavLst>
                                    </p:anim>
                                    <p:animEffect transition="in" filter="fade">
                                      <p:cBhvr>
                                        <p:cTn id="45" dur="500"/>
                                        <p:tgtEl>
                                          <p:spTgt spid="6"/>
                                        </p:tgtEl>
                                      </p:cBhvr>
                                    </p:animEffect>
                                  </p:childTnLst>
                                </p:cTn>
                              </p:par>
                            </p:childTnLst>
                          </p:cTn>
                        </p:par>
                        <p:par>
                          <p:cTn id="46" fill="hold">
                            <p:stCondLst>
                              <p:cond delay="3549"/>
                            </p:stCondLst>
                            <p:childTnLst>
                              <p:par>
                                <p:cTn id="47" presetID="53" presetClass="entr" presetSubtype="16"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000000"/>
                                          </p:val>
                                        </p:tav>
                                        <p:tav tm="100000">
                                          <p:val>
                                            <p:strVal val="#ppt_w"/>
                                          </p:val>
                                        </p:tav>
                                      </p:tavLst>
                                    </p:anim>
                                    <p:anim calcmode="lin" valueType="num">
                                      <p:cBhvr>
                                        <p:cTn id="50" dur="500" fill="hold"/>
                                        <p:tgtEl>
                                          <p:spTgt spid="7"/>
                                        </p:tgtEl>
                                        <p:attrNameLst>
                                          <p:attrName>ppt_h</p:attrName>
                                        </p:attrNameLst>
                                      </p:cBhvr>
                                      <p:tavLst>
                                        <p:tav tm="0">
                                          <p:val>
                                            <p:fltVal val="0.000000"/>
                                          </p:val>
                                        </p:tav>
                                        <p:tav tm="100000">
                                          <p:val>
                                            <p:strVal val="#ppt_h"/>
                                          </p:val>
                                        </p:tav>
                                      </p:tavLst>
                                    </p:anim>
                                    <p:animEffect transition="in" filter="fade">
                                      <p:cBhvr>
                                        <p:cTn id="51" dur="500"/>
                                        <p:tgtEl>
                                          <p:spTgt spid="7"/>
                                        </p:tgtEl>
                                      </p:cBhvr>
                                    </p:animEffect>
                                  </p:childTnLst>
                                </p:cTn>
                              </p:par>
                            </p:childTnLst>
                          </p:cTn>
                        </p:par>
                        <p:par>
                          <p:cTn id="52" fill="hold">
                            <p:stCondLst>
                              <p:cond delay="4049"/>
                            </p:stCondLst>
                            <p:childTnLst>
                              <p:par>
                                <p:cTn id="53" presetID="53" presetClass="entr" presetSubtype="16"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000000"/>
                                          </p:val>
                                        </p:tav>
                                        <p:tav tm="100000">
                                          <p:val>
                                            <p:strVal val="#ppt_w"/>
                                          </p:val>
                                        </p:tav>
                                      </p:tavLst>
                                    </p:anim>
                                    <p:anim calcmode="lin" valueType="num">
                                      <p:cBhvr>
                                        <p:cTn id="56" dur="500" fill="hold"/>
                                        <p:tgtEl>
                                          <p:spTgt spid="8"/>
                                        </p:tgtEl>
                                        <p:attrNameLst>
                                          <p:attrName>ppt_h</p:attrName>
                                        </p:attrNameLst>
                                      </p:cBhvr>
                                      <p:tavLst>
                                        <p:tav tm="0">
                                          <p:val>
                                            <p:fltVal val="0.000000"/>
                                          </p:val>
                                        </p:tav>
                                        <p:tav tm="100000">
                                          <p:val>
                                            <p:strVal val="#ppt_h"/>
                                          </p:val>
                                        </p:tav>
                                      </p:tavLst>
                                    </p:anim>
                                    <p:animEffect transition="in" filter="fade">
                                      <p:cBhvr>
                                        <p:cTn id="57" dur="500"/>
                                        <p:tgtEl>
                                          <p:spTgt spid="8"/>
                                        </p:tgtEl>
                                      </p:cBhvr>
                                    </p:animEffect>
                                  </p:childTnLst>
                                </p:cTn>
                              </p:par>
                            </p:childTnLst>
                          </p:cTn>
                        </p:par>
                        <p:par>
                          <p:cTn id="58" fill="hold">
                            <p:stCondLst>
                              <p:cond delay="4549"/>
                            </p:stCondLst>
                            <p:childTnLst>
                              <p:par>
                                <p:cTn id="59" presetID="49" presetClass="entr" presetSubtype="0" decel="100000" fill="hold" nodeType="afterEffect">
                                  <p:stCondLst>
                                    <p:cond delay="0"/>
                                  </p:stCondLst>
                                  <p:childTnLst>
                                    <p:set>
                                      <p:cBhvr>
                                        <p:cTn id="60" dur="1" fill="hold">
                                          <p:stCondLst>
                                            <p:cond delay="0"/>
                                          </p:stCondLst>
                                        </p:cTn>
                                        <p:tgtEl>
                                          <p:spTgt spid="314412"/>
                                        </p:tgtEl>
                                        <p:attrNameLst>
                                          <p:attrName>style.visibility</p:attrName>
                                        </p:attrNameLst>
                                      </p:cBhvr>
                                      <p:to>
                                        <p:strVal val="visible"/>
                                      </p:to>
                                    </p:set>
                                    <p:anim calcmode="lin" valueType="num">
                                      <p:cBhvr>
                                        <p:cTn id="61" dur="500" fill="hold"/>
                                        <p:tgtEl>
                                          <p:spTgt spid="314412"/>
                                        </p:tgtEl>
                                        <p:attrNameLst>
                                          <p:attrName>ppt_w</p:attrName>
                                        </p:attrNameLst>
                                      </p:cBhvr>
                                      <p:tavLst>
                                        <p:tav tm="0">
                                          <p:val>
                                            <p:fltVal val="0.000000"/>
                                          </p:val>
                                        </p:tav>
                                        <p:tav tm="100000">
                                          <p:val>
                                            <p:strVal val="#ppt_w"/>
                                          </p:val>
                                        </p:tav>
                                      </p:tavLst>
                                    </p:anim>
                                    <p:anim calcmode="lin" valueType="num">
                                      <p:cBhvr>
                                        <p:cTn id="62" dur="500" fill="hold"/>
                                        <p:tgtEl>
                                          <p:spTgt spid="314412"/>
                                        </p:tgtEl>
                                        <p:attrNameLst>
                                          <p:attrName>ppt_h</p:attrName>
                                        </p:attrNameLst>
                                      </p:cBhvr>
                                      <p:tavLst>
                                        <p:tav tm="0">
                                          <p:val>
                                            <p:fltVal val="0.000000"/>
                                          </p:val>
                                        </p:tav>
                                        <p:tav tm="100000">
                                          <p:val>
                                            <p:strVal val="#ppt_h"/>
                                          </p:val>
                                        </p:tav>
                                      </p:tavLst>
                                    </p:anim>
                                    <p:anim calcmode="lin" valueType="num">
                                      <p:cBhvr>
                                        <p:cTn id="63" dur="500" fill="hold"/>
                                        <p:tgtEl>
                                          <p:spTgt spid="314412"/>
                                        </p:tgtEl>
                                        <p:attrNameLst>
                                          <p:attrName>style.rotation</p:attrName>
                                        </p:attrNameLst>
                                      </p:cBhvr>
                                      <p:tavLst>
                                        <p:tav tm="0">
                                          <p:val>
                                            <p:fltVal val="360.000000"/>
                                          </p:val>
                                        </p:tav>
                                        <p:tav tm="100000">
                                          <p:val>
                                            <p:fltVal val="0.000000"/>
                                          </p:val>
                                        </p:tav>
                                      </p:tavLst>
                                    </p:anim>
                                    <p:animEffect transition="in" filter="fade">
                                      <p:cBhvr>
                                        <p:cTn id="64" dur="500"/>
                                        <p:tgtEl>
                                          <p:spTgt spid="314412"/>
                                        </p:tgtEl>
                                      </p:cBhvr>
                                    </p:animEffect>
                                  </p:childTnLst>
                                </p:cTn>
                              </p:par>
                            </p:childTnLst>
                          </p:cTn>
                        </p:par>
                        <p:par>
                          <p:cTn id="65" fill="hold">
                            <p:stCondLst>
                              <p:cond delay="5049"/>
                            </p:stCondLst>
                            <p:childTnLst>
                              <p:par>
                                <p:cTn id="66" presetID="49" presetClass="entr" presetSubtype="0" decel="100000"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000000"/>
                                          </p:val>
                                        </p:tav>
                                        <p:tav tm="100000">
                                          <p:val>
                                            <p:strVal val="#ppt_w"/>
                                          </p:val>
                                        </p:tav>
                                      </p:tavLst>
                                    </p:anim>
                                    <p:anim calcmode="lin" valueType="num">
                                      <p:cBhvr>
                                        <p:cTn id="69" dur="500" fill="hold"/>
                                        <p:tgtEl>
                                          <p:spTgt spid="9"/>
                                        </p:tgtEl>
                                        <p:attrNameLst>
                                          <p:attrName>ppt_h</p:attrName>
                                        </p:attrNameLst>
                                      </p:cBhvr>
                                      <p:tavLst>
                                        <p:tav tm="0">
                                          <p:val>
                                            <p:fltVal val="0.000000"/>
                                          </p:val>
                                        </p:tav>
                                        <p:tav tm="100000">
                                          <p:val>
                                            <p:strVal val="#ppt_h"/>
                                          </p:val>
                                        </p:tav>
                                      </p:tavLst>
                                    </p:anim>
                                    <p:anim calcmode="lin" valueType="num">
                                      <p:cBhvr>
                                        <p:cTn id="70" dur="500" fill="hold"/>
                                        <p:tgtEl>
                                          <p:spTgt spid="9"/>
                                        </p:tgtEl>
                                        <p:attrNameLst>
                                          <p:attrName>style.rotation</p:attrName>
                                        </p:attrNameLst>
                                      </p:cBhvr>
                                      <p:tavLst>
                                        <p:tav tm="0">
                                          <p:val>
                                            <p:fltVal val="360.000000"/>
                                          </p:val>
                                        </p:tav>
                                        <p:tav tm="100000">
                                          <p:val>
                                            <p:fltVal val="0.000000"/>
                                          </p:val>
                                        </p:tav>
                                      </p:tavLst>
                                    </p:anim>
                                    <p:animEffect transition="in" filter="fade">
                                      <p:cBhvr>
                                        <p:cTn id="71" dur="500"/>
                                        <p:tgtEl>
                                          <p:spTgt spid="9"/>
                                        </p:tgtEl>
                                      </p:cBhvr>
                                    </p:animEffect>
                                  </p:childTnLst>
                                </p:cTn>
                              </p:par>
                            </p:childTnLst>
                          </p:cTn>
                        </p:par>
                        <p:par>
                          <p:cTn id="72" fill="hold">
                            <p:stCondLst>
                              <p:cond delay="5549"/>
                            </p:stCondLst>
                            <p:childTnLst>
                              <p:par>
                                <p:cTn id="73" presetID="49" presetClass="entr" presetSubtype="0" decel="10000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ppt_w</p:attrName>
                                        </p:attrNameLst>
                                      </p:cBhvr>
                                      <p:tavLst>
                                        <p:tav tm="0">
                                          <p:val>
                                            <p:fltVal val="0.000000"/>
                                          </p:val>
                                        </p:tav>
                                        <p:tav tm="100000">
                                          <p:val>
                                            <p:strVal val="#ppt_w"/>
                                          </p:val>
                                        </p:tav>
                                      </p:tavLst>
                                    </p:anim>
                                    <p:anim calcmode="lin" valueType="num">
                                      <p:cBhvr>
                                        <p:cTn id="76" dur="500" fill="hold"/>
                                        <p:tgtEl>
                                          <p:spTgt spid="14"/>
                                        </p:tgtEl>
                                        <p:attrNameLst>
                                          <p:attrName>ppt_h</p:attrName>
                                        </p:attrNameLst>
                                      </p:cBhvr>
                                      <p:tavLst>
                                        <p:tav tm="0">
                                          <p:val>
                                            <p:fltVal val="0.000000"/>
                                          </p:val>
                                        </p:tav>
                                        <p:tav tm="100000">
                                          <p:val>
                                            <p:strVal val="#ppt_h"/>
                                          </p:val>
                                        </p:tav>
                                      </p:tavLst>
                                    </p:anim>
                                    <p:anim calcmode="lin" valueType="num">
                                      <p:cBhvr>
                                        <p:cTn id="77" dur="500" fill="hold"/>
                                        <p:tgtEl>
                                          <p:spTgt spid="14"/>
                                        </p:tgtEl>
                                        <p:attrNameLst>
                                          <p:attrName>style.rotation</p:attrName>
                                        </p:attrNameLst>
                                      </p:cBhvr>
                                      <p:tavLst>
                                        <p:tav tm="0">
                                          <p:val>
                                            <p:fltVal val="360.000000"/>
                                          </p:val>
                                        </p:tav>
                                        <p:tav tm="100000">
                                          <p:val>
                                            <p:fltVal val="0.000000"/>
                                          </p:val>
                                        </p:tav>
                                      </p:tavLst>
                                    </p:anim>
                                    <p:animEffect transition="in" filter="fade">
                                      <p:cBhvr>
                                        <p:cTn id="78" dur="500"/>
                                        <p:tgtEl>
                                          <p:spTgt spid="14"/>
                                        </p:tgtEl>
                                      </p:cBhvr>
                                    </p:animEffect>
                                  </p:childTnLst>
                                </p:cTn>
                              </p:par>
                            </p:childTnLst>
                          </p:cTn>
                        </p:par>
                        <p:par>
                          <p:cTn id="79" fill="hold">
                            <p:stCondLst>
                              <p:cond delay="6049"/>
                            </p:stCondLst>
                            <p:childTnLst>
                              <p:par>
                                <p:cTn id="80" presetID="49" presetClass="entr" presetSubtype="0" decel="100000" fill="hold" nodeType="after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000000"/>
                                          </p:val>
                                        </p:tav>
                                        <p:tav tm="100000">
                                          <p:val>
                                            <p:strVal val="#ppt_w"/>
                                          </p:val>
                                        </p:tav>
                                      </p:tavLst>
                                    </p:anim>
                                    <p:anim calcmode="lin" valueType="num">
                                      <p:cBhvr>
                                        <p:cTn id="83" dur="500" fill="hold"/>
                                        <p:tgtEl>
                                          <p:spTgt spid="17"/>
                                        </p:tgtEl>
                                        <p:attrNameLst>
                                          <p:attrName>ppt_h</p:attrName>
                                        </p:attrNameLst>
                                      </p:cBhvr>
                                      <p:tavLst>
                                        <p:tav tm="0">
                                          <p:val>
                                            <p:fltVal val="0.000000"/>
                                          </p:val>
                                        </p:tav>
                                        <p:tav tm="100000">
                                          <p:val>
                                            <p:strVal val="#ppt_h"/>
                                          </p:val>
                                        </p:tav>
                                      </p:tavLst>
                                    </p:anim>
                                    <p:anim calcmode="lin" valueType="num">
                                      <p:cBhvr>
                                        <p:cTn id="84" dur="500" fill="hold"/>
                                        <p:tgtEl>
                                          <p:spTgt spid="17"/>
                                        </p:tgtEl>
                                        <p:attrNameLst>
                                          <p:attrName>style.rotation</p:attrName>
                                        </p:attrNameLst>
                                      </p:cBhvr>
                                      <p:tavLst>
                                        <p:tav tm="0">
                                          <p:val>
                                            <p:fltVal val="360.000000"/>
                                          </p:val>
                                        </p:tav>
                                        <p:tav tm="100000">
                                          <p:val>
                                            <p:fltVal val="0.000000"/>
                                          </p:val>
                                        </p:tav>
                                      </p:tavLst>
                                    </p:anim>
                                    <p:animEffect transition="in" filter="fade">
                                      <p:cBhvr>
                                        <p:cTn id="85" dur="500"/>
                                        <p:tgtEl>
                                          <p:spTgt spid="17"/>
                                        </p:tgtEl>
                                      </p:cBhvr>
                                    </p:animEffect>
                                  </p:childTnLst>
                                </p:cTn>
                              </p:par>
                            </p:childTnLst>
                          </p:cTn>
                        </p:par>
                        <p:par>
                          <p:cTn id="86" fill="hold">
                            <p:stCondLst>
                              <p:cond delay="6549"/>
                            </p:stCondLst>
                            <p:childTnLst>
                              <p:par>
                                <p:cTn id="87" presetID="49" presetClass="entr" presetSubtype="0" decel="100000" fill="hold" nodeType="after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500" fill="hold"/>
                                        <p:tgtEl>
                                          <p:spTgt spid="20"/>
                                        </p:tgtEl>
                                        <p:attrNameLst>
                                          <p:attrName>ppt_w</p:attrName>
                                        </p:attrNameLst>
                                      </p:cBhvr>
                                      <p:tavLst>
                                        <p:tav tm="0">
                                          <p:val>
                                            <p:fltVal val="0.000000"/>
                                          </p:val>
                                        </p:tav>
                                        <p:tav tm="100000">
                                          <p:val>
                                            <p:strVal val="#ppt_w"/>
                                          </p:val>
                                        </p:tav>
                                      </p:tavLst>
                                    </p:anim>
                                    <p:anim calcmode="lin" valueType="num">
                                      <p:cBhvr>
                                        <p:cTn id="90" dur="500" fill="hold"/>
                                        <p:tgtEl>
                                          <p:spTgt spid="20"/>
                                        </p:tgtEl>
                                        <p:attrNameLst>
                                          <p:attrName>ppt_h</p:attrName>
                                        </p:attrNameLst>
                                      </p:cBhvr>
                                      <p:tavLst>
                                        <p:tav tm="0">
                                          <p:val>
                                            <p:fltVal val="0.000000"/>
                                          </p:val>
                                        </p:tav>
                                        <p:tav tm="100000">
                                          <p:val>
                                            <p:strVal val="#ppt_h"/>
                                          </p:val>
                                        </p:tav>
                                      </p:tavLst>
                                    </p:anim>
                                    <p:anim calcmode="lin" valueType="num">
                                      <p:cBhvr>
                                        <p:cTn id="91" dur="500" fill="hold"/>
                                        <p:tgtEl>
                                          <p:spTgt spid="20"/>
                                        </p:tgtEl>
                                        <p:attrNameLst>
                                          <p:attrName>style.rotation</p:attrName>
                                        </p:attrNameLst>
                                      </p:cBhvr>
                                      <p:tavLst>
                                        <p:tav tm="0">
                                          <p:val>
                                            <p:fltVal val="360.000000"/>
                                          </p:val>
                                        </p:tav>
                                        <p:tav tm="100000">
                                          <p:val>
                                            <p:fltVal val="0.000000"/>
                                          </p:val>
                                        </p:tav>
                                      </p:tavLst>
                                    </p:anim>
                                    <p:animEffect transition="in" filter="fade">
                                      <p:cBhvr>
                                        <p:cTn id="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5" grpId="0"/>
      <p:bldP spid="6" grpId="0"/>
      <p:bldP spid="7" grpId="0"/>
      <p:bldP spid="8" grpId="0"/>
      <p:bldP spid="4" grpId="0" bldLvl="0" animBg="1"/>
      <p:bldP spid="3" grpId="0"/>
      <p:bldP spid="11" grpId="0"/>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777875" y="383540"/>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Pre-Processor Variables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15035" y="1288415"/>
            <a:ext cx="7088505" cy="138366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Just like in regular programming languages, CSS preprocessors give you the opportunity to add variables to your styles. This is helpful for styles you plan to reuse often.</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55585" y="0"/>
            <a:ext cx="1288415" cy="1288415"/>
          </a:xfrm>
          <a:prstGeom prst="rect">
            <a:avLst/>
          </a:prstGeom>
        </p:spPr>
      </p:pic>
      <p:pic>
        <p:nvPicPr>
          <p:cNvPr id="8" name="Picture 7"/>
          <p:cNvPicPr>
            <a:picLocks noChangeAspect="1"/>
          </p:cNvPicPr>
          <p:nvPr/>
        </p:nvPicPr>
        <p:blipFill>
          <a:blip r:embed="rId1"/>
          <a:stretch>
            <a:fillRect/>
          </a:stretch>
        </p:blipFill>
        <p:spPr>
          <a:xfrm rot="16200000">
            <a:off x="0" y="3873500"/>
            <a:ext cx="1270000" cy="1270000"/>
          </a:xfrm>
          <a:prstGeom prst="rect">
            <a:avLst/>
          </a:prstGeom>
        </p:spPr>
      </p:pic>
      <p:pic>
        <p:nvPicPr>
          <p:cNvPr id="2" name="Picture 1"/>
          <p:cNvPicPr>
            <a:picLocks noChangeAspect="1"/>
          </p:cNvPicPr>
          <p:nvPr/>
        </p:nvPicPr>
        <p:blipFill>
          <a:blip r:embed="rId2"/>
          <a:stretch>
            <a:fillRect/>
          </a:stretch>
        </p:blipFill>
        <p:spPr>
          <a:xfrm>
            <a:off x="2983230" y="2768600"/>
            <a:ext cx="3177540" cy="1043940"/>
          </a:xfrm>
          <a:prstGeom prst="rect">
            <a:avLst/>
          </a:prstGeom>
          <a:ln w="19050">
            <a:solidFill>
              <a:srgbClr val="002748"/>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567690" y="427355"/>
            <a:ext cx="783336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Don’t we have variables in CSS?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076960" y="1169670"/>
            <a:ext cx="7088505" cy="332295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It’s true that we can declare variables in CSS and we can even modify them using JavaScript or through the CSS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But we can’t ignore the fact that we can’t use these variables with the if/else statement that the Pre-Processors have provided for us!</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55585" y="0"/>
            <a:ext cx="1288415" cy="1288415"/>
          </a:xfrm>
          <a:prstGeom prst="rect">
            <a:avLst/>
          </a:prstGeom>
        </p:spPr>
      </p:pic>
      <p:pic>
        <p:nvPicPr>
          <p:cNvPr id="8" name="Picture 7"/>
          <p:cNvPicPr>
            <a:picLocks noChangeAspect="1"/>
          </p:cNvPicPr>
          <p:nvPr/>
        </p:nvPicPr>
        <p:blipFill>
          <a:blip r:embed="rId1"/>
          <a:stretch>
            <a:fillRect/>
          </a:stretch>
        </p:blipFill>
        <p:spPr>
          <a:xfrm rot="16200000">
            <a:off x="0" y="4005580"/>
            <a:ext cx="1137920" cy="1137920"/>
          </a:xfrm>
          <a:prstGeom prst="rect">
            <a:avLst/>
          </a:prstGeom>
        </p:spPr>
      </p:pic>
      <p:pic>
        <p:nvPicPr>
          <p:cNvPr id="3" name="Picture 2"/>
          <p:cNvPicPr>
            <a:picLocks noChangeAspect="1"/>
          </p:cNvPicPr>
          <p:nvPr/>
        </p:nvPicPr>
        <p:blipFill>
          <a:blip r:embed="rId2"/>
          <a:stretch>
            <a:fillRect/>
          </a:stretch>
        </p:blipFill>
        <p:spPr>
          <a:xfrm>
            <a:off x="2893060" y="1922145"/>
            <a:ext cx="3181985" cy="1818005"/>
          </a:xfrm>
          <a:prstGeom prst="rect">
            <a:avLst/>
          </a:prstGeom>
          <a:ln w="15875">
            <a:solidFill>
              <a:srgbClr val="003366"/>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567690" y="427355"/>
            <a:ext cx="783336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Pre-Processor if/else statement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076960" y="1169670"/>
            <a:ext cx="7088505" cy="73723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in Sass preprocessor you can use the @if statement to create conditional styles based on variables. Here is an example: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55585" y="0"/>
            <a:ext cx="1288415" cy="1288415"/>
          </a:xfrm>
          <a:prstGeom prst="rect">
            <a:avLst/>
          </a:prstGeom>
        </p:spPr>
      </p:pic>
      <p:pic>
        <p:nvPicPr>
          <p:cNvPr id="8" name="Picture 7"/>
          <p:cNvPicPr>
            <a:picLocks noChangeAspect="1"/>
          </p:cNvPicPr>
          <p:nvPr/>
        </p:nvPicPr>
        <p:blipFill>
          <a:blip r:embed="rId1"/>
          <a:stretch>
            <a:fillRect/>
          </a:stretch>
        </p:blipFill>
        <p:spPr>
          <a:xfrm rot="16200000">
            <a:off x="0" y="4005580"/>
            <a:ext cx="1137920" cy="1137920"/>
          </a:xfrm>
          <a:prstGeom prst="rect">
            <a:avLst/>
          </a:prstGeom>
        </p:spPr>
      </p:pic>
      <p:pic>
        <p:nvPicPr>
          <p:cNvPr id="2" name="Picture 1"/>
          <p:cNvPicPr>
            <a:picLocks noChangeAspect="1"/>
          </p:cNvPicPr>
          <p:nvPr/>
        </p:nvPicPr>
        <p:blipFill>
          <a:blip r:embed="rId2"/>
          <a:srcRect b="6590"/>
          <a:stretch>
            <a:fillRect/>
          </a:stretch>
        </p:blipFill>
        <p:spPr>
          <a:xfrm>
            <a:off x="2944495" y="2131060"/>
            <a:ext cx="3632835" cy="2551430"/>
          </a:xfrm>
          <a:prstGeom prst="rect">
            <a:avLst/>
          </a:prstGeom>
          <a:ln w="15875">
            <a:solidFill>
              <a:srgbClr val="003366"/>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567690" y="427355"/>
            <a:ext cx="783336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Pre-Processor Loops</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52249" name="文本框 4"/>
          <p:cNvSpPr txBox="1"/>
          <p:nvPr/>
        </p:nvSpPr>
        <p:spPr>
          <a:xfrm>
            <a:off x="1288415" y="1169670"/>
            <a:ext cx="7088505" cy="203009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Loops are useful when you have a collection of items (arrays or objects) that you want to increment over.</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As an example, let’s say we have an object of our different social media icons and the colors they should be. We want to look through and apply the relevant color and link to each button.</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55585" y="0"/>
            <a:ext cx="1288415" cy="1288415"/>
          </a:xfrm>
          <a:prstGeom prst="rect">
            <a:avLst/>
          </a:prstGeom>
        </p:spPr>
      </p:pic>
      <p:pic>
        <p:nvPicPr>
          <p:cNvPr id="8" name="Picture 7"/>
          <p:cNvPicPr>
            <a:picLocks noChangeAspect="1"/>
          </p:cNvPicPr>
          <p:nvPr/>
        </p:nvPicPr>
        <p:blipFill>
          <a:blip r:embed="rId1"/>
          <a:stretch>
            <a:fillRect/>
          </a:stretch>
        </p:blipFill>
        <p:spPr>
          <a:xfrm rot="16200000">
            <a:off x="0" y="4005580"/>
            <a:ext cx="1137920" cy="1137920"/>
          </a:xfrm>
          <a:prstGeom prst="rect">
            <a:avLst/>
          </a:prstGeom>
        </p:spPr>
      </p:pic>
      <p:pic>
        <p:nvPicPr>
          <p:cNvPr id="3" name="Picture 2"/>
          <p:cNvPicPr>
            <a:picLocks noChangeAspect="1"/>
          </p:cNvPicPr>
          <p:nvPr/>
        </p:nvPicPr>
        <p:blipFill>
          <a:blip r:embed="rId2"/>
          <a:stretch>
            <a:fillRect/>
          </a:stretch>
        </p:blipFill>
        <p:spPr>
          <a:xfrm>
            <a:off x="1288415" y="3331845"/>
            <a:ext cx="2110740" cy="1188720"/>
          </a:xfrm>
          <a:prstGeom prst="rect">
            <a:avLst/>
          </a:prstGeom>
          <a:ln w="19050">
            <a:solidFill>
              <a:srgbClr val="003366"/>
            </a:solidFill>
          </a:ln>
        </p:spPr>
      </p:pic>
      <p:pic>
        <p:nvPicPr>
          <p:cNvPr id="5" name="Picture 4"/>
          <p:cNvPicPr>
            <a:picLocks noChangeAspect="1"/>
          </p:cNvPicPr>
          <p:nvPr/>
        </p:nvPicPr>
        <p:blipFill>
          <a:blip r:embed="rId3"/>
          <a:stretch>
            <a:fillRect/>
          </a:stretch>
        </p:blipFill>
        <p:spPr>
          <a:xfrm>
            <a:off x="3822065" y="3112135"/>
            <a:ext cx="4921885" cy="1628140"/>
          </a:xfrm>
          <a:prstGeom prst="rect">
            <a:avLst/>
          </a:prstGeom>
          <a:ln w="19050">
            <a:solidFill>
              <a:srgbClr val="003366"/>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851660" y="190500"/>
            <a:ext cx="590042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Pros of using a CSS preprocessor</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592580" y="885190"/>
            <a:ext cx="6418580" cy="3969385"/>
          </a:xfrm>
          <a:prstGeom prst="rect">
            <a:avLst/>
          </a:prstGeom>
          <a:noFill/>
          <a:ln w="9525">
            <a:noFill/>
          </a:ln>
        </p:spPr>
        <p:txBody>
          <a:bodyPr wrap="square" anchor="t">
            <a:spAutoFit/>
          </a:bodyPr>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It makes your code more maintainable. </a:t>
            </a:r>
            <a:r>
              <a:rPr lang="en-US" altLang="en-US" sz="1400" dirty="0">
                <a:latin typeface="Arial Unicode MS" panose="020B0604020202020204" charset="-122"/>
                <a:ea typeface="Arial Unicode MS" panose="020B0604020202020204" charset="-122"/>
                <a:sym typeface="Arial" panose="020B0604020202020204" pitchFamily="34" charset="0"/>
              </a:rPr>
              <a:t>For example, you can declare your brand colors in one place: $primaryColor, $secondaryColor, etc. If your brand colors change later, you only have to update them in one place now.</a:t>
            </a:r>
            <a:endParaRPr lang="en-US" altLang="en-US" sz="1400" b="1"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b="1"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Write DRY CSS, a.k.a. Don’t Repeat Yourself. </a:t>
            </a:r>
            <a:r>
              <a:rPr lang="en-US" altLang="en-US" sz="1400" dirty="0">
                <a:latin typeface="Arial Unicode MS" panose="020B0604020202020204" charset="-122"/>
                <a:ea typeface="Arial Unicode MS" panose="020B0604020202020204" charset="-122"/>
                <a:sym typeface="Arial" panose="020B0604020202020204" pitchFamily="34" charset="0"/>
              </a:rPr>
              <a:t>CSS preprocessors make it easy to reuse styles, meaning you don’t have to write the same code over and over.</a:t>
            </a:r>
            <a:endParaRPr lang="en-US" altLang="en-US" sz="1400" b="1"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b="1"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They make your code more organized. </a:t>
            </a:r>
            <a:r>
              <a:rPr lang="en-US" altLang="en-US" sz="1400" dirty="0">
                <a:latin typeface="Arial Unicode MS" panose="020B0604020202020204" charset="-122"/>
                <a:ea typeface="Arial Unicode MS" panose="020B0604020202020204" charset="-122"/>
                <a:sym typeface="Arial" panose="020B0604020202020204" pitchFamily="34" charset="0"/>
              </a:rPr>
              <a:t>Rather than sprawling sheets of styles, you can group your code and be more specific. Less repetition is shorter and more readable.</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851660" y="190500"/>
            <a:ext cx="590042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Cons of using a CSS preprocessor</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文本框 4"/>
          <p:cNvSpPr txBox="1"/>
          <p:nvPr/>
        </p:nvSpPr>
        <p:spPr>
          <a:xfrm>
            <a:off x="1410335" y="1216660"/>
            <a:ext cx="6418580" cy="3322955"/>
          </a:xfrm>
          <a:prstGeom prst="rect">
            <a:avLst/>
          </a:prstGeom>
          <a:noFill/>
          <a:ln w="9525">
            <a:noFill/>
          </a:ln>
        </p:spPr>
        <p:txBody>
          <a:bodyPr wrap="square" anchor="t">
            <a:spAutoFit/>
          </a:bodyPr>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Debugging is harder.</a:t>
            </a:r>
            <a:r>
              <a:rPr lang="en-US" altLang="en-US" sz="1400" dirty="0">
                <a:latin typeface="Arial Unicode MS" panose="020B0604020202020204" charset="-122"/>
                <a:ea typeface="Arial Unicode MS" panose="020B0604020202020204" charset="-122"/>
                <a:sym typeface="Arial" panose="020B0604020202020204" pitchFamily="34" charset="0"/>
              </a:rPr>
              <a:t> Since you’re reusing code, it could take longer to find where the problem is.</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Additional complication time.</a:t>
            </a:r>
            <a:r>
              <a:rPr lang="en-US" altLang="en-US" sz="1400" dirty="0">
                <a:latin typeface="Arial Unicode MS" panose="020B0604020202020204" charset="-122"/>
                <a:ea typeface="Arial Unicode MS" panose="020B0604020202020204" charset="-122"/>
                <a:sym typeface="Arial" panose="020B0604020202020204" pitchFamily="34" charset="0"/>
              </a:rPr>
              <a:t> Since the browser doesn’t read this more advanced version of CSS, it needs to compile it into regular CSS before showing the style.</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742950" lvl="1" indent="-2857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Can produce very large CSS files.</a:t>
            </a:r>
            <a:r>
              <a:rPr lang="en-US" altLang="en-US" sz="1400" dirty="0">
                <a:latin typeface="Arial Unicode MS" panose="020B0604020202020204" charset="-122"/>
                <a:ea typeface="Arial Unicode MS" panose="020B0604020202020204" charset="-122"/>
                <a:sym typeface="Arial" panose="020B0604020202020204" pitchFamily="34" charset="0"/>
              </a:rPr>
              <a:t> The source files will be more concise, but the generated CSS files could be huge. This could cause additional time for a request to complete.</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000000"/>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2" grpId="0" bldLvl="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567690" y="427355"/>
            <a:ext cx="783336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Popular CSS preprocessors</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52249" name="文本框 4"/>
          <p:cNvSpPr txBox="1"/>
          <p:nvPr/>
        </p:nvSpPr>
        <p:spPr>
          <a:xfrm>
            <a:off x="1312545" y="1438275"/>
            <a:ext cx="7088505" cy="235331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There are three main CSS preprocessors. SASS, LESS, and Stylus. Most CSS preprocessors have similar features. Yet each one has its own unique way of completing the same task.</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All three preprocessors allow you to create variables, media queries, mixins, nesting, loops, conditionals, and import. There are some differences when it comes to advanced usage.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855585" y="0"/>
            <a:ext cx="1288415" cy="1288415"/>
          </a:xfrm>
          <a:prstGeom prst="rect">
            <a:avLst/>
          </a:prstGeom>
        </p:spPr>
      </p:pic>
      <p:pic>
        <p:nvPicPr>
          <p:cNvPr id="8" name="Picture 7"/>
          <p:cNvPicPr>
            <a:picLocks noChangeAspect="1"/>
          </p:cNvPicPr>
          <p:nvPr/>
        </p:nvPicPr>
        <p:blipFill>
          <a:blip r:embed="rId1"/>
          <a:stretch>
            <a:fillRect/>
          </a:stretch>
        </p:blipFill>
        <p:spPr>
          <a:xfrm rot="16200000">
            <a:off x="0" y="4005580"/>
            <a:ext cx="1137920" cy="11379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BEM &amp; Pre-Processors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913765" y="1050290"/>
            <a:ext cx="7088505" cy="106045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BEM can make it easier to use preprocessors like Sass or Less by allowing you to nest selectors and create variables for commonly used values. This can help you write more maintainable and reusable code</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pic>
        <p:nvPicPr>
          <p:cNvPr id="3" name="Picture 2"/>
          <p:cNvPicPr>
            <a:picLocks noChangeAspect="1"/>
          </p:cNvPicPr>
          <p:nvPr/>
        </p:nvPicPr>
        <p:blipFill>
          <a:blip r:embed="rId2"/>
          <a:stretch>
            <a:fillRect/>
          </a:stretch>
        </p:blipFill>
        <p:spPr>
          <a:xfrm>
            <a:off x="1323340" y="2098675"/>
            <a:ext cx="6497955" cy="29311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p:sp>
        <p:nvSpPr>
          <p:cNvPr id="24579" name="文本框 2"/>
          <p:cNvSpPr txBox="1"/>
          <p:nvPr/>
        </p:nvSpPr>
        <p:spPr>
          <a:xfrm>
            <a:off x="1562100" y="2443163"/>
            <a:ext cx="6011863" cy="612775"/>
          </a:xfrm>
          <a:prstGeom prst="rect">
            <a:avLst/>
          </a:prstGeom>
          <a:noFill/>
          <a:ln w="9525">
            <a:noFill/>
          </a:ln>
        </p:spPr>
        <p:txBody>
          <a:bodyPr wrap="square" anchor="t">
            <a:spAutoFit/>
          </a:bodyPr>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8" name="Text Box 7"/>
          <p:cNvSpPr txBox="1"/>
          <p:nvPr/>
        </p:nvSpPr>
        <p:spPr>
          <a:xfrm>
            <a:off x="-107950" y="3630930"/>
            <a:ext cx="9349740" cy="521970"/>
          </a:xfrm>
          <a:prstGeom prst="rect">
            <a:avLst/>
          </a:prstGeom>
          <a:noFill/>
        </p:spPr>
        <p:txBody>
          <a:bodyPr wrap="square" rtlCol="0">
            <a:spAutoFit/>
          </a:bodyPr>
          <a:p>
            <a:pPr algn="ctr"/>
            <a:r>
              <a:rPr lang="en-US" sz="2800">
                <a:solidFill>
                  <a:schemeClr val="bg1"/>
                </a:solidFill>
                <a:latin typeface="Bahnschrift SemiLight" panose="020B0502040204020203" charset="0"/>
                <a:cs typeface="Bahnschrift SemiLight" panose="020B0502040204020203" charset="0"/>
              </a:rPr>
              <a:t>Aamer Qanadilo</a:t>
            </a:r>
            <a:endParaRPr lang="en-US" sz="2800">
              <a:solidFill>
                <a:schemeClr val="bg1"/>
              </a:solidFill>
              <a:latin typeface="Bahnschrift SemiLight" panose="020B0502040204020203" charset="0"/>
              <a:cs typeface="Bahnschrift SemiLight" panose="020B0502040204020203" charset="0"/>
            </a:endParaRPr>
          </a:p>
        </p:txBody>
      </p:sp>
      <p:sp>
        <p:nvSpPr>
          <p:cNvPr id="9" name="Text Box 8"/>
          <p:cNvSpPr txBox="1"/>
          <p:nvPr/>
        </p:nvSpPr>
        <p:spPr>
          <a:xfrm>
            <a:off x="0" y="4475480"/>
            <a:ext cx="9160510" cy="368300"/>
          </a:xfrm>
          <a:prstGeom prst="rect">
            <a:avLst/>
          </a:prstGeom>
          <a:noFill/>
        </p:spPr>
        <p:txBody>
          <a:bodyPr wrap="square" rtlCol="0">
            <a:spAutoFit/>
          </a:bodyPr>
          <a:p>
            <a:pPr algn="ctr"/>
            <a:r>
              <a:rPr lang="en-US" b="1">
                <a:solidFill>
                  <a:schemeClr val="bg1"/>
                </a:solidFill>
                <a:latin typeface="Cascadia Code SemiBold" panose="020B0609020000020004" charset="0"/>
                <a:cs typeface="Cascadia Code SemiBold" panose="020B0609020000020004" charset="0"/>
              </a:rPr>
              <a:t>Foothill Technology Solutions</a:t>
            </a:r>
            <a:endParaRPr lang="en-US" b="1">
              <a:solidFill>
                <a:schemeClr val="bg1"/>
              </a:solidFill>
              <a:latin typeface="Cascadia Code SemiBold" panose="020B0609020000020004" charset="0"/>
              <a:cs typeface="Cascadia Code SemiBold" panose="020B0609020000020004" charset="0"/>
            </a:endParaRPr>
          </a:p>
        </p:txBody>
      </p:sp>
      <p:pic>
        <p:nvPicPr>
          <p:cNvPr id="10" name="Picture 9" descr="squareLogo-00d15a83d026c2e522bcc0b27f1897a8"/>
          <p:cNvPicPr>
            <a:picLocks noChangeAspect="1"/>
          </p:cNvPicPr>
          <p:nvPr/>
        </p:nvPicPr>
        <p:blipFill>
          <a:blip r:embed="rId1"/>
          <a:stretch>
            <a:fillRect/>
          </a:stretch>
        </p:blipFill>
        <p:spPr>
          <a:xfrm>
            <a:off x="3996055" y="956310"/>
            <a:ext cx="1141095" cy="1141095"/>
          </a:xfrm>
          <a:prstGeom prst="ellipse">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000000"/>
                                          </p:val>
                                        </p:tav>
                                        <p:tav tm="100000">
                                          <p:val>
                                            <p:strVal val="#ppt_w"/>
                                          </p:val>
                                        </p:tav>
                                      </p:tavLst>
                                    </p:anim>
                                    <p:anim calcmode="lin" valueType="num">
                                      <p:cBhvr>
                                        <p:cTn id="12" dur="500" fill="hold"/>
                                        <p:tgtEl>
                                          <p:spTgt spid="3"/>
                                        </p:tgtEl>
                                        <p:attrNameLst>
                                          <p:attrName>ppt_h</p:attrName>
                                        </p:attrNameLst>
                                      </p:cBhvr>
                                      <p:tavLst>
                                        <p:tav tm="0">
                                          <p:val>
                                            <p:fltVal val="0.000000"/>
                                          </p:val>
                                        </p:tav>
                                        <p:tav tm="100000">
                                          <p:val>
                                            <p:strVal val="#ppt_h"/>
                                          </p:val>
                                        </p:tav>
                                      </p:tavLst>
                                    </p:anim>
                                    <p:anim calcmode="lin" valueType="num">
                                      <p:cBhvr>
                                        <p:cTn id="13" dur="500" fill="hold"/>
                                        <p:tgtEl>
                                          <p:spTgt spid="3"/>
                                        </p:tgtEl>
                                        <p:attrNameLst>
                                          <p:attrName>style.rotation</p:attrName>
                                        </p:attrNameLst>
                                      </p:cBhvr>
                                      <p:tavLst>
                                        <p:tav tm="0">
                                          <p:val>
                                            <p:fltVal val="360.000000"/>
                                          </p:val>
                                        </p:tav>
                                        <p:tav tm="100000">
                                          <p:val>
                                            <p:fltVal val="0.00000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000000"/>
                                          </p:val>
                                        </p:tav>
                                        <p:tav tm="100000">
                                          <p:val>
                                            <p:strVal val="#ppt_w"/>
                                          </p:val>
                                        </p:tav>
                                      </p:tavLst>
                                    </p:anim>
                                    <p:anim calcmode="lin" valueType="num">
                                      <p:cBhvr>
                                        <p:cTn id="19" dur="500" fill="hold"/>
                                        <p:tgtEl>
                                          <p:spTgt spid="7"/>
                                        </p:tgtEl>
                                        <p:attrNameLst>
                                          <p:attrName>ppt_h</p:attrName>
                                        </p:attrNameLst>
                                      </p:cBhvr>
                                      <p:tavLst>
                                        <p:tav tm="0">
                                          <p:val>
                                            <p:fltVal val="0.000000"/>
                                          </p:val>
                                        </p:tav>
                                        <p:tav tm="100000">
                                          <p:val>
                                            <p:strVal val="#ppt_h"/>
                                          </p:val>
                                        </p:tav>
                                      </p:tavLst>
                                    </p:anim>
                                    <p:anim calcmode="lin" valueType="num">
                                      <p:cBhvr>
                                        <p:cTn id="20" dur="500" fill="hold"/>
                                        <p:tgtEl>
                                          <p:spTgt spid="7"/>
                                        </p:tgtEl>
                                        <p:attrNameLst>
                                          <p:attrName>style.rotation</p:attrName>
                                        </p:attrNameLst>
                                      </p:cBhvr>
                                      <p:tavLst>
                                        <p:tav tm="0">
                                          <p:val>
                                            <p:fltVal val="360.000000"/>
                                          </p:val>
                                        </p:tav>
                                        <p:tav tm="100000">
                                          <p:val>
                                            <p:fltVal val="0.000000"/>
                                          </p:val>
                                        </p:tav>
                                      </p:tavLst>
                                    </p:anim>
                                    <p:animEffect transition="in" filter="fade">
                                      <p:cBhvr>
                                        <p:cTn id="21" dur="500"/>
                                        <p:tgtEl>
                                          <p:spTgt spid="7"/>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fltVal val="0.000000"/>
                                          </p:val>
                                        </p:tav>
                                        <p:tav tm="100000">
                                          <p:val>
                                            <p:strVal val="#ppt_h"/>
                                          </p:val>
                                        </p:tav>
                                      </p:tavLst>
                                    </p:anim>
                                    <p:anim calcmode="lin" valueType="num">
                                      <p:cBhvr>
                                        <p:cTn id="27" dur="500" fill="hold"/>
                                        <p:tgtEl>
                                          <p:spTgt spid="5"/>
                                        </p:tgtEl>
                                        <p:attrNameLst>
                                          <p:attrName>style.rotation</p:attrName>
                                        </p:attrNameLst>
                                      </p:cBhvr>
                                      <p:tavLst>
                                        <p:tav tm="0">
                                          <p:val>
                                            <p:fltVal val="360.000000"/>
                                          </p:val>
                                        </p:tav>
                                        <p:tav tm="100000">
                                          <p:val>
                                            <p:fltVal val="0.000000"/>
                                          </p:val>
                                        </p:tav>
                                      </p:tavLst>
                                    </p:anim>
                                    <p:animEffect transition="in" filter="fade">
                                      <p:cBhvr>
                                        <p:cTn id="28" dur="500"/>
                                        <p:tgtEl>
                                          <p:spTgt spid="5"/>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000000"/>
                                          </p:val>
                                        </p:tav>
                                        <p:tav tm="100000">
                                          <p:val>
                                            <p:strVal val="#ppt_w"/>
                                          </p:val>
                                        </p:tav>
                                      </p:tavLst>
                                    </p:anim>
                                    <p:anim calcmode="lin" valueType="num">
                                      <p:cBhvr>
                                        <p:cTn id="33" dur="500" fill="hold"/>
                                        <p:tgtEl>
                                          <p:spTgt spid="4"/>
                                        </p:tgtEl>
                                        <p:attrNameLst>
                                          <p:attrName>ppt_h</p:attrName>
                                        </p:attrNameLst>
                                      </p:cBhvr>
                                      <p:tavLst>
                                        <p:tav tm="0">
                                          <p:val>
                                            <p:fltVal val="0.000000"/>
                                          </p:val>
                                        </p:tav>
                                        <p:tav tm="100000">
                                          <p:val>
                                            <p:strVal val="#ppt_h"/>
                                          </p:val>
                                        </p:tav>
                                      </p:tavLst>
                                    </p:anim>
                                    <p:anim calcmode="lin" valueType="num">
                                      <p:cBhvr>
                                        <p:cTn id="34" dur="500" fill="hold"/>
                                        <p:tgtEl>
                                          <p:spTgt spid="4"/>
                                        </p:tgtEl>
                                        <p:attrNameLst>
                                          <p:attrName>style.rotation</p:attrName>
                                        </p:attrNameLst>
                                      </p:cBhvr>
                                      <p:tavLst>
                                        <p:tav tm="0">
                                          <p:val>
                                            <p:fltVal val="360.000000"/>
                                          </p:val>
                                        </p:tav>
                                        <p:tav tm="100000">
                                          <p:val>
                                            <p:fltVal val="0.000000"/>
                                          </p:val>
                                        </p:tav>
                                      </p:tavLst>
                                    </p:anim>
                                    <p:animEffect transition="in" filter="fade">
                                      <p:cBhvr>
                                        <p:cTn id="35" dur="500"/>
                                        <p:tgtEl>
                                          <p:spTgt spid="4"/>
                                        </p:tgtEl>
                                      </p:cBhvr>
                                    </p:animEffect>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ppt_x</p:attrName>
                                        </p:attrNameLst>
                                      </p:cBhvr>
                                      <p:tavLst>
                                        <p:tav tm="0">
                                          <p:val>
                                            <p:strVal val="0-#ppt_w/2"/>
                                          </p:val>
                                        </p:tav>
                                        <p:tav tm="100000">
                                          <p:val>
                                            <p:strVal val="#ppt_x"/>
                                          </p:val>
                                        </p:tav>
                                      </p:tavLst>
                                    </p:anim>
                                    <p:anim calcmode="lin" valueType="num">
                                      <p:cBhvr>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 grpId="0" bldLvl="0" animBg="1"/>
      <p:bldP spid="7" grpId="0" bldLvl="0" animBg="1"/>
      <p:bldP spid="5" grpId="0" bldLvl="0" animBg="1"/>
      <p:bldP spid="4"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What is BEM?</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8295" y="972820"/>
            <a:ext cx="6418580" cy="138366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BEM was created by Yandex, the "Russian Google" in 2009.</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It is a component based architecture and naming convention. It stand for Block / Element / Modifier. </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algn="l">
              <a:lnSpc>
                <a:spcPct val="150000"/>
              </a:lnSpc>
              <a:buFont typeface="Wingdings" panose="05000000000000000000" charset="0"/>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a:off x="-317" y="37338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4" name="Copyright Notice"/>
          <p:cNvSpPr/>
          <p:nvPr/>
        </p:nvSpPr>
        <p:spPr bwMode="auto">
          <a:xfrm>
            <a:off x="1598295" y="2575560"/>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Why do we use it?</a:t>
            </a:r>
            <a:endPar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endParaRPr>
          </a:p>
        </p:txBody>
      </p:sp>
      <p:sp>
        <p:nvSpPr>
          <p:cNvPr id="5" name="文本框 4"/>
          <p:cNvSpPr txBox="1"/>
          <p:nvPr/>
        </p:nvSpPr>
        <p:spPr>
          <a:xfrm>
            <a:off x="1600835" y="3338195"/>
            <a:ext cx="6718300" cy="1060450"/>
          </a:xfrm>
          <a:prstGeom prst="rect">
            <a:avLst/>
          </a:prstGeom>
          <a:noFill/>
          <a:ln w="9525">
            <a:noFill/>
          </a:ln>
        </p:spPr>
        <p:txBody>
          <a:bodyPr wrap="square" anchor="t">
            <a:spAutoFit/>
          </a:bodyPr>
          <a:p>
            <a:pPr algn="l">
              <a:lnSpc>
                <a:spcPct val="150000"/>
              </a:lnSpc>
              <a:buFont typeface="Wingdings" panose="05000000000000000000" charset="0"/>
            </a:pPr>
            <a:r>
              <a:rPr lang="en-US" altLang="en-US" sz="1400" dirty="0">
                <a:latin typeface="Arial Unicode MS" panose="020B0604020202020204" charset="-122"/>
                <a:ea typeface="Arial Unicode MS" panose="020B0604020202020204" charset="-122"/>
                <a:sym typeface="Arial" panose="020B0604020202020204" pitchFamily="34" charset="0"/>
              </a:rPr>
              <a:t>One of the most common critic for BEM is that it is ugly, and that those long classes names are making the markup hard to read.It's very sad because the true beauty of BEM is hidden.</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49" presetClass="entr" presetSubtype="0" decel="10000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000000"/>
                                          </p:val>
                                        </p:tav>
                                        <p:tav tm="100000">
                                          <p:val>
                                            <p:strVal val="#ppt_w"/>
                                          </p:val>
                                        </p:tav>
                                      </p:tavLst>
                                    </p:anim>
                                    <p:anim calcmode="lin" valueType="num">
                                      <p:cBhvr>
                                        <p:cTn id="31" dur="500" fill="hold"/>
                                        <p:tgtEl>
                                          <p:spTgt spid="4"/>
                                        </p:tgtEl>
                                        <p:attrNameLst>
                                          <p:attrName>ppt_h</p:attrName>
                                        </p:attrNameLst>
                                      </p:cBhvr>
                                      <p:tavLst>
                                        <p:tav tm="0">
                                          <p:val>
                                            <p:fltVal val="0.000000"/>
                                          </p:val>
                                        </p:tav>
                                        <p:tav tm="100000">
                                          <p:val>
                                            <p:strVal val="#ppt_h"/>
                                          </p:val>
                                        </p:tav>
                                      </p:tavLst>
                                    </p:anim>
                                    <p:anim calcmode="lin" valueType="num">
                                      <p:cBhvr>
                                        <p:cTn id="32" dur="500" fill="hold"/>
                                        <p:tgtEl>
                                          <p:spTgt spid="4"/>
                                        </p:tgtEl>
                                        <p:attrNameLst>
                                          <p:attrName>style.rotation</p:attrName>
                                        </p:attrNameLst>
                                      </p:cBhvr>
                                      <p:tavLst>
                                        <p:tav tm="0">
                                          <p:val>
                                            <p:fltVal val="360.000000"/>
                                          </p:val>
                                        </p:tav>
                                        <p:tav tm="100000">
                                          <p:val>
                                            <p:fltVal val="0.000000"/>
                                          </p:val>
                                        </p:tav>
                                      </p:tavLst>
                                    </p:anim>
                                    <p:animEffect transition="in" filter="fade">
                                      <p:cBhvr>
                                        <p:cTn id="33" dur="500"/>
                                        <p:tgtEl>
                                          <p:spTgt spid="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000000"/>
                                          </p:val>
                                        </p:tav>
                                        <p:tav tm="100000">
                                          <p:val>
                                            <p:strVal val="#ppt_w"/>
                                          </p:val>
                                        </p:tav>
                                      </p:tavLst>
                                    </p:anim>
                                    <p:anim calcmode="lin" valueType="num">
                                      <p:cBhvr>
                                        <p:cTn id="38" dur="500" fill="hold"/>
                                        <p:tgtEl>
                                          <p:spTgt spid="5"/>
                                        </p:tgtEl>
                                        <p:attrNameLst>
                                          <p:attrName>ppt_h</p:attrName>
                                        </p:attrNameLst>
                                      </p:cBhvr>
                                      <p:tavLst>
                                        <p:tav tm="0">
                                          <p:val>
                                            <p:fltVal val="0.000000"/>
                                          </p:val>
                                        </p:tav>
                                        <p:tav tm="100000">
                                          <p:val>
                                            <p:strVal val="#ppt_h"/>
                                          </p:val>
                                        </p:tav>
                                      </p:tavLst>
                                    </p:anim>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P spid="4" grpId="0" bldLvl="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good stuffs about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a:off x="1325563" y="1839913"/>
            <a:ext cx="0" cy="237172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213042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302736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92430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907858"/>
            <a:ext cx="6280150" cy="46037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know </a:t>
            </a:r>
            <a:r>
              <a:rPr lang="en-US" sz="1600" dirty="0">
                <a:latin typeface="Arial Unicode MS" panose="020B0604020202020204" charset="-122"/>
                <a:ea typeface="Arial Unicode MS" panose="020B0604020202020204" charset="-122"/>
                <a:sym typeface="Calibri" panose="020F0502020204030204" charset="0"/>
              </a:rPr>
              <a:t>which </a:t>
            </a:r>
            <a:r>
              <a:rPr sz="1600" dirty="0">
                <a:latin typeface="Arial Unicode MS" panose="020B0604020202020204" charset="-122"/>
                <a:ea typeface="Arial Unicode MS" panose="020B0604020202020204" charset="-122"/>
                <a:sym typeface="Calibri" panose="020F0502020204030204" charset="0"/>
              </a:rPr>
              <a:t>classes are related to others</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770505"/>
            <a:ext cx="7181215" cy="460375"/>
          </a:xfrm>
          <a:prstGeom prst="rect">
            <a:avLst/>
          </a:prstGeom>
          <a:noFill/>
          <a:ln w="9525">
            <a:noFill/>
          </a:ln>
        </p:spPr>
        <p:txBody>
          <a:bodyPr wrap="square" anchor="t">
            <a:spAutoFit/>
          </a:bodyPr>
          <a:p>
            <a:pPr>
              <a:lnSpc>
                <a:spcPct val="150000"/>
              </a:lnSpc>
            </a:pPr>
            <a:r>
              <a:rPr lang="zh-CN" altLang="en-US" sz="1600" dirty="0">
                <a:latin typeface="Arial Unicode MS" panose="020B0604020202020204" charset="-122"/>
                <a:ea typeface="Arial Unicode MS" panose="020B0604020202020204" charset="-122"/>
                <a:sym typeface="Calibri" panose="020F0502020204030204" charset="0"/>
              </a:rPr>
              <a:t>you can also know in </a:t>
            </a:r>
            <a:r>
              <a:rPr lang="en-US" altLang="zh-CN" sz="1600" dirty="0">
                <a:latin typeface="Arial Unicode MS" panose="020B0604020202020204" charset="-122"/>
                <a:ea typeface="Arial Unicode MS" panose="020B0604020202020204" charset="-122"/>
                <a:sym typeface="Calibri" panose="020F0502020204030204" charset="0"/>
              </a:rPr>
              <a:t>which </a:t>
            </a:r>
            <a:r>
              <a:rPr lang="zh-CN" altLang="en-US" sz="1600" dirty="0">
                <a:latin typeface="Arial Unicode MS" panose="020B0604020202020204" charset="-122"/>
                <a:ea typeface="Arial Unicode MS" panose="020B0604020202020204" charset="-122"/>
                <a:sym typeface="Calibri" panose="020F0502020204030204" charset="0"/>
              </a:rPr>
              <a:t>file they are declared, reducing headache</a:t>
            </a:r>
            <a:endParaRPr lang="zh-CN" altLang="en-US"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657600"/>
            <a:ext cx="7541260" cy="829945"/>
          </a:xfrm>
          <a:prstGeom prst="rect">
            <a:avLst/>
          </a:prstGeom>
          <a:noFill/>
          <a:ln w="9525">
            <a:noFill/>
          </a:ln>
        </p:spPr>
        <p:txBody>
          <a:bodyPr wrap="square" anchor="t">
            <a:spAutoFit/>
          </a:bodyPr>
          <a:p>
            <a:pPr>
              <a:lnSpc>
                <a:spcPct val="150000"/>
              </a:lnSpc>
            </a:pPr>
            <a:r>
              <a:rPr sz="1600" dirty="0">
                <a:latin typeface="Arial Unicode MS" panose="020B0604020202020204" charset="-122"/>
                <a:ea typeface="Arial Unicode MS" panose="020B0604020202020204" charset="-122"/>
                <a:sym typeface="Calibri" panose="020F0502020204030204" charset="0"/>
              </a:rPr>
              <a:t>you can understand the role of the class (And therefore better follow the SRP)</a:t>
            </a:r>
            <a:r>
              <a:rPr lang="en-US" sz="1600" dirty="0">
                <a:latin typeface="Arial Unicode MS" panose="020B0604020202020204" charset="-122"/>
                <a:ea typeface="Arial Unicode MS" panose="020B0604020202020204" charset="-122"/>
                <a:sym typeface="Calibri" panose="020F0502020204030204" charset="0"/>
              </a:rPr>
              <a:t> </a:t>
            </a:r>
            <a:endParaRPr lang="en-US" sz="1600" dirty="0">
              <a:latin typeface="Arial Unicode MS" panose="020B0604020202020204" charset="-122"/>
              <a:ea typeface="Arial Unicode MS" panose="020B0604020202020204" charset="-122"/>
              <a:sym typeface="Calibri" panose="020F0502020204030204" charset="0"/>
            </a:endParaRPr>
          </a:p>
        </p:txBody>
      </p:sp>
      <p:sp>
        <p:nvSpPr>
          <p:cNvPr id="3" name="直角三角形 2"/>
          <p:cNvSpPr/>
          <p:nvPr/>
        </p:nvSpPr>
        <p:spPr>
          <a:xfrm rot="10800000">
            <a:off x="7734300" y="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tretch>
            <a:fillRect/>
          </a:stretch>
        </p:blipFill>
        <p:spPr>
          <a:xfrm rot="16200000">
            <a:off x="-12700" y="3877310"/>
            <a:ext cx="1266190" cy="1266190"/>
          </a:xfrm>
          <a:prstGeom prst="rect">
            <a:avLst/>
          </a:prstGeom>
        </p:spPr>
      </p:pic>
      <p:sp>
        <p:nvSpPr>
          <p:cNvPr id="5" name="Text Box 4"/>
          <p:cNvSpPr txBox="1"/>
          <p:nvPr/>
        </p:nvSpPr>
        <p:spPr>
          <a:xfrm>
            <a:off x="3267710" y="4867910"/>
            <a:ext cx="2609215" cy="275590"/>
          </a:xfrm>
          <a:prstGeom prst="rect">
            <a:avLst/>
          </a:prstGeom>
          <a:noFill/>
        </p:spPr>
        <p:txBody>
          <a:bodyPr wrap="none" rtlCol="0">
            <a:spAutoFit/>
          </a:bodyPr>
          <a:p>
            <a:pPr algn="l"/>
            <a:r>
              <a:rPr lang="en-US" sz="1200">
                <a:solidFill>
                  <a:schemeClr val="bg2"/>
                </a:solidFill>
              </a:rPr>
              <a:t>SRP: Single Responsibility Principle</a:t>
            </a:r>
            <a:endParaRPr lang="en-US" sz="120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ppt_x</p:attrName>
                                        </p:attrNameLst>
                                      </p:cBhvr>
                                      <p:tavLst>
                                        <p:tav tm="0">
                                          <p:val>
                                            <p:strVal val="0-#ppt_w/2"/>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82420" y="396875"/>
            <a:ext cx="5470525" cy="6045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fontAlgn="base"/>
            <a:r>
              <a:rPr lang="en-US" sz="3600" b="1" strike="noStrike" cap="small" noProof="1" dirty="0" smtClean="0">
                <a:solidFill>
                  <a:schemeClr val="tx1"/>
                </a:solidFill>
                <a:latin typeface="Arial Unicode MS" panose="020B0604020202020204" charset="-122"/>
                <a:ea typeface="Arial Unicode MS" panose="020B0604020202020204" charset="-122"/>
              </a:rPr>
              <a:t>The benifits of using </a:t>
            </a:r>
            <a:r>
              <a:rPr lang="en-US" sz="3600" b="1" strike="noStrike" cap="small" noProof="1" dirty="0" smtClean="0">
                <a:solidFill>
                  <a:srgbClr val="FFC000"/>
                </a:solidFill>
                <a:latin typeface="Arial Unicode MS" panose="020B0604020202020204" charset="-122"/>
                <a:ea typeface="Arial Unicode MS" panose="020B0604020202020204" charset="-122"/>
              </a:rPr>
              <a:t>BEM</a:t>
            </a:r>
            <a:endParaRPr lang="en-US" sz="3600" b="1" strike="noStrike" cap="small" noProof="1" dirty="0" smtClean="0">
              <a:solidFill>
                <a:srgbClr val="FFC000"/>
              </a:solidFill>
              <a:latin typeface="Arial Unicode MS" panose="020B0604020202020204" charset="-122"/>
              <a:ea typeface="Arial Unicode MS" panose="020B0604020202020204" charset="-122"/>
            </a:endParaRPr>
          </a:p>
        </p:txBody>
      </p:sp>
      <p:sp>
        <p:nvSpPr>
          <p:cNvPr id="250885" name="直接连接符 7"/>
          <p:cNvSpPr/>
          <p:nvPr/>
        </p:nvSpPr>
        <p:spPr>
          <a:xfrm flipH="1">
            <a:off x="1326515" y="1516380"/>
            <a:ext cx="7620" cy="3151505"/>
          </a:xfrm>
          <a:prstGeom prst="line">
            <a:avLst/>
          </a:prstGeom>
          <a:solidFill>
            <a:schemeClr val="tx1"/>
          </a:solidFill>
          <a:ln w="6350" cap="flat" cmpd="sng">
            <a:solidFill>
              <a:srgbClr val="002748"/>
            </a:solidFill>
            <a:prstDash val="solid"/>
            <a:miter/>
            <a:headEnd type="none" w="med" len="med"/>
            <a:tailEnd type="none" w="med" len="med"/>
          </a:ln>
        </p:spPr>
        <p:txBody>
          <a:bodyPr anchor="t"/>
          <a:p>
            <a:pPr lvl="0" fontAlgn="base"/>
            <a:endParaRPr lang="en-US" altLang="zh-CN" sz="2815" strike="noStrike" noProof="1">
              <a:latin typeface="Arial" panose="020B0604020202020204" pitchFamily="34" charset="0"/>
              <a:ea typeface="Arial Unicode MS" panose="020B0604020202020204" charset="-122"/>
            </a:endParaRPr>
          </a:p>
        </p:txBody>
      </p:sp>
      <p:sp>
        <p:nvSpPr>
          <p:cNvPr id="241670" name="椭圆 2"/>
          <p:cNvSpPr/>
          <p:nvPr/>
        </p:nvSpPr>
        <p:spPr>
          <a:xfrm>
            <a:off x="1254125" y="1849755"/>
            <a:ext cx="142875" cy="144463"/>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1" name="椭圆 8"/>
          <p:cNvSpPr/>
          <p:nvPr/>
        </p:nvSpPr>
        <p:spPr>
          <a:xfrm>
            <a:off x="1254125" y="2541588"/>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41672" name="椭圆 9"/>
          <p:cNvSpPr/>
          <p:nvPr/>
        </p:nvSpPr>
        <p:spPr>
          <a:xfrm>
            <a:off x="1254125" y="3362960"/>
            <a:ext cx="142875" cy="142875"/>
          </a:xfrm>
          <a:prstGeom prst="ellipse">
            <a:avLst/>
          </a:prstGeom>
          <a:solidFill>
            <a:srgbClr val="FF9900"/>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250889" name="矩形 16"/>
          <p:cNvSpPr/>
          <p:nvPr/>
        </p:nvSpPr>
        <p:spPr>
          <a:xfrm>
            <a:off x="1619250" y="1670685"/>
            <a:ext cx="722312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get self documented code, and logically reduce the need for CSS documentation</a:t>
            </a:r>
            <a:endParaRPr sz="1600" dirty="0">
              <a:latin typeface="Arial Unicode MS" panose="020B0604020202020204" charset="-122"/>
              <a:ea typeface="Arial Unicode MS" panose="020B0604020202020204" charset="-122"/>
              <a:sym typeface="Calibri" panose="020F0502020204030204" charset="0"/>
            </a:endParaRPr>
          </a:p>
        </p:txBody>
      </p:sp>
      <p:sp>
        <p:nvSpPr>
          <p:cNvPr id="250890" name="矩形 17"/>
          <p:cNvSpPr/>
          <p:nvPr/>
        </p:nvSpPr>
        <p:spPr>
          <a:xfrm>
            <a:off x="1619250" y="2392680"/>
            <a:ext cx="7181215"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keep specificity low (because most of your selectors will only be composed of one classe)</a:t>
            </a:r>
            <a:endParaRPr sz="1600" dirty="0">
              <a:latin typeface="Arial Unicode MS" panose="020B0604020202020204" charset="-122"/>
              <a:ea typeface="Arial Unicode MS" panose="020B0604020202020204" charset="-122"/>
              <a:sym typeface="Calibri" panose="020F0502020204030204" charset="0"/>
            </a:endParaRPr>
          </a:p>
        </p:txBody>
      </p:sp>
      <p:sp>
        <p:nvSpPr>
          <p:cNvPr id="250891" name="矩形 18"/>
          <p:cNvSpPr/>
          <p:nvPr/>
        </p:nvSpPr>
        <p:spPr>
          <a:xfrm>
            <a:off x="1619250" y="3182620"/>
            <a:ext cx="7541260" cy="41084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make class colision almost impossible (all classes will be uniques)</a:t>
            </a:r>
            <a:endParaRPr sz="1600" dirty="0">
              <a:latin typeface="Arial Unicode MS" panose="020B0604020202020204" charset="-122"/>
              <a:ea typeface="Arial Unicode MS" panose="020B0604020202020204" charset="-122"/>
              <a:sym typeface="Calibri" panose="020F0502020204030204" charset="0"/>
            </a:endParaRPr>
          </a:p>
        </p:txBody>
      </p:sp>
      <p:sp>
        <p:nvSpPr>
          <p:cNvPr id="4" name="椭圆 8"/>
          <p:cNvSpPr/>
          <p:nvPr/>
        </p:nvSpPr>
        <p:spPr>
          <a:xfrm>
            <a:off x="1271270" y="3911283"/>
            <a:ext cx="142875" cy="142875"/>
          </a:xfrm>
          <a:prstGeom prst="ellipse">
            <a:avLst/>
          </a:prstGeom>
          <a:solidFill>
            <a:srgbClr val="002748"/>
          </a:solidFill>
          <a:ln w="9525">
            <a:noFill/>
          </a:ln>
        </p:spPr>
        <p:txBody>
          <a:bodyPr anchor="ctr"/>
          <a:p>
            <a:pPr algn="ctr"/>
            <a:endParaRPr lang="zh-CN" altLang="zh-CN" sz="1200" dirty="0">
              <a:latin typeface="Arial Unicode MS" panose="020B0604020202020204" charset="-122"/>
              <a:ea typeface="Arial Unicode MS" panose="020B0604020202020204" charset="-122"/>
            </a:endParaRPr>
          </a:p>
        </p:txBody>
      </p:sp>
      <p:sp>
        <p:nvSpPr>
          <p:cNvPr id="5" name="矩形 18"/>
          <p:cNvSpPr/>
          <p:nvPr/>
        </p:nvSpPr>
        <p:spPr>
          <a:xfrm>
            <a:off x="1630045" y="3725545"/>
            <a:ext cx="7541260" cy="730885"/>
          </a:xfrm>
          <a:prstGeom prst="rect">
            <a:avLst/>
          </a:prstGeom>
          <a:noFill/>
          <a:ln w="9525">
            <a:noFill/>
          </a:ln>
        </p:spPr>
        <p:txBody>
          <a:bodyPr wrap="square" anchor="t">
            <a:spAutoFit/>
          </a:bodyPr>
          <a:p>
            <a:pPr>
              <a:lnSpc>
                <a:spcPct val="130000"/>
              </a:lnSpc>
            </a:pPr>
            <a:r>
              <a:rPr sz="1600" dirty="0">
                <a:latin typeface="Arial Unicode MS" panose="020B0604020202020204" charset="-122"/>
                <a:ea typeface="Arial Unicode MS" panose="020B0604020202020204" charset="-122"/>
                <a:sym typeface="Calibri" panose="020F0502020204030204" charset="0"/>
              </a:rPr>
              <a:t>making it safer to have multiple sources of code (any CSS frameworks mixed with your own)</a:t>
            </a:r>
            <a:endParaRPr sz="1600" dirty="0">
              <a:latin typeface="Arial Unicode MS" panose="020B0604020202020204" charset="-122"/>
              <a:ea typeface="Arial Unicode MS" panose="020B0604020202020204" charset="-122"/>
              <a:sym typeface="Calibri" panose="020F0502020204030204" charset="0"/>
            </a:endParaRPr>
          </a:p>
        </p:txBody>
      </p:sp>
      <p:pic>
        <p:nvPicPr>
          <p:cNvPr id="6" name="Picture 5"/>
          <p:cNvPicPr>
            <a:picLocks noChangeAspect="1"/>
          </p:cNvPicPr>
          <p:nvPr/>
        </p:nvPicPr>
        <p:blipFill>
          <a:blip r:embed="rId1"/>
          <a:stretch>
            <a:fillRect/>
          </a:stretch>
        </p:blipFill>
        <p:spPr>
          <a:xfrm rot="16200000">
            <a:off x="-16510" y="3810"/>
            <a:ext cx="1417320" cy="1409700"/>
          </a:xfrm>
          <a:prstGeom prst="rect">
            <a:avLst/>
          </a:prstGeom>
        </p:spPr>
      </p:pic>
      <p:pic>
        <p:nvPicPr>
          <p:cNvPr id="7" name="Picture 6"/>
          <p:cNvPicPr>
            <a:picLocks noChangeAspect="1"/>
          </p:cNvPicPr>
          <p:nvPr/>
        </p:nvPicPr>
        <p:blipFill>
          <a:blip r:embed="rId1"/>
          <a:stretch>
            <a:fillRect/>
          </a:stretch>
        </p:blipFill>
        <p:spPr>
          <a:xfrm rot="5400000">
            <a:off x="8026400" y="4033520"/>
            <a:ext cx="1120775" cy="11150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50885"/>
                                        </p:tgtEl>
                                        <p:attrNameLst>
                                          <p:attrName>style.visibility</p:attrName>
                                        </p:attrNameLst>
                                      </p:cBhvr>
                                      <p:to>
                                        <p:strVal val="visible"/>
                                      </p:to>
                                    </p:set>
                                    <p:anim calcmode="lin" valueType="num">
                                      <p:cBhvr>
                                        <p:cTn id="14" dur="500" fill="hold"/>
                                        <p:tgtEl>
                                          <p:spTgt spid="250885"/>
                                        </p:tgtEl>
                                        <p:attrNameLst>
                                          <p:attrName>ppt_x</p:attrName>
                                        </p:attrNameLst>
                                      </p:cBhvr>
                                      <p:tavLst>
                                        <p:tav tm="0">
                                          <p:val>
                                            <p:strVal val="0-#ppt_w/2"/>
                                          </p:val>
                                        </p:tav>
                                        <p:tav tm="100000">
                                          <p:val>
                                            <p:strVal val="#ppt_x"/>
                                          </p:val>
                                        </p:tav>
                                      </p:tavLst>
                                    </p:anim>
                                    <p:anim calcmode="lin" valueType="num">
                                      <p:cBhvr>
                                        <p:cTn id="15" dur="500" fill="hold"/>
                                        <p:tgtEl>
                                          <p:spTgt spid="25088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41670"/>
                                        </p:tgtEl>
                                        <p:attrNameLst>
                                          <p:attrName>style.visibility</p:attrName>
                                        </p:attrNameLst>
                                      </p:cBhvr>
                                      <p:to>
                                        <p:strVal val="visible"/>
                                      </p:to>
                                    </p:set>
                                    <p:anim calcmode="lin" valueType="num">
                                      <p:cBhvr>
                                        <p:cTn id="19" dur="500" fill="hold"/>
                                        <p:tgtEl>
                                          <p:spTgt spid="241670"/>
                                        </p:tgtEl>
                                        <p:attrNameLst>
                                          <p:attrName>ppt_x</p:attrName>
                                        </p:attrNameLst>
                                      </p:cBhvr>
                                      <p:tavLst>
                                        <p:tav tm="0">
                                          <p:val>
                                            <p:strVal val="0-#ppt_w/2"/>
                                          </p:val>
                                        </p:tav>
                                        <p:tav tm="100000">
                                          <p:val>
                                            <p:strVal val="#ppt_x"/>
                                          </p:val>
                                        </p:tav>
                                      </p:tavLst>
                                    </p:anim>
                                    <p:anim calcmode="lin" valueType="num">
                                      <p:cBhvr>
                                        <p:cTn id="20" dur="500" fill="hold"/>
                                        <p:tgtEl>
                                          <p:spTgt spid="24167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41671"/>
                                        </p:tgtEl>
                                        <p:attrNameLst>
                                          <p:attrName>style.visibility</p:attrName>
                                        </p:attrNameLst>
                                      </p:cBhvr>
                                      <p:to>
                                        <p:strVal val="visible"/>
                                      </p:to>
                                    </p:set>
                                    <p:anim calcmode="lin" valueType="num">
                                      <p:cBhvr>
                                        <p:cTn id="24" dur="500" fill="hold"/>
                                        <p:tgtEl>
                                          <p:spTgt spid="241671"/>
                                        </p:tgtEl>
                                        <p:attrNameLst>
                                          <p:attrName>ppt_x</p:attrName>
                                        </p:attrNameLst>
                                      </p:cBhvr>
                                      <p:tavLst>
                                        <p:tav tm="0">
                                          <p:val>
                                            <p:strVal val="0-#ppt_w/2"/>
                                          </p:val>
                                        </p:tav>
                                        <p:tav tm="100000">
                                          <p:val>
                                            <p:strVal val="#ppt_x"/>
                                          </p:val>
                                        </p:tav>
                                      </p:tavLst>
                                    </p:anim>
                                    <p:anim calcmode="lin" valueType="num">
                                      <p:cBhvr>
                                        <p:cTn id="25" dur="500" fill="hold"/>
                                        <p:tgtEl>
                                          <p:spTgt spid="24167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41672"/>
                                        </p:tgtEl>
                                        <p:attrNameLst>
                                          <p:attrName>style.visibility</p:attrName>
                                        </p:attrNameLst>
                                      </p:cBhvr>
                                      <p:to>
                                        <p:strVal val="visible"/>
                                      </p:to>
                                    </p:set>
                                    <p:anim calcmode="lin" valueType="num">
                                      <p:cBhvr>
                                        <p:cTn id="29" dur="500" fill="hold"/>
                                        <p:tgtEl>
                                          <p:spTgt spid="241672"/>
                                        </p:tgtEl>
                                        <p:attrNameLst>
                                          <p:attrName>ppt_x</p:attrName>
                                        </p:attrNameLst>
                                      </p:cBhvr>
                                      <p:tavLst>
                                        <p:tav tm="0">
                                          <p:val>
                                            <p:strVal val="0-#ppt_w/2"/>
                                          </p:val>
                                        </p:tav>
                                        <p:tav tm="100000">
                                          <p:val>
                                            <p:strVal val="#ppt_x"/>
                                          </p:val>
                                        </p:tav>
                                      </p:tavLst>
                                    </p:anim>
                                    <p:anim calcmode="lin" valueType="num">
                                      <p:cBhvr>
                                        <p:cTn id="30" dur="500" fill="hold"/>
                                        <p:tgtEl>
                                          <p:spTgt spid="241672"/>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250889"/>
                                        </p:tgtEl>
                                        <p:attrNameLst>
                                          <p:attrName>style.visibility</p:attrName>
                                        </p:attrNameLst>
                                      </p:cBhvr>
                                      <p:to>
                                        <p:strVal val="visible"/>
                                      </p:to>
                                    </p:set>
                                    <p:anim calcmode="lin" valueType="num">
                                      <p:cBhvr>
                                        <p:cTn id="34" dur="500" fill="hold"/>
                                        <p:tgtEl>
                                          <p:spTgt spid="250889"/>
                                        </p:tgtEl>
                                        <p:attrNameLst>
                                          <p:attrName>ppt_x</p:attrName>
                                        </p:attrNameLst>
                                      </p:cBhvr>
                                      <p:tavLst>
                                        <p:tav tm="0">
                                          <p:val>
                                            <p:strVal val="1+#ppt_w/2"/>
                                          </p:val>
                                        </p:tav>
                                        <p:tav tm="100000">
                                          <p:val>
                                            <p:strVal val="#ppt_x"/>
                                          </p:val>
                                        </p:tav>
                                      </p:tavLst>
                                    </p:anim>
                                    <p:anim calcmode="lin" valueType="num">
                                      <p:cBhvr>
                                        <p:cTn id="35" dur="500" fill="hold"/>
                                        <p:tgtEl>
                                          <p:spTgt spid="250889"/>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2" presetClass="entr" presetSubtype="2" fill="hold" grpId="0" nodeType="afterEffect">
                                  <p:stCondLst>
                                    <p:cond delay="0"/>
                                  </p:stCondLst>
                                  <p:childTnLst>
                                    <p:set>
                                      <p:cBhvr>
                                        <p:cTn id="38" dur="1" fill="hold">
                                          <p:stCondLst>
                                            <p:cond delay="0"/>
                                          </p:stCondLst>
                                        </p:cTn>
                                        <p:tgtEl>
                                          <p:spTgt spid="250890"/>
                                        </p:tgtEl>
                                        <p:attrNameLst>
                                          <p:attrName>style.visibility</p:attrName>
                                        </p:attrNameLst>
                                      </p:cBhvr>
                                      <p:to>
                                        <p:strVal val="visible"/>
                                      </p:to>
                                    </p:set>
                                    <p:anim calcmode="lin" valueType="num">
                                      <p:cBhvr>
                                        <p:cTn id="39" dur="500" fill="hold"/>
                                        <p:tgtEl>
                                          <p:spTgt spid="250890"/>
                                        </p:tgtEl>
                                        <p:attrNameLst>
                                          <p:attrName>ppt_x</p:attrName>
                                        </p:attrNameLst>
                                      </p:cBhvr>
                                      <p:tavLst>
                                        <p:tav tm="0">
                                          <p:val>
                                            <p:strVal val="1+#ppt_w/2"/>
                                          </p:val>
                                        </p:tav>
                                        <p:tav tm="100000">
                                          <p:val>
                                            <p:strVal val="#ppt_x"/>
                                          </p:val>
                                        </p:tav>
                                      </p:tavLst>
                                    </p:anim>
                                    <p:anim calcmode="lin" valueType="num">
                                      <p:cBhvr>
                                        <p:cTn id="40" dur="500" fill="hold"/>
                                        <p:tgtEl>
                                          <p:spTgt spid="250890"/>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grpId="0" nodeType="afterEffect">
                                  <p:stCondLst>
                                    <p:cond delay="0"/>
                                  </p:stCondLst>
                                  <p:childTnLst>
                                    <p:set>
                                      <p:cBhvr>
                                        <p:cTn id="43" dur="1" fill="hold">
                                          <p:stCondLst>
                                            <p:cond delay="0"/>
                                          </p:stCondLst>
                                        </p:cTn>
                                        <p:tgtEl>
                                          <p:spTgt spid="250891"/>
                                        </p:tgtEl>
                                        <p:attrNameLst>
                                          <p:attrName>style.visibility</p:attrName>
                                        </p:attrNameLst>
                                      </p:cBhvr>
                                      <p:to>
                                        <p:strVal val="visible"/>
                                      </p:to>
                                    </p:set>
                                    <p:anim calcmode="lin" valueType="num">
                                      <p:cBhvr>
                                        <p:cTn id="44" dur="500" fill="hold"/>
                                        <p:tgtEl>
                                          <p:spTgt spid="250891"/>
                                        </p:tgtEl>
                                        <p:attrNameLst>
                                          <p:attrName>ppt_x</p:attrName>
                                        </p:attrNameLst>
                                      </p:cBhvr>
                                      <p:tavLst>
                                        <p:tav tm="0">
                                          <p:val>
                                            <p:strVal val="1+#ppt_w/2"/>
                                          </p:val>
                                        </p:tav>
                                        <p:tav tm="100000">
                                          <p:val>
                                            <p:strVal val="#ppt_x"/>
                                          </p:val>
                                        </p:tav>
                                      </p:tavLst>
                                    </p:anim>
                                    <p:anim calcmode="lin" valueType="num">
                                      <p:cBhvr>
                                        <p:cTn id="45" dur="500" fill="hold"/>
                                        <p:tgtEl>
                                          <p:spTgt spid="250891"/>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0-#ppt_w/2"/>
                                          </p:val>
                                        </p:tav>
                                        <p:tav tm="100000">
                                          <p:val>
                                            <p:strVal val="#ppt_x"/>
                                          </p:val>
                                        </p:tav>
                                      </p:tavLst>
                                    </p:anim>
                                    <p:anim calcmode="lin" valueType="num">
                                      <p:cBhvr>
                                        <p:cTn id="50" dur="500" fill="hold"/>
                                        <p:tgtEl>
                                          <p:spTgt spid="4"/>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 presetClass="entr" presetSubtype="2"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ppt_x</p:attrName>
                                        </p:attrNameLst>
                                      </p:cBhvr>
                                      <p:tavLst>
                                        <p:tav tm="0">
                                          <p:val>
                                            <p:strVal val="1+#ppt_w/2"/>
                                          </p:val>
                                        </p:tav>
                                        <p:tav tm="100000">
                                          <p:val>
                                            <p:strVal val="#ppt_x"/>
                                          </p:val>
                                        </p:tav>
                                      </p:tavLst>
                                    </p:anim>
                                    <p:anim calcmode="lin" valueType="num">
                                      <p:cBhvr>
                                        <p:cTn id="5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50889" grpId="0"/>
      <p:bldP spid="250890" grpId="0"/>
      <p:bldP spid="250891" grpId="0"/>
      <p:bldP spid="241670" grpId="0" bldLvl="0" animBg="1"/>
      <p:bldP spid="241671" grpId="0" bldLvl="0" animBg="1"/>
      <p:bldP spid="241672" grpId="0" bldLvl="0" animBg="1"/>
      <p:bldP spid="4"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Blocks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847090"/>
            <a:ext cx="6418580" cy="429260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block name describes its purpose ("What is it?" — menu or button),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Blocks can be nested in each other.</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3" name="Picture 2"/>
          <p:cNvPicPr>
            <a:picLocks noChangeAspect="1"/>
          </p:cNvPicPr>
          <p:nvPr/>
        </p:nvPicPr>
        <p:blipFill>
          <a:blip r:embed="rId1"/>
          <a:stretch>
            <a:fillRect/>
          </a:stretch>
        </p:blipFill>
        <p:spPr>
          <a:xfrm>
            <a:off x="2686685" y="3120390"/>
            <a:ext cx="3451860" cy="1965960"/>
          </a:xfrm>
          <a:prstGeom prst="rect">
            <a:avLst/>
          </a:prstGeom>
        </p:spPr>
      </p:pic>
      <p:pic>
        <p:nvPicPr>
          <p:cNvPr id="6" name="Picture 5"/>
          <p:cNvPicPr>
            <a:picLocks noChangeAspect="1"/>
          </p:cNvPicPr>
          <p:nvPr/>
        </p:nvPicPr>
        <p:blipFill>
          <a:blip r:embed="rId2"/>
          <a:stretch>
            <a:fillRect/>
          </a:stretch>
        </p:blipFill>
        <p:spPr>
          <a:xfrm>
            <a:off x="2057400" y="1718945"/>
            <a:ext cx="5029200" cy="990600"/>
          </a:xfrm>
          <a:prstGeom prst="rect">
            <a:avLst/>
          </a:prstGeom>
        </p:spPr>
      </p:pic>
      <p:pic>
        <p:nvPicPr>
          <p:cNvPr id="7" name="Picture 6"/>
          <p:cNvPicPr>
            <a:picLocks noChangeAspect="1"/>
          </p:cNvPicPr>
          <p:nvPr/>
        </p:nvPicPr>
        <p:blipFill>
          <a:blip r:embed="rId3"/>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3"/>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
        <p:nvSpPr>
          <p:cNvPr id="13" name="Copyright Notice"/>
          <p:cNvSpPr/>
          <p:nvPr/>
        </p:nvSpPr>
        <p:spPr bwMode="auto">
          <a:xfrm>
            <a:off x="1592580" y="236855"/>
            <a:ext cx="59804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Element name describes its purpose ("What is it?" — item or text), not its state ("What does it look like?" — red or big).</a:t>
            </a:r>
            <a:endParaRPr lang="en-US" altLang="en-US" sz="1400" dirty="0">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The structure of an element's full name is block-name__element-name. The element name is separated from the block name with a double underscore (__).</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4" name="Picture 3"/>
          <p:cNvPicPr>
            <a:picLocks noChangeAspect="1"/>
          </p:cNvPicPr>
          <p:nvPr/>
        </p:nvPicPr>
        <p:blipFill>
          <a:blip r:embed="rId1"/>
          <a:srcRect t="1271"/>
          <a:stretch>
            <a:fillRect/>
          </a:stretch>
        </p:blipFill>
        <p:spPr>
          <a:xfrm>
            <a:off x="2012950" y="2908300"/>
            <a:ext cx="5300345" cy="1776095"/>
          </a:xfrm>
          <a:prstGeom prst="rect">
            <a:avLst/>
          </a:prstGeom>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000000"/>
                                          </p:val>
                                        </p:tav>
                                        <p:tav tm="100000">
                                          <p:val>
                                            <p:strVal val="#ppt_w"/>
                                          </p:val>
                                        </p:tav>
                                      </p:tavLst>
                                    </p:anim>
                                    <p:anim calcmode="lin" valueType="num">
                                      <p:cBhvr>
                                        <p:cTn id="13" dur="500" fill="hold"/>
                                        <p:tgtEl>
                                          <p:spTgt spid="13"/>
                                        </p:tgtEl>
                                        <p:attrNameLst>
                                          <p:attrName>ppt_h</p:attrName>
                                        </p:attrNameLst>
                                      </p:cBhvr>
                                      <p:tavLst>
                                        <p:tav tm="0">
                                          <p:val>
                                            <p:fltVal val="0.000000"/>
                                          </p:val>
                                        </p:tav>
                                        <p:tav tm="100000">
                                          <p:val>
                                            <p:strVal val="#ppt_h"/>
                                          </p:val>
                                        </p:tav>
                                      </p:tavLst>
                                    </p:anim>
                                    <p:anim calcmode="lin" valueType="num">
                                      <p:cBhvr>
                                        <p:cTn id="14" dur="500" fill="hold"/>
                                        <p:tgtEl>
                                          <p:spTgt spid="13"/>
                                        </p:tgtEl>
                                        <p:attrNameLst>
                                          <p:attrName>style.rotation</p:attrName>
                                        </p:attrNameLst>
                                      </p:cBhvr>
                                      <p:tavLst>
                                        <p:tav tm="0">
                                          <p:val>
                                            <p:fltVal val="360.000000"/>
                                          </p:val>
                                        </p:tav>
                                        <p:tav tm="100000">
                                          <p:val>
                                            <p:fltVal val="0.000000"/>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2249"/>
                                        </p:tgtEl>
                                        <p:attrNameLst>
                                          <p:attrName>style.visibility</p:attrName>
                                        </p:attrNameLst>
                                      </p:cBhvr>
                                      <p:to>
                                        <p:strVal val="visible"/>
                                      </p:to>
                                    </p:set>
                                    <p:anim calcmode="lin" valueType="num">
                                      <p:cBhvr>
                                        <p:cTn id="19" dur="500" fill="hold"/>
                                        <p:tgtEl>
                                          <p:spTgt spid="52249"/>
                                        </p:tgtEl>
                                        <p:attrNameLst>
                                          <p:attrName>ppt_w</p:attrName>
                                        </p:attrNameLst>
                                      </p:cBhvr>
                                      <p:tavLst>
                                        <p:tav tm="0">
                                          <p:val>
                                            <p:fltVal val="0.000000"/>
                                          </p:val>
                                        </p:tav>
                                        <p:tav tm="100000">
                                          <p:val>
                                            <p:strVal val="#ppt_w"/>
                                          </p:val>
                                        </p:tav>
                                      </p:tavLst>
                                    </p:anim>
                                    <p:anim calcmode="lin" valueType="num">
                                      <p:cBhvr>
                                        <p:cTn id="20" dur="500" fill="hold"/>
                                        <p:tgtEl>
                                          <p:spTgt spid="52249"/>
                                        </p:tgtEl>
                                        <p:attrNameLst>
                                          <p:attrName>ppt_h</p:attrName>
                                        </p:attrNameLst>
                                      </p:cBhvr>
                                      <p:tavLst>
                                        <p:tav tm="0">
                                          <p:val>
                                            <p:fltVal val="0.000000"/>
                                          </p:val>
                                        </p:tav>
                                        <p:tav tm="100000">
                                          <p:val>
                                            <p:strVal val="#ppt_h"/>
                                          </p:val>
                                        </p:tav>
                                      </p:tavLst>
                                    </p:anim>
                                    <p:animEffect transition="in" filter="fade">
                                      <p:cBhvr>
                                        <p:cTn id="21" dur="500"/>
                                        <p:tgtEl>
                                          <p:spTgt spid="52249"/>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1+#ppt_w/2"/>
                                          </p:val>
                                        </p:tav>
                                        <p:tav tm="100000">
                                          <p:val>
                                            <p:strVal val="#ppt_x"/>
                                          </p:val>
                                        </p:tav>
                                      </p:tavLst>
                                    </p:anim>
                                    <p:anim calcmode="lin" valueType="num">
                                      <p:cBhvr>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bldLvl="0" animBg="1"/>
      <p:bldP spid="52249" grpId="0"/>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592580" y="236855"/>
            <a:ext cx="6475730"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Guidelines for using Elements cont.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592580" y="972820"/>
            <a:ext cx="7168515" cy="737235"/>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dirty="0">
                <a:latin typeface="Arial Unicode MS" panose="020B0604020202020204" charset="-122"/>
                <a:ea typeface="Arial Unicode MS" panose="020B0604020202020204" charset="-122"/>
                <a:sym typeface="Arial" panose="020B0604020202020204" pitchFamily="34" charset="0"/>
              </a:rPr>
              <a:t>An element is always part of a block, not another element. This means that element names can't define a hierarchy such as block__elem1__elem2.</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sp>
        <p:nvSpPr>
          <p:cNvPr id="2" name="直角三角形 11"/>
          <p:cNvSpPr/>
          <p:nvPr/>
        </p:nvSpPr>
        <p:spPr>
          <a:xfrm rot="5400000">
            <a:off x="-317" y="635"/>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pic>
        <p:nvPicPr>
          <p:cNvPr id="3" name="Picture 2"/>
          <p:cNvPicPr>
            <a:picLocks noChangeAspect="1"/>
          </p:cNvPicPr>
          <p:nvPr/>
        </p:nvPicPr>
        <p:blipFill>
          <a:blip r:embed="rId1"/>
          <a:stretch>
            <a:fillRect/>
          </a:stretch>
        </p:blipFill>
        <p:spPr>
          <a:xfrm>
            <a:off x="2128520" y="1710055"/>
            <a:ext cx="4902835" cy="1536700"/>
          </a:xfrm>
          <a:prstGeom prst="rect">
            <a:avLst/>
          </a:prstGeom>
          <a:ln w="19050">
            <a:solidFill>
              <a:srgbClr val="00B050"/>
            </a:solidFill>
          </a:ln>
        </p:spPr>
      </p:pic>
      <p:pic>
        <p:nvPicPr>
          <p:cNvPr id="5" name="Picture 4"/>
          <p:cNvPicPr>
            <a:picLocks noChangeAspect="1"/>
          </p:cNvPicPr>
          <p:nvPr/>
        </p:nvPicPr>
        <p:blipFill>
          <a:blip r:embed="rId2"/>
          <a:stretch>
            <a:fillRect/>
          </a:stretch>
        </p:blipFill>
        <p:spPr>
          <a:xfrm>
            <a:off x="2112010" y="3348990"/>
            <a:ext cx="4919345" cy="1724660"/>
          </a:xfrm>
          <a:prstGeom prst="rect">
            <a:avLst/>
          </a:prstGeom>
          <a:ln w="19050">
            <a:solidFill>
              <a:srgbClr val="FF0000"/>
            </a:solidFill>
          </a:ln>
        </p:spPr>
      </p:pic>
      <p:sp>
        <p:nvSpPr>
          <p:cNvPr id="6" name="直角三角形 11"/>
          <p:cNvSpPr/>
          <p:nvPr/>
        </p:nvSpPr>
        <p:spPr>
          <a:xfrm rot="16200000">
            <a:off x="7733348" y="373253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ea typeface="Arial Unicode MS" panose="020B0604020202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ppt_x</p:attrName>
                                        </p:attrNameLst>
                                      </p:cBhvr>
                                      <p:tavLst>
                                        <p:tav tm="0">
                                          <p:val>
                                            <p:strVal val="1+#ppt_w/2"/>
                                          </p:val>
                                        </p:tav>
                                        <p:tav tm="100000">
                                          <p:val>
                                            <p:strVal val="#ppt_x"/>
                                          </p:val>
                                        </p:tav>
                                      </p:tavLst>
                                    </p:anim>
                                    <p:anim calcmode="lin" valueType="num">
                                      <p:cBhvr>
                                        <p:cTn id="21" dur="500" fill="hold"/>
                                        <p:tgtEl>
                                          <p:spTgt spid="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1+#ppt_w/2"/>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P spid="2"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Copyright Notice"/>
          <p:cNvSpPr/>
          <p:nvPr/>
        </p:nvSpPr>
        <p:spPr bwMode="auto">
          <a:xfrm>
            <a:off x="1015365" y="236855"/>
            <a:ext cx="7087235" cy="61023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6626" tIns="25481" rIns="56626" bIns="25481"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lang="en-US" altLang="x-none" sz="2800" b="1" dirty="0">
                <a:solidFill>
                  <a:srgbClr val="002748"/>
                </a:solidFill>
                <a:latin typeface="Arial Unicode MS" panose="020B0604020202020204" charset="-122"/>
                <a:ea typeface="Arial Unicode MS" panose="020B0604020202020204" charset="-122"/>
                <a:cs typeface="Arial Unicode MS" panose="020B0604020202020204" charset="-122"/>
                <a:sym typeface="+mn-ea"/>
              </a:rPr>
              <a:t>Should I create a Block or an Element</a:t>
            </a:r>
            <a:endParaRPr lang="en-US" sz="2800" b="1" strike="noStrike" cap="small" noProof="1" dirty="0" smtClean="0">
              <a:solidFill>
                <a:srgbClr val="FF9900"/>
              </a:solidFill>
              <a:latin typeface="Arial Unicode MS" panose="020B0604020202020204" charset="-122"/>
              <a:ea typeface="Arial Unicode MS" panose="020B0604020202020204" charset="-122"/>
            </a:endParaRPr>
          </a:p>
        </p:txBody>
      </p:sp>
      <p:sp>
        <p:nvSpPr>
          <p:cNvPr id="52249" name="文本框 4"/>
          <p:cNvSpPr txBox="1"/>
          <p:nvPr/>
        </p:nvSpPr>
        <p:spPr>
          <a:xfrm>
            <a:off x="1407160" y="1718310"/>
            <a:ext cx="6418580" cy="1706880"/>
          </a:xfrm>
          <a:prstGeom prst="rect">
            <a:avLst/>
          </a:prstGeom>
          <a:noFill/>
          <a:ln w="9525">
            <a:noFill/>
          </a:ln>
        </p:spPr>
        <p:txBody>
          <a:bodyPr wrap="square" anchor="t">
            <a:spAutoFit/>
          </a:bodyPr>
          <a:p>
            <a:pPr marL="171450" indent="-171450" algn="l">
              <a:lnSpc>
                <a:spcPct val="150000"/>
              </a:lnSpc>
              <a:buFont typeface="Wingdings" panose="05000000000000000000" charset="0"/>
              <a:buChar char="Ø"/>
            </a:pPr>
            <a:r>
              <a:rPr lang="en-US" altLang="en-US" sz="1400" b="1" dirty="0">
                <a:solidFill>
                  <a:schemeClr val="tx1"/>
                </a:solidFill>
                <a:latin typeface="Arial Unicode MS" panose="020B0604020202020204" charset="-122"/>
                <a:ea typeface="Arial Unicode MS" panose="020B0604020202020204" charset="-122"/>
                <a:sym typeface="Arial" panose="020B0604020202020204" pitchFamily="34" charset="0"/>
              </a:rPr>
              <a:t>Create a Block </a:t>
            </a:r>
            <a:r>
              <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rPr>
              <a:t>If a section of code might be reused and it doesn't depend on other page components being implemented.</a:t>
            </a: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endParaRPr lang="en-US" altLang="en-US" sz="1400" dirty="0">
              <a:solidFill>
                <a:schemeClr val="tx1"/>
              </a:solidFill>
              <a:latin typeface="Arial Unicode MS" panose="020B0604020202020204" charset="-122"/>
              <a:ea typeface="Arial Unicode MS" panose="020B0604020202020204" charset="-122"/>
              <a:sym typeface="Arial" panose="020B0604020202020204" pitchFamily="34" charset="0"/>
            </a:endParaRPr>
          </a:p>
          <a:p>
            <a:pPr marL="171450" indent="-171450" algn="l">
              <a:lnSpc>
                <a:spcPct val="150000"/>
              </a:lnSpc>
              <a:buFont typeface="Wingdings" panose="05000000000000000000" charset="0"/>
              <a:buChar char="Ø"/>
            </a:pPr>
            <a:r>
              <a:rPr lang="en-US" altLang="en-US" sz="1400" b="1" dirty="0">
                <a:latin typeface="Arial Unicode MS" panose="020B0604020202020204" charset="-122"/>
                <a:ea typeface="Arial Unicode MS" panose="020B0604020202020204" charset="-122"/>
                <a:sym typeface="Arial" panose="020B0604020202020204" pitchFamily="34" charset="0"/>
              </a:rPr>
              <a:t>Create an Element </a:t>
            </a:r>
            <a:r>
              <a:rPr lang="en-US" altLang="en-US" sz="1400" dirty="0">
                <a:latin typeface="Arial Unicode MS" panose="020B0604020202020204" charset="-122"/>
                <a:ea typeface="Arial Unicode MS" panose="020B0604020202020204" charset="-122"/>
                <a:sym typeface="Arial" panose="020B0604020202020204" pitchFamily="34" charset="0"/>
              </a:rPr>
              <a:t>If a section of code can't be used separately without the parent entity (the block).</a:t>
            </a:r>
            <a:endParaRPr lang="en-US" altLang="en-US" sz="1400" dirty="0">
              <a:latin typeface="Arial Unicode MS" panose="020B0604020202020204" charset="-122"/>
              <a:ea typeface="Arial Unicode MS" panose="020B0604020202020204" charset="-122"/>
              <a:sym typeface="Arial" panose="020B0604020202020204" pitchFamily="34" charset="0"/>
            </a:endParaRPr>
          </a:p>
        </p:txBody>
      </p:sp>
      <p:pic>
        <p:nvPicPr>
          <p:cNvPr id="7" name="Picture 6"/>
          <p:cNvPicPr>
            <a:picLocks noChangeAspect="1"/>
          </p:cNvPicPr>
          <p:nvPr/>
        </p:nvPicPr>
        <p:blipFill>
          <a:blip r:embed="rId1"/>
          <a:stretch>
            <a:fillRect/>
          </a:stretch>
        </p:blipFill>
        <p:spPr>
          <a:xfrm rot="5400000">
            <a:off x="7734300" y="0"/>
            <a:ext cx="1409700" cy="1409700"/>
          </a:xfrm>
          <a:prstGeom prst="rect">
            <a:avLst/>
          </a:prstGeom>
        </p:spPr>
      </p:pic>
      <p:pic>
        <p:nvPicPr>
          <p:cNvPr id="8" name="Picture 7"/>
          <p:cNvPicPr>
            <a:picLocks noChangeAspect="1"/>
          </p:cNvPicPr>
          <p:nvPr/>
        </p:nvPicPr>
        <p:blipFill>
          <a:blip r:embed="rId1"/>
          <a:stretch>
            <a:fillRect/>
          </a:stretch>
        </p:blipFill>
        <p:spPr>
          <a:xfrm rot="16200000">
            <a:off x="0" y="3733800"/>
            <a:ext cx="1409700" cy="14097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 calcmode="lin" valueType="num">
                                      <p:cBhvr>
                                        <p:cTn id="9" dur="500" fill="hold"/>
                                        <p:tgtEl>
                                          <p:spTgt spid="13"/>
                                        </p:tgtEl>
                                        <p:attrNameLst>
                                          <p:attrName>style.rotation</p:attrName>
                                        </p:attrNameLst>
                                      </p:cBhvr>
                                      <p:tavLst>
                                        <p:tav tm="0">
                                          <p:val>
                                            <p:fltVal val="360.000000"/>
                                          </p:val>
                                        </p:tav>
                                        <p:tav tm="100000">
                                          <p:val>
                                            <p:fltVal val="0.000000"/>
                                          </p:val>
                                        </p:tav>
                                      </p:tavLst>
                                    </p:anim>
                                    <p:animEffect transition="in" filter="fade">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2249"/>
                                        </p:tgtEl>
                                        <p:attrNameLst>
                                          <p:attrName>style.visibility</p:attrName>
                                        </p:attrNameLst>
                                      </p:cBhvr>
                                      <p:to>
                                        <p:strVal val="visible"/>
                                      </p:to>
                                    </p:set>
                                    <p:anim calcmode="lin" valueType="num">
                                      <p:cBhvr>
                                        <p:cTn id="14" dur="500" fill="hold"/>
                                        <p:tgtEl>
                                          <p:spTgt spid="52249"/>
                                        </p:tgtEl>
                                        <p:attrNameLst>
                                          <p:attrName>ppt_w</p:attrName>
                                        </p:attrNameLst>
                                      </p:cBhvr>
                                      <p:tavLst>
                                        <p:tav tm="0">
                                          <p:val>
                                            <p:fltVal val="0.000000"/>
                                          </p:val>
                                        </p:tav>
                                        <p:tav tm="100000">
                                          <p:val>
                                            <p:strVal val="#ppt_w"/>
                                          </p:val>
                                        </p:tav>
                                      </p:tavLst>
                                    </p:anim>
                                    <p:anim calcmode="lin" valueType="num">
                                      <p:cBhvr>
                                        <p:cTn id="15" dur="500" fill="hold"/>
                                        <p:tgtEl>
                                          <p:spTgt spid="52249"/>
                                        </p:tgtEl>
                                        <p:attrNameLst>
                                          <p:attrName>ppt_h</p:attrName>
                                        </p:attrNameLst>
                                      </p:cBhvr>
                                      <p:tavLst>
                                        <p:tav tm="0">
                                          <p:val>
                                            <p:fltVal val="0.000000"/>
                                          </p:val>
                                        </p:tav>
                                        <p:tav tm="100000">
                                          <p:val>
                                            <p:strVal val="#ppt_h"/>
                                          </p:val>
                                        </p:tav>
                                      </p:tavLst>
                                    </p:anim>
                                    <p:animEffect transition="in" filter="fade">
                                      <p:cBhvr>
                                        <p:cTn id="16" dur="500"/>
                                        <p:tgtEl>
                                          <p:spTgt spid="52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52249" grpId="0"/>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7477</Words>
  <Application>WPS Presentation</Application>
  <PresentationFormat/>
  <Paragraphs>209</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Arial</vt:lpstr>
      <vt:lpstr>SimSun</vt:lpstr>
      <vt:lpstr>Wingdings</vt:lpstr>
      <vt:lpstr>Arial Unicode MS</vt:lpstr>
      <vt:lpstr>Bahnschrift SemiLight</vt:lpstr>
      <vt:lpstr>Wingdings</vt:lpstr>
      <vt:lpstr>Calibri</vt:lpstr>
      <vt:lpstr>Cascadia Code SemiBold</vt:lpstr>
      <vt:lpstr>Microsoft YaHei</vt:lpstr>
      <vt:lpstr>Arial Unicode MS</vt:lpstr>
      <vt:lpstr>Aldhabi</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a_a_m</cp:lastModifiedBy>
  <cp:revision>36</cp:revision>
  <dcterms:created xsi:type="dcterms:W3CDTF">2016-03-12T08:37:00Z</dcterms:created>
  <dcterms:modified xsi:type="dcterms:W3CDTF">2023-06-22T11:07:15Z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18F00582B83C417CAD8C633A7D0C1622</vt:lpwstr>
  </property>
</Properties>
</file>