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12/25/23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1BC6-5B15-05D1-A613-5F6FF98FE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Portofolio Perform</a:t>
            </a:r>
            <a:r>
              <a:rPr lang="en-GB" dirty="0"/>
              <a:t>a</a:t>
            </a:r>
            <a:r>
              <a:rPr lang="en-PK" dirty="0"/>
              <a:t>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01A7B-DF1D-8A21-4C01-D357616F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Group – 9</a:t>
            </a:r>
          </a:p>
          <a:p>
            <a:r>
              <a:rPr lang="en-PK" dirty="0"/>
              <a:t>Aamil Khan Mahar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637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931B-796A-2FE3-A958-1B4E8D57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ACTIVE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119C1-3FFC-21E2-38FD-B9221D426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177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423A-26C7-5AB6-94F1-1B1DCC02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Portfolio mandate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D520-5BD8-82AB-EB4E-849E3823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Construction Ideology of this portfolio was to create a well deversified portfolio that could beat the market.</a:t>
            </a:r>
          </a:p>
          <a:p>
            <a:endParaRPr lang="en-PK" dirty="0"/>
          </a:p>
          <a:p>
            <a:r>
              <a:rPr lang="en-PK" dirty="0"/>
              <a:t>The rationale for choose the stocks in this portfolio was to add a mix of growth stock and value stocks – which would help in keeping the volatility in a good region and to get those alpha returns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819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A1E6-7A91-0304-BF8C-2757D41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PORTFOLIO STOCKS AND SECTORS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CBDC9-FF7A-4553-802B-9CD7B5F37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62" y="2093976"/>
            <a:ext cx="4033723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FCEC8-8F57-84B1-C5E7-D75E13353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87" y="2591507"/>
            <a:ext cx="582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1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4016-7A06-7A3F-4EC4-14467689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PORTFOLIO R</a:t>
            </a:r>
            <a:r>
              <a:rPr lang="en-GB" dirty="0"/>
              <a:t>e</a:t>
            </a:r>
            <a:r>
              <a:rPr lang="en-PK" dirty="0"/>
              <a:t>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EBF8-A1F5-0173-64A3-C01946E9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expectation we set for this portfolio was to beat the market and get the ALPHA returns as an investor investing in an inefficient market would get.</a:t>
            </a:r>
          </a:p>
          <a:p>
            <a:endParaRPr lang="en-PK" dirty="0"/>
          </a:p>
          <a:p>
            <a:r>
              <a:rPr lang="en-PK" dirty="0"/>
              <a:t>But the portfolio ended up giving us the same results as our passive portfolio which means that our risk in this portfolio was highly diversified.</a:t>
            </a:r>
          </a:p>
          <a:p>
            <a:endParaRPr lang="en-PK" dirty="0"/>
          </a:p>
          <a:p>
            <a:r>
              <a:rPr lang="en-PK" dirty="0"/>
              <a:t>This leads to the conclusion that our choice of stocks was not a good one to aim for ALPHA Returns and instead it was similar to the market portfolio that we created for KSE-30</a:t>
            </a:r>
          </a:p>
        </p:txBody>
      </p:sp>
    </p:spTree>
    <p:extLst>
      <p:ext uri="{BB962C8B-B14F-4D97-AF65-F5344CB8AC3E}">
        <p14:creationId xmlns:p14="http://schemas.microsoft.com/office/powerpoint/2010/main" val="2937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BB75-EEDC-FCB7-97F3-4753CB02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Passive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BC6F7-5B41-F6CD-CF36-9E84F1AFB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492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1B64-AF30-82B1-9641-3FC284D1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Portfolio mandate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0F63-8C42-C354-7F2D-97C606B5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PK" dirty="0"/>
              <a:t>he mandate of this Portfolio was to see if following the market is a good idea.</a:t>
            </a:r>
          </a:p>
          <a:p>
            <a:r>
              <a:rPr lang="en-PK" dirty="0"/>
              <a:t>The Ideology was to follow KSE-30.</a:t>
            </a:r>
          </a:p>
          <a:p>
            <a:pPr marL="0" indent="0">
              <a:buNone/>
            </a:pPr>
            <a:endParaRPr lang="en-PK" dirty="0"/>
          </a:p>
          <a:p>
            <a:pPr marL="0" indent="0">
              <a:buNone/>
            </a:pPr>
            <a:r>
              <a:rPr lang="en-PK" dirty="0"/>
              <a:t>- The Rationale for this portofolio is that the market is an Efficient market. </a:t>
            </a:r>
          </a:p>
          <a:p>
            <a:pPr marL="0" indent="0">
              <a:buNone/>
            </a:pPr>
            <a:r>
              <a:rPr lang="en-PK" dirty="0"/>
              <a:t>- Beta Grazing is the only option in this Market.</a:t>
            </a:r>
          </a:p>
        </p:txBody>
      </p:sp>
    </p:spTree>
    <p:extLst>
      <p:ext uri="{BB962C8B-B14F-4D97-AF65-F5344CB8AC3E}">
        <p14:creationId xmlns:p14="http://schemas.microsoft.com/office/powerpoint/2010/main" val="37614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F248-9F8D-F292-44E6-B2117E4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Portfolio Stocks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B05D3-55DB-90F7-E8E8-79F0B982B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12" y="2120900"/>
            <a:ext cx="2425726" cy="4051300"/>
          </a:xfrm>
        </p:spPr>
      </p:pic>
    </p:spTree>
    <p:extLst>
      <p:ext uri="{BB962C8B-B14F-4D97-AF65-F5344CB8AC3E}">
        <p14:creationId xmlns:p14="http://schemas.microsoft.com/office/powerpoint/2010/main" val="32055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A9D7-B56C-075A-0502-B5C73A7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Expectations vs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D371-86B8-778A-6486-EC4AE29E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Our Expectation was that K</a:t>
            </a:r>
            <a:r>
              <a:rPr lang="en-GB" dirty="0"/>
              <a:t>SE-30 and our index portfolio would provide us with the same return and risk.</a:t>
            </a:r>
          </a:p>
          <a:p>
            <a:endParaRPr lang="en-GB" dirty="0"/>
          </a:p>
          <a:p>
            <a:r>
              <a:rPr lang="en-GB" dirty="0"/>
              <a:t>The reality was that our portfolio was not able to mimic the Market correctly.</a:t>
            </a:r>
          </a:p>
          <a:p>
            <a:endParaRPr lang="en-GB" dirty="0"/>
          </a:p>
          <a:p>
            <a:r>
              <a:rPr lang="en-GB" dirty="0"/>
              <a:t>This provides us with the conclusion that our market is not an efficient market.</a:t>
            </a:r>
          </a:p>
          <a:p>
            <a:endParaRPr lang="en-GB" dirty="0"/>
          </a:p>
          <a:p>
            <a:r>
              <a:rPr lang="en-GB" dirty="0"/>
              <a:t>It furthers prompts us to go for an active investment strategy instead of a passive one.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403C5-C079-9F78-E9B6-7E790F733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11" y="406064"/>
            <a:ext cx="4191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CA83-B6E6-B8FF-BD75-92412988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Active - 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A7A0-1A93-6A42-A5DD-9E70DCD7B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333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5D11-8760-A762-2DB7-FD7D873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Portfolio mandate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F3F3-277C-73FD-BDC0-A42E872F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Construction Ideology of thos portfolio was to see if </a:t>
            </a:r>
            <a:r>
              <a:rPr lang="en-GB" dirty="0"/>
              <a:t>I</a:t>
            </a:r>
            <a:r>
              <a:rPr lang="en-PK" dirty="0"/>
              <a:t> am a risk averse investor or a risk loving investor.</a:t>
            </a:r>
          </a:p>
          <a:p>
            <a:endParaRPr lang="en-PK" dirty="0"/>
          </a:p>
          <a:p>
            <a:r>
              <a:rPr lang="en-PK" dirty="0"/>
              <a:t>To ach</a:t>
            </a:r>
            <a:r>
              <a:rPr lang="en-GB" dirty="0" err="1"/>
              <a:t>ie</a:t>
            </a:r>
            <a:r>
              <a:rPr lang="en-PK" dirty="0"/>
              <a:t>ve this </a:t>
            </a:r>
            <a:r>
              <a:rPr lang="en-GB" dirty="0"/>
              <a:t>I</a:t>
            </a:r>
            <a:r>
              <a:rPr lang="en-PK" dirty="0"/>
              <a:t> am for stocks that were going to provide me with the most returns in the near future instead of going for a long term goal</a:t>
            </a:r>
          </a:p>
        </p:txBody>
      </p:sp>
    </p:spTree>
    <p:extLst>
      <p:ext uri="{BB962C8B-B14F-4D97-AF65-F5344CB8AC3E}">
        <p14:creationId xmlns:p14="http://schemas.microsoft.com/office/powerpoint/2010/main" val="9751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02BB-7EAA-8197-AC50-742E173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PK" dirty="0"/>
              <a:t>ortfolio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DBF6-9200-E707-48C7-A7710A9A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Stocks I choose for my portfolio were the following:</a:t>
            </a:r>
          </a:p>
          <a:p>
            <a:r>
              <a:rPr lang="en-PK" dirty="0"/>
              <a:t>KTML</a:t>
            </a:r>
          </a:p>
          <a:p>
            <a:r>
              <a:rPr lang="en-PK" dirty="0"/>
              <a:t>AICL -&gt; Later replaced with TOWL</a:t>
            </a:r>
          </a:p>
          <a:p>
            <a:r>
              <a:rPr lang="en-PK" dirty="0"/>
              <a:t>AIRLINK</a:t>
            </a:r>
          </a:p>
          <a:p>
            <a:r>
              <a:rPr lang="en-PK" dirty="0"/>
              <a:t>PPL</a:t>
            </a:r>
          </a:p>
          <a:p>
            <a:r>
              <a:rPr lang="en-PK" dirty="0"/>
              <a:t>MEBL</a:t>
            </a:r>
          </a:p>
        </p:txBody>
      </p:sp>
    </p:spTree>
    <p:extLst>
      <p:ext uri="{BB962C8B-B14F-4D97-AF65-F5344CB8AC3E}">
        <p14:creationId xmlns:p14="http://schemas.microsoft.com/office/powerpoint/2010/main" val="22991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5AF1-6A2E-58E4-4DB4-CA171B7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Expectations vs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2E9B-C37A-0A4E-207A-FD63E46C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PK" dirty="0"/>
              <a:t>s </a:t>
            </a:r>
            <a:r>
              <a:rPr lang="en-GB" dirty="0"/>
              <a:t>I</a:t>
            </a:r>
            <a:r>
              <a:rPr lang="en-PK" dirty="0"/>
              <a:t> expected that our strategy of going for short term gain would be the best strategy in the currently highly volatile market.</a:t>
            </a:r>
          </a:p>
          <a:p>
            <a:endParaRPr lang="en-PK" dirty="0"/>
          </a:p>
          <a:p>
            <a:r>
              <a:rPr lang="en-GB" dirty="0"/>
              <a:t>The results support my strategy as out of the three portfolios Active – 2 was the best performing portfolio.</a:t>
            </a:r>
          </a:p>
          <a:p>
            <a:endParaRPr lang="en-GB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671BD-9305-391F-57B4-49FC2523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" y="4627177"/>
            <a:ext cx="10868810" cy="7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</TotalTime>
  <Words>425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Portofolio Performance</vt:lpstr>
      <vt:lpstr>Passive portfolio</vt:lpstr>
      <vt:lpstr>Portfolio mandate</vt:lpstr>
      <vt:lpstr>Portfolio Stocks</vt:lpstr>
      <vt:lpstr>Expectations vs reality</vt:lpstr>
      <vt:lpstr>Active -  2</vt:lpstr>
      <vt:lpstr>Portfolio mandate</vt:lpstr>
      <vt:lpstr>Portfolio stocks</vt:lpstr>
      <vt:lpstr>Expectations vs reality</vt:lpstr>
      <vt:lpstr>ACTIVE - 3</vt:lpstr>
      <vt:lpstr>Portfolio mandate</vt:lpstr>
      <vt:lpstr>PORTFOLIO STOCKS AND SECTORS</vt:lpstr>
      <vt:lpstr>PORTFOLIO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 Performance</dc:title>
  <dc:creator>Aamil Khan Mahar</dc:creator>
  <cp:lastModifiedBy>Aamil Khan Mahar</cp:lastModifiedBy>
  <cp:revision>1</cp:revision>
  <dcterms:created xsi:type="dcterms:W3CDTF">2023-12-25T14:13:52Z</dcterms:created>
  <dcterms:modified xsi:type="dcterms:W3CDTF">2023-12-25T14:36:10Z</dcterms:modified>
</cp:coreProperties>
</file>