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6" r:id="rId3"/>
    <p:sldMasterId id="2147483744" r:id="rId4"/>
    <p:sldMasterId id="2147483762" r:id="rId5"/>
  </p:sldMasterIdLst>
  <p:notesMasterIdLst>
    <p:notesMasterId r:id="rId24"/>
  </p:notesMasterIdLst>
  <p:sldIdLst>
    <p:sldId id="256" r:id="rId6"/>
    <p:sldId id="257" r:id="rId7"/>
    <p:sldId id="258" r:id="rId8"/>
    <p:sldId id="260" r:id="rId9"/>
    <p:sldId id="261" r:id="rId10"/>
    <p:sldId id="259" r:id="rId11"/>
    <p:sldId id="262" r:id="rId12"/>
    <p:sldId id="263" r:id="rId13"/>
    <p:sldId id="264" r:id="rId14"/>
    <p:sldId id="265" r:id="rId15"/>
    <p:sldId id="266" r:id="rId16"/>
    <p:sldId id="267" r:id="rId17"/>
    <p:sldId id="268" r:id="rId18"/>
    <p:sldId id="271" r:id="rId19"/>
    <p:sldId id="269" r:id="rId20"/>
    <p:sldId id="270"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48FF3-1F3F-4ADE-8327-1536CC5B48DB}" type="datetimeFigureOut">
              <a:rPr lang="en-IN" smtClean="0"/>
              <a:t>14-04-2022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C39D3-AA51-4971-BBAE-341EFB2FBE98}" type="slidenum">
              <a:rPr lang="en-IN" smtClean="0"/>
              <a:t>‹#›</a:t>
            </a:fld>
            <a:endParaRPr lang="en-IN"/>
          </a:p>
        </p:txBody>
      </p:sp>
    </p:spTree>
    <p:extLst>
      <p:ext uri="{BB962C8B-B14F-4D97-AF65-F5344CB8AC3E}">
        <p14:creationId xmlns:p14="http://schemas.microsoft.com/office/powerpoint/2010/main" val="107250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A1A7-E0BE-4F97-9305-66D634E2B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F3EE2B-B21F-4811-8784-9675A65C4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7F25DA-2FA1-411C-B108-9E58199EE040}"/>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A0D57DAC-7CE0-4471-B2E0-339AF6309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59BCB-42A8-4DDF-B85A-D85B9100DA9B}"/>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18089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D274-2548-43EB-B7E3-FA752ECCDE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65F5F-9DE8-47D3-B1FA-B29B18423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DB1F7-1605-49CC-9C12-314A0490CACB}"/>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EDC2DD64-4B9C-42C3-9E86-9E60F6BA1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8C30C-82C5-4A9E-89B7-D03130F3DD7C}"/>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09606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22BE1-DAFA-4E6B-8249-204BA61AA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53D1D2-6B27-4AEE-BF27-DAD12202B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AAC2C-9287-4B3A-ABB1-210E1F75E346}"/>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27DB061F-CDD1-4818-AB4B-DC0E35ECF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BB848-0187-4876-9457-CD52EB64AE09}"/>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050062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67050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144577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029571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711305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4E8F4-9934-4259-B192-B41FA89F1B48}"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999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362977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E8F4-9934-4259-B192-B41FA89F1B48}"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10411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3254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43CA-02C5-4981-933B-B7F909E930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D2C1D8-B4AB-41DC-814E-A17D88F85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7E569-23E9-44D0-A90E-4E1CC74968E9}"/>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23BC6FF4-7CF2-4A59-8459-63CF57EFA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006E2-D916-4D14-93CD-CF0D1C647BF0}"/>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955353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03677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94450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66890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4368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747246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06770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021542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901989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707014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98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E704-5DE3-44BD-B771-6236C122A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2D1A4E-248E-42B1-B118-C2F671081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3BF65-11E1-4B99-918A-24DBA87F235A}"/>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CA109AF2-B2A6-48F2-8D82-716C7CBD6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518E1-CD34-462E-BB89-A7AC91DF051D}"/>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011859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408658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1392414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637253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4E8F4-9934-4259-B192-B41FA89F1B48}"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726022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2982936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E8F4-9934-4259-B192-B41FA89F1B48}"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2600039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5806743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522101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994202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02322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783F-12B1-42F3-AEAB-BA941ECC6F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A9F958-FBBD-4411-B742-2E3C47AB2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DD4303-9766-4749-8991-974F411D9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B25162-0FC6-4E7A-972B-DB11FAD2EFB9}"/>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a:extLst>
              <a:ext uri="{FF2B5EF4-FFF2-40B4-BE49-F238E27FC236}">
                <a16:creationId xmlns:a16="http://schemas.microsoft.com/office/drawing/2014/main" id="{E7E4FF7D-3EA6-48A5-BC48-940B9530E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CC97D-A039-45DE-9C36-67B35259CC7A}"/>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485413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14734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277516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0020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1976285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771976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2160612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9937841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9707226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958146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9293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F5A8-F98D-41FC-B3C8-06CD2F1755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7858A-B214-4F11-AA55-D3EA6E83F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DEBD27-526C-4A57-B870-294CAADC7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797B49-6403-4912-90E4-B6D9CFABB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969BB-AFB1-4171-BD46-CCA66669E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477C09-569B-4DB1-A304-EFDA89443204}"/>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8" name="Footer Placeholder 7">
            <a:extLst>
              <a:ext uri="{FF2B5EF4-FFF2-40B4-BE49-F238E27FC236}">
                <a16:creationId xmlns:a16="http://schemas.microsoft.com/office/drawing/2014/main" id="{1C456C36-ABB6-4D2A-B982-244EF1126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F08F90-4872-4F65-BB9B-61E6BE6F3926}"/>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9543524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4E8F4-9934-4259-B192-B41FA89F1B48}"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434540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1769427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E8F4-9934-4259-B192-B41FA89F1B48}"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7589734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3586592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408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7471743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2908538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4043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1383823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94644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0359-2713-4F4E-9F8B-7E9A02D51F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894FCB-27F5-47B9-8349-0CCE2092D436}"/>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a:extLst>
              <a:ext uri="{FF2B5EF4-FFF2-40B4-BE49-F238E27FC236}">
                <a16:creationId xmlns:a16="http://schemas.microsoft.com/office/drawing/2014/main" id="{E77DC741-6526-4D64-91E3-9D2410520D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D2788-7A53-4D20-A5E2-56BB8D5F93D0}"/>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834314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8340839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2816186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855031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2508454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568852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3395404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1968384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4E8F4-9934-4259-B192-B41FA89F1B48}"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9358017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4E8F4-9934-4259-B192-B41FA89F1B4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1544485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E8F4-9934-4259-B192-B41FA89F1B48}"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36751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68E35-638A-431B-8F92-648ADEE64C88}"/>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3" name="Footer Placeholder 2">
            <a:extLst>
              <a:ext uri="{FF2B5EF4-FFF2-40B4-BE49-F238E27FC236}">
                <a16:creationId xmlns:a16="http://schemas.microsoft.com/office/drawing/2014/main" id="{9F057128-A2D2-45BF-8FE3-9DAC8E4B2A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4E000F-B027-4A88-94FE-E65848C1F523}"/>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5004969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5344518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5932190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5563563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853058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5081098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13776012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3327306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8718367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42114067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4E8F4-9934-4259-B192-B41FA89F1B4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22073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E17D-D583-4750-8714-9D5E8B175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53CC3D-F3DD-4E42-8F0D-C5BD27556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ED0D19-DFFB-484F-8E12-0AA503F8D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8F32D-8EFD-4BCB-9BF4-E6E9C85051BC}"/>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a:extLst>
              <a:ext uri="{FF2B5EF4-FFF2-40B4-BE49-F238E27FC236}">
                <a16:creationId xmlns:a16="http://schemas.microsoft.com/office/drawing/2014/main" id="{076A59F0-DE42-4E83-A7E0-EAB2B8F01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02562-2EE8-488E-81A0-D866CD2F0B56}"/>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276834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21EF-A3ED-49DB-8BED-ED873E080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655281-1143-40DF-8CE9-A5F798426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D1A51D-B146-4329-94AA-1E9F1F12F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E72AC-E335-45FA-9577-55CBAE162535}"/>
              </a:ext>
            </a:extLst>
          </p:cNvPr>
          <p:cNvSpPr>
            <a:spLocks noGrp="1"/>
          </p:cNvSpPr>
          <p:nvPr>
            <p:ph type="dt" sz="half" idx="10"/>
          </p:nvPr>
        </p:nvSpPr>
        <p:spPr/>
        <p:txBody>
          <a:bodyPr/>
          <a:lstStyle/>
          <a:p>
            <a:fld id="{1E14E8F4-9934-4259-B192-B41FA89F1B48}" type="datetimeFigureOut">
              <a:rPr lang="en-IN" smtClean="0"/>
              <a:t>14-04-2022</a:t>
            </a:fld>
            <a:endParaRPr lang="en-IN"/>
          </a:p>
        </p:txBody>
      </p:sp>
      <p:sp>
        <p:nvSpPr>
          <p:cNvPr id="6" name="Footer Placeholder 5">
            <a:extLst>
              <a:ext uri="{FF2B5EF4-FFF2-40B4-BE49-F238E27FC236}">
                <a16:creationId xmlns:a16="http://schemas.microsoft.com/office/drawing/2014/main" id="{01D9F8AE-C680-4218-B504-B3E4005CC9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26494-8A47-4233-AA63-6F83D1CCB146}"/>
              </a:ext>
            </a:extLst>
          </p:cNvPr>
          <p:cNvSpPr>
            <a:spLocks noGrp="1"/>
          </p:cNvSpPr>
          <p:nvPr>
            <p:ph type="sldNum" sz="quarter" idx="12"/>
          </p:nvPr>
        </p:nvSpPr>
        <p:spPr/>
        <p:txBody>
          <a:bodyPr/>
          <a:lstStyle/>
          <a:p>
            <a:fld id="{7F7549B0-1E1E-4ED1-AA2A-56095182E4BE}" type="slidenum">
              <a:rPr lang="en-IN" smtClean="0"/>
              <a:t>‹#›</a:t>
            </a:fld>
            <a:endParaRPr lang="en-IN"/>
          </a:p>
        </p:txBody>
      </p:sp>
    </p:spTree>
    <p:extLst>
      <p:ext uri="{BB962C8B-B14F-4D97-AF65-F5344CB8AC3E}">
        <p14:creationId xmlns:p14="http://schemas.microsoft.com/office/powerpoint/2010/main" val="371744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0B82-BB79-43C7-8B56-22B037118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26098A-4918-4D58-988E-F9DB3F3CE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0C286-6BA6-452E-B548-A921A2E6D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4E8F4-9934-4259-B192-B41FA89F1B48}" type="datetimeFigureOut">
              <a:rPr lang="en-IN" smtClean="0"/>
              <a:t>14-04-2022</a:t>
            </a:fld>
            <a:endParaRPr lang="en-IN"/>
          </a:p>
        </p:txBody>
      </p:sp>
      <p:sp>
        <p:nvSpPr>
          <p:cNvPr id="5" name="Footer Placeholder 4">
            <a:extLst>
              <a:ext uri="{FF2B5EF4-FFF2-40B4-BE49-F238E27FC236}">
                <a16:creationId xmlns:a16="http://schemas.microsoft.com/office/drawing/2014/main" id="{3ABF1DAB-B146-420A-950A-42B54C07C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3E29F2-D537-4A13-A933-66CEC9C05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549B0-1E1E-4ED1-AA2A-56095182E4BE}" type="slidenum">
              <a:rPr lang="en-IN" smtClean="0"/>
              <a:t>‹#›</a:t>
            </a:fld>
            <a:endParaRPr lang="en-IN"/>
          </a:p>
        </p:txBody>
      </p:sp>
    </p:spTree>
    <p:extLst>
      <p:ext uri="{BB962C8B-B14F-4D97-AF65-F5344CB8AC3E}">
        <p14:creationId xmlns:p14="http://schemas.microsoft.com/office/powerpoint/2010/main" val="2257923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E14E8F4-9934-4259-B192-B41FA89F1B48}" type="datetimeFigureOut">
              <a:rPr lang="en-IN" smtClean="0"/>
              <a:t>14-04-2022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7549B0-1E1E-4ED1-AA2A-56095182E4BE}" type="slidenum">
              <a:rPr lang="en-IN" smtClean="0"/>
              <a:t>‹#›</a:t>
            </a:fld>
            <a:endParaRPr lang="en-IN"/>
          </a:p>
        </p:txBody>
      </p:sp>
    </p:spTree>
    <p:extLst>
      <p:ext uri="{BB962C8B-B14F-4D97-AF65-F5344CB8AC3E}">
        <p14:creationId xmlns:p14="http://schemas.microsoft.com/office/powerpoint/2010/main" val="22543716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E14E8F4-9934-4259-B192-B41FA89F1B48}" type="datetimeFigureOut">
              <a:rPr lang="en-IN" smtClean="0"/>
              <a:t>14-04-2022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7549B0-1E1E-4ED1-AA2A-56095182E4BE}" type="slidenum">
              <a:rPr lang="en-IN" smtClean="0"/>
              <a:t>‹#›</a:t>
            </a:fld>
            <a:endParaRPr lang="en-IN"/>
          </a:p>
        </p:txBody>
      </p:sp>
    </p:spTree>
    <p:extLst>
      <p:ext uri="{BB962C8B-B14F-4D97-AF65-F5344CB8AC3E}">
        <p14:creationId xmlns:p14="http://schemas.microsoft.com/office/powerpoint/2010/main" val="72543174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14E8F4-9934-4259-B192-B41FA89F1B48}" type="datetimeFigureOut">
              <a:rPr lang="en-IN" smtClean="0"/>
              <a:t>14-04-2022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7549B0-1E1E-4ED1-AA2A-56095182E4BE}" type="slidenum">
              <a:rPr lang="en-IN" smtClean="0"/>
              <a:t>‹#›</a:t>
            </a:fld>
            <a:endParaRPr lang="en-IN"/>
          </a:p>
        </p:txBody>
      </p:sp>
    </p:spTree>
    <p:extLst>
      <p:ext uri="{BB962C8B-B14F-4D97-AF65-F5344CB8AC3E}">
        <p14:creationId xmlns:p14="http://schemas.microsoft.com/office/powerpoint/2010/main" val="91419274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14E8F4-9934-4259-B192-B41FA89F1B48}" type="datetimeFigureOut">
              <a:rPr lang="en-IN" smtClean="0"/>
              <a:t>14-04-2022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7549B0-1E1E-4ED1-AA2A-56095182E4BE}" type="slidenum">
              <a:rPr lang="en-IN" smtClean="0"/>
              <a:t>‹#›</a:t>
            </a:fld>
            <a:endParaRPr lang="en-IN"/>
          </a:p>
        </p:txBody>
      </p:sp>
    </p:spTree>
    <p:extLst>
      <p:ext uri="{BB962C8B-B14F-4D97-AF65-F5344CB8AC3E}">
        <p14:creationId xmlns:p14="http://schemas.microsoft.com/office/powerpoint/2010/main" val="16108620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ublication/346412647_E-retail_factors_for_customer_activation_and_retention_An_empirical_study_from_Indian_e-commerce_customer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39CA8-5FC3-442D-B163-3611FCB7A562}"/>
              </a:ext>
            </a:extLst>
          </p:cNvPr>
          <p:cNvSpPr txBox="1"/>
          <p:nvPr/>
        </p:nvSpPr>
        <p:spPr>
          <a:xfrm>
            <a:off x="9157252" y="5629619"/>
            <a:ext cx="4240696" cy="830997"/>
          </a:xfrm>
          <a:prstGeom prst="rect">
            <a:avLst/>
          </a:prstGeom>
          <a:noFill/>
        </p:spPr>
        <p:txBody>
          <a:bodyPr wrap="square" rtlCol="0">
            <a:spAutoFit/>
          </a:bodyPr>
          <a:lstStyle/>
          <a:p>
            <a:r>
              <a:rPr lang="en-IN" sz="2400" b="1" dirty="0">
                <a:solidFill>
                  <a:schemeClr val="accent1">
                    <a:lumMod val="60000"/>
                    <a:lumOff val="40000"/>
                  </a:schemeClr>
                </a:solidFill>
              </a:rPr>
              <a:t>   Presented by</a:t>
            </a:r>
          </a:p>
          <a:p>
            <a:r>
              <a:rPr lang="en-IN" sz="2400" b="1" dirty="0">
                <a:solidFill>
                  <a:schemeClr val="accent1">
                    <a:lumMod val="60000"/>
                    <a:lumOff val="40000"/>
                  </a:schemeClr>
                </a:solidFill>
              </a:rPr>
              <a:t>Aamina Ruvaida</a:t>
            </a:r>
          </a:p>
        </p:txBody>
      </p:sp>
      <p:sp>
        <p:nvSpPr>
          <p:cNvPr id="7" name="Title 6">
            <a:extLst>
              <a:ext uri="{FF2B5EF4-FFF2-40B4-BE49-F238E27FC236}">
                <a16:creationId xmlns:a16="http://schemas.microsoft.com/office/drawing/2014/main" id="{9A22F8D0-C4D7-4713-AAB4-5833D1342EDD}"/>
              </a:ext>
            </a:extLst>
          </p:cNvPr>
          <p:cNvSpPr>
            <a:spLocks noGrp="1"/>
          </p:cNvSpPr>
          <p:nvPr>
            <p:ph type="ctrTitle"/>
          </p:nvPr>
        </p:nvSpPr>
        <p:spPr>
          <a:xfrm>
            <a:off x="1336896" y="538029"/>
            <a:ext cx="9518208" cy="2830659"/>
          </a:xfrm>
          <a:effectLst>
            <a:innerShdw blurRad="63500" dist="50800" dir="5400000">
              <a:prstClr val="black">
                <a:alpha val="50000"/>
              </a:prstClr>
            </a:innerShdw>
          </a:effectLst>
        </p:spPr>
        <p:txBody>
          <a:bodyPr>
            <a:normAutofit/>
          </a:bodyPr>
          <a:lstStyle/>
          <a:p>
            <a:r>
              <a:rPr lang="en-IN" sz="5400" dirty="0">
                <a:solidFill>
                  <a:schemeClr val="bg2">
                    <a:lumMod val="60000"/>
                    <a:lumOff val="40000"/>
                  </a:schemeClr>
                </a:solidFill>
                <a:latin typeface="Algerian" panose="04020705040A02060702" pitchFamily="82" charset="0"/>
              </a:rPr>
              <a:t>Customer Retention</a:t>
            </a:r>
          </a:p>
        </p:txBody>
      </p:sp>
    </p:spTree>
    <p:extLst>
      <p:ext uri="{BB962C8B-B14F-4D97-AF65-F5344CB8AC3E}">
        <p14:creationId xmlns:p14="http://schemas.microsoft.com/office/powerpoint/2010/main" val="16565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B9163BB-D2FD-4ACB-B2DE-2A9256D23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2" y="569844"/>
            <a:ext cx="5552661" cy="46515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DC1E197-934D-4456-AE36-373F73F1E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556" y="569843"/>
            <a:ext cx="6751914" cy="47707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BA2A07-BD4B-4054-9657-AC884A3E4C01}"/>
              </a:ext>
            </a:extLst>
          </p:cNvPr>
          <p:cNvSpPr txBox="1"/>
          <p:nvPr/>
        </p:nvSpPr>
        <p:spPr>
          <a:xfrm>
            <a:off x="548640" y="5542671"/>
            <a:ext cx="8764173" cy="923330"/>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Majority of customers are from Delhi. </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Customer from Delhi are purchasing more as compare to other country.</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Customer are purchasing through online are more than 4 years.</a:t>
            </a:r>
          </a:p>
        </p:txBody>
      </p:sp>
    </p:spTree>
    <p:extLst>
      <p:ext uri="{BB962C8B-B14F-4D97-AF65-F5344CB8AC3E}">
        <p14:creationId xmlns:p14="http://schemas.microsoft.com/office/powerpoint/2010/main" val="45890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7301DF9B-EC39-4EB6-B517-45E69ECF7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122" y="318052"/>
            <a:ext cx="5165861" cy="474427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19C197D-959D-4B23-A6C1-F9FE46B88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8053"/>
            <a:ext cx="6521450" cy="459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41EF08-2C75-4CF1-8F38-46CFF5212F19}"/>
              </a:ext>
            </a:extLst>
          </p:cNvPr>
          <p:cNvSpPr txBox="1"/>
          <p:nvPr/>
        </p:nvSpPr>
        <p:spPr>
          <a:xfrm>
            <a:off x="662609" y="5314122"/>
            <a:ext cx="7991061" cy="646331"/>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Majority of customers are using Mobile Internet to purchase items in Online.</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Majority of customers use Smart phone for Online shopping.</a:t>
            </a:r>
          </a:p>
        </p:txBody>
      </p:sp>
    </p:spTree>
    <p:extLst>
      <p:ext uri="{BB962C8B-B14F-4D97-AF65-F5344CB8AC3E}">
        <p14:creationId xmlns:p14="http://schemas.microsoft.com/office/powerpoint/2010/main" val="300027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0F609E0-267F-4066-A386-B4D2CE773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25" y="351691"/>
            <a:ext cx="11710475" cy="51065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152A74-0EC2-4B64-BA4D-CCDB4BD0C6B0}"/>
              </a:ext>
            </a:extLst>
          </p:cNvPr>
          <p:cNvSpPr txBox="1"/>
          <p:nvPr/>
        </p:nvSpPr>
        <p:spPr>
          <a:xfrm>
            <a:off x="1744394" y="5582979"/>
            <a:ext cx="7174523" cy="923330"/>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Majority of Customer prefers to do Online Shopping in Amazon.</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After Amazon it comes Flip Kart.</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Customers  are well satisfied with the service provided by Amazon.</a:t>
            </a:r>
          </a:p>
        </p:txBody>
      </p:sp>
    </p:spTree>
    <p:extLst>
      <p:ext uri="{BB962C8B-B14F-4D97-AF65-F5344CB8AC3E}">
        <p14:creationId xmlns:p14="http://schemas.microsoft.com/office/powerpoint/2010/main" val="231019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C2E1655-8C70-4637-BD6C-8BF50721F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278"/>
            <a:ext cx="11277600" cy="644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75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7BE6D74-48F4-47E6-BDC2-DAC25F892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81" y="198783"/>
            <a:ext cx="11679928" cy="53406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479AD8-86A1-4035-A06E-F12CAE99EBCC}"/>
              </a:ext>
            </a:extLst>
          </p:cNvPr>
          <p:cNvSpPr txBox="1"/>
          <p:nvPr/>
        </p:nvSpPr>
        <p:spPr>
          <a:xfrm>
            <a:off x="1577009" y="5883964"/>
            <a:ext cx="6440557" cy="369332"/>
          </a:xfrm>
          <a:prstGeom prst="rect">
            <a:avLst/>
          </a:prstGeom>
          <a:noFill/>
        </p:spPr>
        <p:txBody>
          <a:bodyPr wrap="square" rtlCol="0">
            <a:spAutoFit/>
          </a:bodyPr>
          <a:lstStyle/>
          <a:p>
            <a:r>
              <a:rPr lang="en-IN" b="1" dirty="0"/>
              <a:t>Majority of Customers are shopped by the Pin code 201308</a:t>
            </a:r>
          </a:p>
        </p:txBody>
      </p:sp>
    </p:spTree>
    <p:extLst>
      <p:ext uri="{BB962C8B-B14F-4D97-AF65-F5344CB8AC3E}">
        <p14:creationId xmlns:p14="http://schemas.microsoft.com/office/powerpoint/2010/main" val="84064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C779B9D-057B-436B-B3C4-0E9D70A41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57" y="556592"/>
            <a:ext cx="6371603" cy="56984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59035316-2794-4CC5-8A4D-35C5607764C4}"/>
              </a:ext>
            </a:extLst>
          </p:cNvPr>
          <p:cNvGraphicFramePr>
            <a:graphicFrameLocks noGrp="1"/>
          </p:cNvGraphicFramePr>
          <p:nvPr>
            <p:extLst>
              <p:ext uri="{D42A27DB-BD31-4B8C-83A1-F6EECF244321}">
                <p14:modId xmlns:p14="http://schemas.microsoft.com/office/powerpoint/2010/main" val="1357755109"/>
              </p:ext>
            </p:extLst>
          </p:nvPr>
        </p:nvGraphicFramePr>
        <p:xfrm>
          <a:off x="6663082" y="661160"/>
          <a:ext cx="5197613" cy="2605504"/>
        </p:xfrm>
        <a:graphic>
          <a:graphicData uri="http://schemas.openxmlformats.org/drawingml/2006/table">
            <a:tbl>
              <a:tblPr>
                <a:tableStyleId>{5C22544A-7EE6-4342-B048-85BDC9FD1C3A}</a:tableStyleId>
              </a:tblPr>
              <a:tblGrid>
                <a:gridCol w="4432320">
                  <a:extLst>
                    <a:ext uri="{9D8B030D-6E8A-4147-A177-3AD203B41FA5}">
                      <a16:colId xmlns:a16="http://schemas.microsoft.com/office/drawing/2014/main" val="3180134329"/>
                    </a:ext>
                  </a:extLst>
                </a:gridCol>
                <a:gridCol w="765293">
                  <a:extLst>
                    <a:ext uri="{9D8B030D-6E8A-4147-A177-3AD203B41FA5}">
                      <a16:colId xmlns:a16="http://schemas.microsoft.com/office/drawing/2014/main" val="179695669"/>
                    </a:ext>
                  </a:extLst>
                </a:gridCol>
              </a:tblGrid>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Amazon.in</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79</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4694417"/>
                  </a:ext>
                </a:extLst>
              </a:tr>
              <a:tr h="297952">
                <a:tc>
                  <a:txBody>
                    <a:bodyPr/>
                    <a:lstStyle/>
                    <a:p>
                      <a:pPr algn="l" fontAlgn="b"/>
                      <a:r>
                        <a:rPr lang="en-IN" sz="1600" u="none" strike="noStrike">
                          <a:effectLst/>
                          <a:latin typeface="Times New Roman" panose="02020603050405020304" pitchFamily="18" charset="0"/>
                          <a:cs typeface="Times New Roman" panose="02020603050405020304" pitchFamily="18" charset="0"/>
                        </a:rPr>
                        <a:t>Amazon.in, Flipkart.com</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13473998"/>
                  </a:ext>
                </a:extLst>
              </a:tr>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Flipkart.com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39</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38713785"/>
                  </a:ext>
                </a:extLst>
              </a:tr>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Amazon.in, Myntra.com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83379723"/>
                  </a:ext>
                </a:extLst>
              </a:tr>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Amazon.in, Paytm.com, Myntra.com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97379458"/>
                  </a:ext>
                </a:extLst>
              </a:tr>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Amazon.in, Flipkart.com, Myntra.com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8630338"/>
                  </a:ext>
                </a:extLst>
              </a:tr>
              <a:tr h="297952">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Amazon.in, Paytm.com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28687534"/>
                  </a:ext>
                </a:extLst>
              </a:tr>
              <a:tr h="519840">
                <a:tc>
                  <a:txBody>
                    <a:bodyPr/>
                    <a:lstStyle/>
                    <a:p>
                      <a:pPr algn="l" fontAlgn="b"/>
                      <a:r>
                        <a:rPr lang="en-IN" sz="1600" u="none" strike="noStrike" dirty="0">
                          <a:effectLst/>
                          <a:latin typeface="Times New Roman" panose="02020603050405020304" pitchFamily="18" charset="0"/>
                          <a:cs typeface="Times New Roman" panose="02020603050405020304" pitchFamily="18" charset="0"/>
                        </a:rPr>
                        <a:t>Flipkart.com, Paytm.com, Myntra.com,, snapdeal.com</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0227910"/>
                  </a:ext>
                </a:extLst>
              </a:tr>
            </a:tbl>
          </a:graphicData>
        </a:graphic>
      </p:graphicFrame>
      <p:sp>
        <p:nvSpPr>
          <p:cNvPr id="8" name="TextBox 7">
            <a:extLst>
              <a:ext uri="{FF2B5EF4-FFF2-40B4-BE49-F238E27FC236}">
                <a16:creationId xmlns:a16="http://schemas.microsoft.com/office/drawing/2014/main" id="{25E7B65A-08FB-46CF-87A9-8B4AF066C52C}"/>
              </a:ext>
            </a:extLst>
          </p:cNvPr>
          <p:cNvSpPr txBox="1"/>
          <p:nvPr/>
        </p:nvSpPr>
        <p:spPr>
          <a:xfrm>
            <a:off x="6864626" y="3591339"/>
            <a:ext cx="4545496"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Majority of Customer is purchasing from Amazon.</a:t>
            </a:r>
          </a:p>
          <a:p>
            <a:r>
              <a:rPr lang="en-IN" b="1" dirty="0">
                <a:latin typeface="Times New Roman" panose="02020603050405020304" pitchFamily="18" charset="0"/>
                <a:cs typeface="Times New Roman" panose="02020603050405020304" pitchFamily="18" charset="0"/>
              </a:rPr>
              <a:t>Amazon count is the highest among all other shopping website.</a:t>
            </a:r>
          </a:p>
        </p:txBody>
      </p:sp>
    </p:spTree>
    <p:extLst>
      <p:ext uri="{BB962C8B-B14F-4D97-AF65-F5344CB8AC3E}">
        <p14:creationId xmlns:p14="http://schemas.microsoft.com/office/powerpoint/2010/main" val="14727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FF9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12BB-CF13-4B2F-971C-AB7C6D507C38}"/>
              </a:ext>
            </a:extLst>
          </p:cNvPr>
          <p:cNvSpPr txBox="1"/>
          <p:nvPr/>
        </p:nvSpPr>
        <p:spPr>
          <a:xfrm>
            <a:off x="781878" y="755374"/>
            <a:ext cx="9594574" cy="7173246"/>
          </a:xfrm>
          <a:prstGeom prst="rect">
            <a:avLst/>
          </a:prstGeom>
          <a:noFill/>
        </p:spPr>
        <p:txBody>
          <a:bodyPr wrap="square" rtlCol="0">
            <a:spAutoFit/>
          </a:bodyPr>
          <a:lstStyle/>
          <a:p>
            <a:r>
              <a:rPr lang="en-IN" sz="2400" b="1" u="sng" dirty="0"/>
              <a:t>Conclusion:</a:t>
            </a:r>
          </a:p>
          <a:p>
            <a:endParaRPr lang="en-IN" sz="2400" b="1" u="sng" dirty="0"/>
          </a:p>
          <a:p>
            <a:pPr>
              <a:lnSpc>
                <a:spcPct val="107000"/>
              </a:lnSpc>
              <a:spcAft>
                <a:spcPts val="800"/>
              </a:spcAft>
            </a:pPr>
            <a:r>
              <a:rPr lang="en-IN"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 Customer review, majority of customer recommend Amazon to friend. Then comes next Flipkart. Least visiting customer website is Paytm.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Amazon is recommended by 81.4% of the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Snapdeal is recommended by 4.1% of the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Flipkart is recommended by 47.2 of the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Myntra is recommended by 28% of the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Paytm is recommended by 16% of the customers</a:t>
            </a:r>
          </a:p>
          <a:p>
            <a:pPr>
              <a:lnSpc>
                <a:spcPct val="107000"/>
              </a:lnSpc>
              <a:spcAft>
                <a:spcPts val="800"/>
              </a:spcAft>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final conclusion we came to know that majority of customer recommends Amazon to friends. </a:t>
            </a:r>
          </a:p>
          <a:p>
            <a:pPr>
              <a:lnSpc>
                <a:spcPct val="107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Amazon provides a good service, fast delivery, 24/7 Customer support team available to help customer queries. Multiple channel available to connect with support team to get the instant resolution. Customer can connect via phone, email or chat support.</a:t>
            </a:r>
          </a:p>
          <a:p>
            <a:pPr>
              <a:lnSpc>
                <a:spcPct val="107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Amazon provides best deal offer, discount for special vocation. It provides variety of games to win the abandoned of prizes. Which gives the customer to retain for longer.</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u="sng" dirty="0"/>
          </a:p>
        </p:txBody>
      </p:sp>
    </p:spTree>
    <p:extLst>
      <p:ext uri="{BB962C8B-B14F-4D97-AF65-F5344CB8AC3E}">
        <p14:creationId xmlns:p14="http://schemas.microsoft.com/office/powerpoint/2010/main" val="48213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FF9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B13DA-162E-45F0-8B13-0CED51DE06FC}"/>
              </a:ext>
            </a:extLst>
          </p:cNvPr>
          <p:cNvSpPr txBox="1"/>
          <p:nvPr/>
        </p:nvSpPr>
        <p:spPr>
          <a:xfrm>
            <a:off x="1575582" y="731520"/>
            <a:ext cx="9495692" cy="5632311"/>
          </a:xfrm>
          <a:prstGeom prst="rect">
            <a:avLst/>
          </a:prstGeom>
          <a:noFill/>
        </p:spPr>
        <p:txBody>
          <a:bodyPr wrap="square" rtlCol="0">
            <a:spAutoFit/>
          </a:bodyPr>
          <a:lstStyle/>
          <a:p>
            <a:r>
              <a:rPr lang="en-IN" dirty="0"/>
              <a:t>Amazon interface is friendly and easy to use. It allows the customers to return the product or cancel the product at any time without any charge.</a:t>
            </a:r>
          </a:p>
          <a:p>
            <a:endParaRPr lang="en-IN" dirty="0"/>
          </a:p>
          <a:p>
            <a:r>
              <a:rPr lang="en-IN" dirty="0"/>
              <a:t>It provide wide range of product availability in each category. In Festive occasion more product are visible in the Amazon page related to that occasion.</a:t>
            </a:r>
          </a:p>
          <a:p>
            <a:endParaRPr lang="en-IN" dirty="0"/>
          </a:p>
          <a:p>
            <a:r>
              <a:rPr lang="en-IN" dirty="0"/>
              <a:t>It has build a strong customer relationship and trust. </a:t>
            </a:r>
          </a:p>
          <a:p>
            <a:endParaRPr lang="en-IN" dirty="0"/>
          </a:p>
          <a:p>
            <a:r>
              <a:rPr lang="en-IN" dirty="0"/>
              <a:t>Customers are well satisfied with Amazon. People from across the world are purchasing through Amazon. </a:t>
            </a:r>
          </a:p>
          <a:p>
            <a:endParaRPr lang="en-IN" dirty="0"/>
          </a:p>
          <a:p>
            <a:r>
              <a:rPr lang="en-IN" dirty="0"/>
              <a:t>By doing the research I understand various aspect of Customer Retention. I learned how to plot the graph, chart and subplots. Done the correlation, removing the missing value, Learned how to replace the missing value. This project gives a good insight to understand the Customer requirement, what makes any business to grow. It also provide a good knowledge on how to grow the business. When customer is satisfied with our product. Our business with automatically grow on it own.</a:t>
            </a:r>
          </a:p>
          <a:p>
            <a:endParaRPr lang="en-IN" dirty="0"/>
          </a:p>
          <a:p>
            <a:r>
              <a:rPr lang="en-IN" dirty="0"/>
              <a:t>By doing EDA, learned how to manage the unrealistic data. How to convert the categorical data to numerical data. Overall it was a good experience in analysis Customer Retention project.</a:t>
            </a:r>
          </a:p>
        </p:txBody>
      </p:sp>
    </p:spTree>
    <p:extLst>
      <p:ext uri="{BB962C8B-B14F-4D97-AF65-F5344CB8AC3E}">
        <p14:creationId xmlns:p14="http://schemas.microsoft.com/office/powerpoint/2010/main" val="314869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ee the source image">
            <a:extLst>
              <a:ext uri="{FF2B5EF4-FFF2-40B4-BE49-F238E27FC236}">
                <a16:creationId xmlns:a16="http://schemas.microsoft.com/office/drawing/2014/main" id="{D726D971-9563-4024-8D19-CFB49C61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1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BA03F337-6237-4418-A7C3-100A9E4CB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05948"/>
            <a:ext cx="12192000" cy="56520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F58BAD-EB38-409E-91BF-EDF354C81E54}"/>
              </a:ext>
            </a:extLst>
          </p:cNvPr>
          <p:cNvSpPr txBox="1"/>
          <p:nvPr/>
        </p:nvSpPr>
        <p:spPr>
          <a:xfrm>
            <a:off x="490330" y="454897"/>
            <a:ext cx="11595653" cy="646331"/>
          </a:xfrm>
          <a:prstGeom prst="rect">
            <a:avLst/>
          </a:prstGeom>
          <a:noFill/>
        </p:spPr>
        <p:txBody>
          <a:bodyPr wrap="square" rtlCol="0">
            <a:spAutoFit/>
          </a:bodyPr>
          <a:lstStyle/>
          <a:p>
            <a:r>
              <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E-retail factors for customer activation and retention: A case study from Indian e-commerce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047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2AA4DA-7E35-48A9-A74E-D6262CC3F7ED}"/>
              </a:ext>
            </a:extLst>
          </p:cNvPr>
          <p:cNvSpPr txBox="1"/>
          <p:nvPr/>
        </p:nvSpPr>
        <p:spPr>
          <a:xfrm>
            <a:off x="742122" y="689113"/>
            <a:ext cx="7036904" cy="4247317"/>
          </a:xfrm>
          <a:prstGeom prst="rect">
            <a:avLst/>
          </a:prstGeom>
          <a:noFill/>
        </p:spPr>
        <p:txBody>
          <a:bodyPr wrap="square" rtlCol="0">
            <a:spAutoFit/>
          </a:bodyPr>
          <a:lstStyle/>
          <a:p>
            <a:endParaRPr lang="en-IN" sz="2400" b="1" dirty="0"/>
          </a:p>
          <a:p>
            <a:endParaRPr lang="en-IN" sz="2400" b="1" dirty="0"/>
          </a:p>
          <a:p>
            <a:r>
              <a:rPr lang="en-IN" sz="2400" b="1" dirty="0"/>
              <a:t>Content:</a:t>
            </a:r>
          </a:p>
          <a:p>
            <a:endParaRPr lang="en-IN" dirty="0"/>
          </a:p>
          <a:p>
            <a:pPr marL="457200" indent="-457200">
              <a:buFont typeface="+mj-lt"/>
              <a:buAutoNum type="arabicPeriod"/>
            </a:pPr>
            <a:r>
              <a:rPr lang="en-IN" sz="2000" dirty="0">
                <a:latin typeface="Arial" panose="020B0604020202020204" pitchFamily="34" charset="0"/>
                <a:cs typeface="Arial" panose="020B0604020202020204" pitchFamily="34" charset="0"/>
              </a:rPr>
              <a:t>Problem Statement</a:t>
            </a: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latin typeface="Arial" panose="020B0604020202020204" pitchFamily="34" charset="0"/>
                <a:cs typeface="Arial" panose="020B0604020202020204" pitchFamily="34" charset="0"/>
              </a:rPr>
              <a:t>Why Customer Retention is Important and its Benefit?</a:t>
            </a: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latin typeface="Arial" panose="020B0604020202020204" pitchFamily="34" charset="0"/>
                <a:cs typeface="Arial" panose="020B0604020202020204" pitchFamily="34" charset="0"/>
              </a:rPr>
              <a:t>Exploratory Data Analysis</a:t>
            </a: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latin typeface="Arial" panose="020B0604020202020204" pitchFamily="34" charset="0"/>
                <a:cs typeface="Arial" panose="020B0604020202020204" pitchFamily="34" charset="0"/>
              </a:rPr>
              <a:t>Visualization of Data</a:t>
            </a: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a:p>
            <a:pPr marL="457200" indent="-457200">
              <a:buFont typeface="+mj-lt"/>
              <a:buAutoNum type="arabicPeriod"/>
            </a:pPr>
            <a:r>
              <a:rPr lang="en-IN" sz="20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5692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9D982-55F8-46F0-A6DA-0FE2742A6628}"/>
              </a:ext>
            </a:extLst>
          </p:cNvPr>
          <p:cNvSpPr txBox="1"/>
          <p:nvPr/>
        </p:nvSpPr>
        <p:spPr>
          <a:xfrm>
            <a:off x="795130" y="1245703"/>
            <a:ext cx="10217426" cy="3508653"/>
          </a:xfrm>
          <a:prstGeom prst="rect">
            <a:avLst/>
          </a:prstGeom>
          <a:noFill/>
        </p:spPr>
        <p:txBody>
          <a:bodyPr wrap="square" rtlCol="0">
            <a:spAutoFit/>
          </a:bodyPr>
          <a:lstStyle/>
          <a:p>
            <a:r>
              <a:rPr lang="en-IN" sz="2400" b="1" dirty="0">
                <a:solidFill>
                  <a:schemeClr val="bg2">
                    <a:lumMod val="10000"/>
                  </a:schemeClr>
                </a:solidFill>
              </a:rPr>
              <a:t>Problem Statement:</a:t>
            </a:r>
          </a:p>
          <a:p>
            <a:endParaRPr lang="en-IN" dirty="0"/>
          </a:p>
          <a:p>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40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E6F248-B33E-4A0E-B082-302669FBB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78853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99E06F-4982-43AA-A34E-57071D2A1A2B}"/>
              </a:ext>
            </a:extLst>
          </p:cNvPr>
          <p:cNvSpPr txBox="1"/>
          <p:nvPr/>
        </p:nvSpPr>
        <p:spPr>
          <a:xfrm>
            <a:off x="742122" y="356043"/>
            <a:ext cx="10561982" cy="6145913"/>
          </a:xfrm>
          <a:prstGeom prst="rect">
            <a:avLst/>
          </a:prstGeom>
          <a:noFill/>
        </p:spPr>
        <p:txBody>
          <a:bodyPr wrap="square" rtlCol="0">
            <a:spAutoFit/>
          </a:bodyPr>
          <a:lstStyle/>
          <a:p>
            <a:endParaRPr lang="en-IN" sz="2000" dirty="0">
              <a:solidFill>
                <a:srgbClr val="000000"/>
              </a:solidFill>
              <a:effectLst/>
              <a:latin typeface="Times New Roman" panose="02020603050405020304" pitchFamily="18" charset="0"/>
              <a:ea typeface="Calibri" panose="020F0502020204030204" pitchFamily="34" charset="0"/>
            </a:endParaRPr>
          </a:p>
          <a:p>
            <a:endParaRPr lang="en-IN" sz="2000" dirty="0">
              <a:solidFill>
                <a:srgbClr val="000000"/>
              </a:solidFill>
              <a:latin typeface="Times New Roman" panose="02020603050405020304" pitchFamily="18" charset="0"/>
              <a:ea typeface="Calibri" panose="020F0502020204030204" pitchFamily="34" charset="0"/>
            </a:endParaRPr>
          </a:p>
          <a:p>
            <a:r>
              <a:rPr lang="en-IN" sz="2000" b="1" dirty="0">
                <a:solidFill>
                  <a:srgbClr val="000000"/>
                </a:solidFill>
                <a:effectLst/>
                <a:latin typeface="Times New Roman" panose="02020603050405020304" pitchFamily="18" charset="0"/>
                <a:ea typeface="Calibri" panose="020F0502020204030204" pitchFamily="34" charset="0"/>
              </a:rPr>
              <a:t>Wha</a:t>
            </a:r>
            <a:r>
              <a:rPr lang="en-IN" sz="2000" b="1" dirty="0">
                <a:solidFill>
                  <a:srgbClr val="000000"/>
                </a:solidFill>
                <a:latin typeface="Times New Roman" panose="02020603050405020304" pitchFamily="18" charset="0"/>
                <a:ea typeface="Calibri" panose="020F0502020204030204" pitchFamily="34" charset="0"/>
              </a:rPr>
              <a:t>t is </a:t>
            </a:r>
            <a:r>
              <a:rPr lang="en-IN" sz="2000" b="1" dirty="0">
                <a:solidFill>
                  <a:srgbClr val="000000"/>
                </a:solidFill>
                <a:effectLst/>
                <a:latin typeface="Times New Roman" panose="02020603050405020304" pitchFamily="18" charset="0"/>
                <a:ea typeface="Calibri" panose="020F0502020204030204" pitchFamily="34" charset="0"/>
              </a:rPr>
              <a:t>Customer Retention?</a:t>
            </a:r>
          </a:p>
          <a:p>
            <a:endParaRPr lang="en-IN" sz="2000" dirty="0">
              <a:solidFill>
                <a:srgbClr val="000000"/>
              </a:solidFill>
              <a:latin typeface="Times New Roman" panose="02020603050405020304" pitchFamily="18" charset="0"/>
              <a:ea typeface="Calibri" panose="020F0502020204030204" pitchFamily="34" charset="0"/>
            </a:endParaRPr>
          </a:p>
          <a:p>
            <a:r>
              <a:rPr lang="en-IN" sz="2000" dirty="0">
                <a:solidFill>
                  <a:srgbClr val="000000"/>
                </a:solidFill>
                <a:effectLst/>
                <a:latin typeface="Times New Roman" panose="02020603050405020304" pitchFamily="18" charset="0"/>
                <a:ea typeface="Calibri" panose="020F0502020204030204" pitchFamily="34" charset="0"/>
              </a:rPr>
              <a:t>Customer retention is a company’s ability to turn first-time customers into repeat buyers and prevent them from switching to a competitor. It indicates the quality of a product or service and the degree of customer loyalty. Retention is best achieved by overcoming barriers to switching, maximizing the value of products and services, meeting customer expectations, and enriching the customer experience.</a:t>
            </a:r>
          </a:p>
          <a:p>
            <a:endParaRPr lang="en-IN" sz="2000" dirty="0">
              <a:solidFill>
                <a:srgbClr val="000000"/>
              </a:solidFill>
              <a:latin typeface="Times New Roman" panose="02020603050405020304" pitchFamily="18" charset="0"/>
            </a:endParaRPr>
          </a:p>
          <a:p>
            <a:r>
              <a:rPr lang="en-IN" sz="2000" b="1" dirty="0">
                <a:solidFill>
                  <a:srgbClr val="000000"/>
                </a:solidFill>
                <a:latin typeface="Times New Roman" panose="02020603050405020304" pitchFamily="18" charset="0"/>
              </a:rPr>
              <a:t>Why Customer Retention is Important?</a:t>
            </a:r>
          </a:p>
          <a:p>
            <a:endParaRPr lang="en-IN" sz="2000" dirty="0">
              <a:solidFill>
                <a:schemeClr val="bg2">
                  <a:lumMod val="10000"/>
                </a:schemeClr>
              </a:solidFill>
              <a:latin typeface="Times New Roman" panose="02020603050405020304" pitchFamily="18" charset="0"/>
            </a:endParaRPr>
          </a:p>
          <a:p>
            <a:pPr>
              <a:lnSpc>
                <a:spcPct val="107000"/>
              </a:lnSpc>
              <a:spcAft>
                <a:spcPts val="800"/>
              </a:spcAft>
            </a:pPr>
            <a:r>
              <a:rPr lang="en-IN" sz="18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Customer retention starts with the first interaction any customer has with a business and continues throughout the entire lifetime of a relationship with that business. Successful customer retention takes the entire customer lifecycle into account. A company’s ability to attract and then retain new customers is related not only to the product or service they offer, but also how they service their customers, the value their customers perceive because of using their services and the reputation their brand holds across the market. </a:t>
            </a:r>
            <a:endParaRPr lang="en-IN" sz="20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25" dirty="0">
                <a:solidFill>
                  <a:srgbClr val="4A4A4A"/>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211057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EE29A0-BCC0-44F6-A732-324065824CEE}"/>
              </a:ext>
            </a:extLst>
          </p:cNvPr>
          <p:cNvSpPr txBox="1"/>
          <p:nvPr/>
        </p:nvSpPr>
        <p:spPr>
          <a:xfrm>
            <a:off x="781878" y="649356"/>
            <a:ext cx="9289774" cy="470898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What are the Customer Retention Benefits?</a:t>
            </a:r>
          </a:p>
          <a:p>
            <a:endParaRPr lang="en-IN" sz="20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Retention is Cheaper than Acquisition</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Loyal Customers are More Profitable</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Your Brand Will Stand Out from the Crowd</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You’ll Earn More Word of Mouth Referrals</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Engaged Customers Provide More Feedback</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Customers Will Explore Your Brand</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Loyal Customers are More Forgiving</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Customers Will Welcome Your Marketing</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It's Better for Employee Health</a:t>
            </a:r>
          </a:p>
          <a:p>
            <a:pPr marL="342900" indent="-342900">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To Increase Retention, Increase Engagement</a:t>
            </a:r>
          </a:p>
          <a:p>
            <a:endParaRPr lang="en-IN"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725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6E4BB-7256-49A2-81C4-23B3AD7DEA6F}"/>
              </a:ext>
            </a:extLst>
          </p:cNvPr>
          <p:cNvSpPr txBox="1"/>
          <p:nvPr/>
        </p:nvSpPr>
        <p:spPr>
          <a:xfrm>
            <a:off x="1099931" y="583096"/>
            <a:ext cx="8587408" cy="421653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Exploratory Data Analysis:</a:t>
            </a:r>
          </a:p>
          <a:p>
            <a:endParaRPr lang="en-IN" sz="24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There are 269 rows and 71 columns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have replace the Missing value with mode if is categorical data. Replace with Median if it is numerical data.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have use various plots to visualize the data.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There are 70 object data type, we convert object data type to integer or Float using Label Encoder.</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35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1520DA4-0B62-4D4F-A412-9923A4146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3" y="995155"/>
            <a:ext cx="3705225" cy="44282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7D8D060-1A0C-4BD0-8CF0-1F0F105BB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035" y="1315277"/>
            <a:ext cx="4653374" cy="3988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2D3EC0-9E0C-4D13-BF23-71362E5D150D}"/>
              </a:ext>
            </a:extLst>
          </p:cNvPr>
          <p:cNvSpPr txBox="1"/>
          <p:nvPr/>
        </p:nvSpPr>
        <p:spPr>
          <a:xfrm>
            <a:off x="8888684" y="2199860"/>
            <a:ext cx="3257343" cy="1754326"/>
          </a:xfrm>
          <a:prstGeom prst="rect">
            <a:avLst/>
          </a:prstGeom>
          <a:noFill/>
        </p:spPr>
        <p:txBody>
          <a:bodyPr wrap="square" rtlCol="0">
            <a:spAutoFit/>
          </a:bodyPr>
          <a:lstStyle/>
          <a:p>
            <a:pPr marL="285750" indent="-285750">
              <a:buFont typeface="Wingdings" panose="05000000000000000000" pitchFamily="2" charset="2"/>
              <a:buChar char="§"/>
            </a:pPr>
            <a:r>
              <a:rPr lang="en-IN" b="1" dirty="0"/>
              <a:t>Majority of Customer are Female.</a:t>
            </a:r>
          </a:p>
          <a:p>
            <a:pPr marL="285750" indent="-285750">
              <a:buFont typeface="Wingdings" panose="05000000000000000000" pitchFamily="2" charset="2"/>
              <a:buChar char="§"/>
            </a:pPr>
            <a:r>
              <a:rPr lang="en-IN" b="1" dirty="0"/>
              <a:t>Female count  is 181 and male count is 88</a:t>
            </a:r>
          </a:p>
          <a:p>
            <a:pPr marL="285750" indent="-285750">
              <a:buFont typeface="Wingdings" panose="05000000000000000000" pitchFamily="2" charset="2"/>
              <a:buChar char="§"/>
            </a:pPr>
            <a:r>
              <a:rPr lang="en-IN" b="1" dirty="0"/>
              <a:t>Majority of customer lies in the range of age 31-40 years. </a:t>
            </a:r>
          </a:p>
        </p:txBody>
      </p:sp>
      <p:sp>
        <p:nvSpPr>
          <p:cNvPr id="3" name="TextBox 2">
            <a:extLst>
              <a:ext uri="{FF2B5EF4-FFF2-40B4-BE49-F238E27FC236}">
                <a16:creationId xmlns:a16="http://schemas.microsoft.com/office/drawing/2014/main" id="{23A552C6-B248-4EE3-A48B-B06ABE401A25}"/>
              </a:ext>
            </a:extLst>
          </p:cNvPr>
          <p:cNvSpPr txBox="1"/>
          <p:nvPr/>
        </p:nvSpPr>
        <p:spPr>
          <a:xfrm>
            <a:off x="1232453" y="304800"/>
            <a:ext cx="6109252" cy="400110"/>
          </a:xfrm>
          <a:prstGeom prst="rect">
            <a:avLst/>
          </a:prstGeom>
          <a:noFill/>
        </p:spPr>
        <p:txBody>
          <a:bodyPr wrap="square" rtlCol="0">
            <a:spAutoFit/>
          </a:bodyPr>
          <a:lstStyle/>
          <a:p>
            <a:r>
              <a:rPr lang="en-IN" sz="2000" b="1" dirty="0"/>
              <a:t>Exploratory Data Analysis:</a:t>
            </a:r>
          </a:p>
        </p:txBody>
      </p:sp>
    </p:spTree>
    <p:extLst>
      <p:ext uri="{BB962C8B-B14F-4D97-AF65-F5344CB8AC3E}">
        <p14:creationId xmlns:p14="http://schemas.microsoft.com/office/powerpoint/2010/main" val="10303934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1084</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18</vt:i4>
      </vt:variant>
    </vt:vector>
  </HeadingPairs>
  <TitlesOfParts>
    <vt:vector size="35" baseType="lpstr">
      <vt:lpstr>Algerian</vt:lpstr>
      <vt:lpstr>Arial</vt:lpstr>
      <vt:lpstr>Bookman Old Style</vt:lpstr>
      <vt:lpstr>Calibri</vt:lpstr>
      <vt:lpstr>Calibri Light</vt:lpstr>
      <vt:lpstr>Century Gothic</vt:lpstr>
      <vt:lpstr>Corbel</vt:lpstr>
      <vt:lpstr>Rockwell</vt:lpstr>
      <vt:lpstr>Times New Roman</vt:lpstr>
      <vt:lpstr>Tw Cen MT</vt:lpstr>
      <vt:lpstr>Wingdings</vt:lpstr>
      <vt:lpstr>Wingdings 3</vt:lpstr>
      <vt:lpstr>Office Theme</vt:lpstr>
      <vt:lpstr>Damask</vt:lpstr>
      <vt:lpstr>Slice</vt:lpstr>
      <vt:lpstr>Circuit</vt:lpstr>
      <vt:lpstr>Parallax</vt:lpstr>
      <vt:lpstr>Customer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Aamina Ruvaida</dc:creator>
  <cp:lastModifiedBy>Aamina Ruvaida</cp:lastModifiedBy>
  <cp:revision>9</cp:revision>
  <dcterms:created xsi:type="dcterms:W3CDTF">2022-04-14T05:59:22Z</dcterms:created>
  <dcterms:modified xsi:type="dcterms:W3CDTF">2022-04-14T08:34:06Z</dcterms:modified>
</cp:coreProperties>
</file>