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0" r:id="rId2"/>
    <p:sldMasterId id="2147483708" r:id="rId3"/>
    <p:sldMasterId id="2147483726" r:id="rId4"/>
  </p:sldMasterIdLst>
  <p:notesMasterIdLst>
    <p:notesMasterId r:id="rId38"/>
  </p:notesMasterIdLst>
  <p:sldIdLst>
    <p:sldId id="256" r:id="rId5"/>
    <p:sldId id="257" r:id="rId6"/>
    <p:sldId id="258" r:id="rId7"/>
    <p:sldId id="259" r:id="rId8"/>
    <p:sldId id="260" r:id="rId9"/>
    <p:sldId id="261" r:id="rId10"/>
    <p:sldId id="263" r:id="rId11"/>
    <p:sldId id="262"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B242ED-0697-4A42-834C-FF36CC498017}" type="datetimeFigureOut">
              <a:rPr lang="en-IN" smtClean="0"/>
              <a:t>07-07-2022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B3A857-34F0-423B-B959-CD2AAEABE5CC}" type="slidenum">
              <a:rPr lang="en-IN" smtClean="0"/>
              <a:t>‹#›</a:t>
            </a:fld>
            <a:endParaRPr lang="en-IN"/>
          </a:p>
        </p:txBody>
      </p:sp>
    </p:spTree>
    <p:extLst>
      <p:ext uri="{BB962C8B-B14F-4D97-AF65-F5344CB8AC3E}">
        <p14:creationId xmlns:p14="http://schemas.microsoft.com/office/powerpoint/2010/main" val="211292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C841136-A731-42CE-9AFC-1904836A12AD}" type="datetimeFigureOut">
              <a:rPr lang="en-IN" smtClean="0"/>
              <a:t>07-07-2022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17161785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41136-A731-42CE-9AFC-1904836A12AD}" type="datetimeFigureOut">
              <a:rPr lang="en-IN" smtClean="0"/>
              <a:t>07-07-2022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822455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41136-A731-42CE-9AFC-1904836A12AD}" type="datetimeFigureOut">
              <a:rPr lang="en-IN" smtClean="0"/>
              <a:t>07-07-2022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2317261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C841136-A731-42CE-9AFC-1904836A12AD}" type="datetimeFigureOut">
              <a:rPr lang="en-IN" smtClean="0"/>
              <a:t>07-07-2022</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619159649"/>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41136-A731-42CE-9AFC-1904836A12AD}" type="datetimeFigureOut">
              <a:rPr lang="en-IN" smtClean="0"/>
              <a:t>07-07-2022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1645431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841136-A731-42CE-9AFC-1904836A12AD}" type="datetimeFigureOut">
              <a:rPr lang="en-IN" smtClean="0"/>
              <a:t>07-07-2022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2699163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841136-A731-42CE-9AFC-1904836A12AD}" type="datetimeFigureOut">
              <a:rPr lang="en-IN" smtClean="0"/>
              <a:t>07-07-2022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106093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841136-A731-42CE-9AFC-1904836A12AD}" type="datetimeFigureOut">
              <a:rPr lang="en-IN" smtClean="0"/>
              <a:t>07-07-2022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3856313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841136-A731-42CE-9AFC-1904836A12AD}" type="datetimeFigureOut">
              <a:rPr lang="en-IN" smtClean="0"/>
              <a:t>07-07-2022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4090610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C841136-A731-42CE-9AFC-1904836A12AD}" type="datetimeFigureOut">
              <a:rPr lang="en-IN" smtClean="0"/>
              <a:t>07-07-2022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41895385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841136-A731-42CE-9AFC-1904836A12AD}" type="datetimeFigureOut">
              <a:rPr lang="en-IN" smtClean="0"/>
              <a:t>07-07-2022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1287406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841136-A731-42CE-9AFC-1904836A12AD}" type="datetimeFigureOut">
              <a:rPr lang="en-IN" smtClean="0"/>
              <a:t>07-07-2022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35608881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841136-A731-42CE-9AFC-1904836A12AD}" type="datetimeFigureOut">
              <a:rPr lang="en-IN" smtClean="0"/>
              <a:t>07-07-2022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31779872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841136-A731-42CE-9AFC-1904836A12AD}" type="datetimeFigureOut">
              <a:rPr lang="en-IN" smtClean="0"/>
              <a:t>07-07-2022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180465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841136-A731-42CE-9AFC-1904836A12AD}" type="datetimeFigureOut">
              <a:rPr lang="en-IN" smtClean="0"/>
              <a:t>07-07-2022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1697404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841136-A731-42CE-9AFC-1904836A12AD}" type="datetimeFigureOut">
              <a:rPr lang="en-IN" smtClean="0"/>
              <a:t>07-07-2022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23426357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841136-A731-42CE-9AFC-1904836A12AD}" type="datetimeFigureOut">
              <a:rPr lang="en-IN" smtClean="0"/>
              <a:t>07-07-2022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19254774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841136-A731-42CE-9AFC-1904836A12AD}" type="datetimeFigureOut">
              <a:rPr lang="en-IN" smtClean="0"/>
              <a:t>07-07-2022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31904516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841136-A731-42CE-9AFC-1904836A12AD}" type="datetimeFigureOut">
              <a:rPr lang="en-IN" smtClean="0"/>
              <a:t>07-07-2022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29200155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41136-A731-42CE-9AFC-1904836A12AD}" type="datetimeFigureOut">
              <a:rPr lang="en-IN" smtClean="0"/>
              <a:t>07-07-2022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10775B-A3FA-4896-A24C-B22962C62B09}"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7142756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41136-A731-42CE-9AFC-1904836A12AD}" type="datetimeFigureOut">
              <a:rPr lang="en-IN" smtClean="0"/>
              <a:t>07-07-2022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6248566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841136-A731-42CE-9AFC-1904836A12AD}" type="datetimeFigureOut">
              <a:rPr lang="en-IN" smtClean="0"/>
              <a:t>07-07-2022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1946065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AC841136-A731-42CE-9AFC-1904836A12AD}" type="datetimeFigureOut">
              <a:rPr lang="en-IN" smtClean="0"/>
              <a:t>07-07-2022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4062355753"/>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41136-A731-42CE-9AFC-1904836A12AD}" type="datetimeFigureOut">
              <a:rPr lang="en-IN" smtClean="0"/>
              <a:t>07-07-2022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27506318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841136-A731-42CE-9AFC-1904836A12AD}" type="datetimeFigureOut">
              <a:rPr lang="en-IN" smtClean="0"/>
              <a:t>07-07-2022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1767122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841136-A731-42CE-9AFC-1904836A12AD}" type="datetimeFigureOut">
              <a:rPr lang="en-IN" smtClean="0"/>
              <a:t>07-07-2022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12739966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841136-A731-42CE-9AFC-1904836A12AD}" type="datetimeFigureOut">
              <a:rPr lang="en-IN" smtClean="0"/>
              <a:t>07-07-2022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3537103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841136-A731-42CE-9AFC-1904836A12AD}" type="datetimeFigureOut">
              <a:rPr lang="en-IN" smtClean="0"/>
              <a:t>07-07-2022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38381143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841136-A731-42CE-9AFC-1904836A12AD}" type="datetimeFigureOut">
              <a:rPr lang="en-IN" smtClean="0"/>
              <a:t>07-07-2022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6873651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841136-A731-42CE-9AFC-1904836A12AD}" type="datetimeFigureOut">
              <a:rPr lang="en-IN" smtClean="0"/>
              <a:t>07-07-2022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19903077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841136-A731-42CE-9AFC-1904836A12AD}" type="datetimeFigureOut">
              <a:rPr lang="en-IN" smtClean="0"/>
              <a:t>07-07-2022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27572341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841136-A731-42CE-9AFC-1904836A12AD}" type="datetimeFigureOut">
              <a:rPr lang="en-IN" smtClean="0"/>
              <a:t>07-07-2022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39365799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841136-A731-42CE-9AFC-1904836A12AD}" type="datetimeFigureOut">
              <a:rPr lang="en-IN" smtClean="0"/>
              <a:t>07-07-2022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3248397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C841136-A731-42CE-9AFC-1904836A12AD}" type="datetimeFigureOut">
              <a:rPr lang="en-IN" smtClean="0"/>
              <a:t>07-07-2022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13698351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841136-A731-42CE-9AFC-1904836A12AD}" type="datetimeFigureOut">
              <a:rPr lang="en-IN" smtClean="0"/>
              <a:t>07-07-2022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10775B-A3FA-4896-A24C-B22962C62B09}"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852088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841136-A731-42CE-9AFC-1904836A12AD}" type="datetimeFigureOut">
              <a:rPr lang="en-IN" smtClean="0"/>
              <a:t>07-07-2022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130987265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841136-A731-42CE-9AFC-1904836A12AD}" type="datetimeFigureOut">
              <a:rPr lang="en-IN" smtClean="0"/>
              <a:t>07-07-2022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26553179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841136-A731-42CE-9AFC-1904836A12AD}" type="datetimeFigureOut">
              <a:rPr lang="en-IN" smtClean="0"/>
              <a:t>07-07-2022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308606789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41136-A731-42CE-9AFC-1904836A12AD}" type="datetimeFigureOut">
              <a:rPr lang="en-IN" smtClean="0"/>
              <a:t>07-07-2022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32557536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41136-A731-42CE-9AFC-1904836A12AD}" type="datetimeFigureOut">
              <a:rPr lang="en-IN" smtClean="0"/>
              <a:t>07-07-2022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16225140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841136-A731-42CE-9AFC-1904836A12AD}" type="datetimeFigureOut">
              <a:rPr lang="en-IN" smtClean="0"/>
              <a:t>07-07-2022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56117822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41136-A731-42CE-9AFC-1904836A12AD}" type="datetimeFigureOut">
              <a:rPr lang="en-IN" smtClean="0"/>
              <a:t>07-07-2022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32514991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841136-A731-42CE-9AFC-1904836A12AD}" type="datetimeFigureOut">
              <a:rPr lang="en-IN" smtClean="0"/>
              <a:t>07-07-2022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4745161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841136-A731-42CE-9AFC-1904836A12AD}" type="datetimeFigureOut">
              <a:rPr lang="en-IN" smtClean="0"/>
              <a:t>07-07-2022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1402261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AC841136-A731-42CE-9AFC-1904836A12AD}" type="datetimeFigureOut">
              <a:rPr lang="en-IN" smtClean="0"/>
              <a:t>07-07-2022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10775B-A3FA-4896-A24C-B22962C62B09}"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6892189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841136-A731-42CE-9AFC-1904836A12AD}" type="datetimeFigureOut">
              <a:rPr lang="en-IN" smtClean="0"/>
              <a:t>07-07-2022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163484044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841136-A731-42CE-9AFC-1904836A12AD}" type="datetimeFigureOut">
              <a:rPr lang="en-IN" smtClean="0"/>
              <a:t>07-07-2022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31141526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C841136-A731-42CE-9AFC-1904836A12AD}" type="datetimeFigureOut">
              <a:rPr lang="en-IN" smtClean="0"/>
              <a:t>07-07-2022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324785718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841136-A731-42CE-9AFC-1904836A12AD}" type="datetimeFigureOut">
              <a:rPr lang="en-IN" smtClean="0"/>
              <a:t>07-07-2022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29391078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841136-A731-42CE-9AFC-1904836A12AD}" type="datetimeFigureOut">
              <a:rPr lang="en-IN" smtClean="0"/>
              <a:t>07-07-2022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307202083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841136-A731-42CE-9AFC-1904836A12AD}" type="datetimeFigureOut">
              <a:rPr lang="en-IN" smtClean="0"/>
              <a:t>07-07-2022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144634453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841136-A731-42CE-9AFC-1904836A12AD}" type="datetimeFigureOut">
              <a:rPr lang="en-IN" smtClean="0"/>
              <a:t>07-07-2022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351358465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841136-A731-42CE-9AFC-1904836A12AD}" type="datetimeFigureOut">
              <a:rPr lang="en-IN" smtClean="0"/>
              <a:t>07-07-2022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10775B-A3FA-4896-A24C-B22962C62B09}"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920803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841136-A731-42CE-9AFC-1904836A12AD}" type="datetimeFigureOut">
              <a:rPr lang="en-IN" smtClean="0"/>
              <a:t>07-07-2022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83234847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841136-A731-42CE-9AFC-1904836A12AD}" type="datetimeFigureOut">
              <a:rPr lang="en-IN" smtClean="0"/>
              <a:t>07-07-2022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2622429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841136-A731-42CE-9AFC-1904836A12AD}" type="datetimeFigureOut">
              <a:rPr lang="en-IN" smtClean="0"/>
              <a:t>07-07-2022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325310053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841136-A731-42CE-9AFC-1904836A12AD}" type="datetimeFigureOut">
              <a:rPr lang="en-IN" smtClean="0"/>
              <a:t>07-07-2022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377103353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41136-A731-42CE-9AFC-1904836A12AD}" type="datetimeFigureOut">
              <a:rPr lang="en-IN" smtClean="0"/>
              <a:t>07-07-2022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318742967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41136-A731-42CE-9AFC-1904836A12AD}" type="datetimeFigureOut">
              <a:rPr lang="en-IN" smtClean="0"/>
              <a:t>07-07-2022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197309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841136-A731-42CE-9AFC-1904836A12AD}" type="datetimeFigureOut">
              <a:rPr lang="en-IN" smtClean="0"/>
              <a:t>07-07-2022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433165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AC841136-A731-42CE-9AFC-1904836A12AD}" type="datetimeFigureOut">
              <a:rPr lang="en-IN" smtClean="0"/>
              <a:t>07-07-2022</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1323825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C841136-A731-42CE-9AFC-1904836A12AD}" type="datetimeFigureOut">
              <a:rPr lang="en-IN" smtClean="0"/>
              <a:t>07-07-2022</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D410775B-A3FA-4896-A24C-B22962C62B09}" type="slidenum">
              <a:rPr lang="en-IN" smtClean="0"/>
              <a:t>‹#›</a:t>
            </a:fld>
            <a:endParaRPr lang="en-IN"/>
          </a:p>
        </p:txBody>
      </p:sp>
    </p:spTree>
    <p:extLst>
      <p:ext uri="{BB962C8B-B14F-4D97-AF65-F5344CB8AC3E}">
        <p14:creationId xmlns:p14="http://schemas.microsoft.com/office/powerpoint/2010/main" val="1475982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theme" Target="../theme/theme4.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19" Type="http://schemas.openxmlformats.org/officeDocument/2006/relationships/image" Target="../media/image5.png"/><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C841136-A731-42CE-9AFC-1904836A12AD}" type="datetimeFigureOut">
              <a:rPr lang="en-IN" smtClean="0"/>
              <a:t>07-07-2022</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410775B-A3FA-4896-A24C-B22962C62B09}" type="slidenum">
              <a:rPr lang="en-IN" smtClean="0"/>
              <a:t>‹#›</a:t>
            </a:fld>
            <a:endParaRPr lang="en-IN"/>
          </a:p>
        </p:txBody>
      </p:sp>
    </p:spTree>
    <p:extLst>
      <p:ext uri="{BB962C8B-B14F-4D97-AF65-F5344CB8AC3E}">
        <p14:creationId xmlns:p14="http://schemas.microsoft.com/office/powerpoint/2010/main" val="116659742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841136-A731-42CE-9AFC-1904836A12AD}" type="datetimeFigureOut">
              <a:rPr lang="en-IN" smtClean="0"/>
              <a:t>07-07-2022</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410775B-A3FA-4896-A24C-B22962C62B09}" type="slidenum">
              <a:rPr lang="en-IN" smtClean="0"/>
              <a:t>‹#›</a:t>
            </a:fld>
            <a:endParaRPr lang="en-IN"/>
          </a:p>
        </p:txBody>
      </p:sp>
    </p:spTree>
    <p:extLst>
      <p:ext uri="{BB962C8B-B14F-4D97-AF65-F5344CB8AC3E}">
        <p14:creationId xmlns:p14="http://schemas.microsoft.com/office/powerpoint/2010/main" val="1417464084"/>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C841136-A731-42CE-9AFC-1904836A12AD}" type="datetimeFigureOut">
              <a:rPr lang="en-IN" smtClean="0"/>
              <a:t>07-07-2022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410775B-A3FA-4896-A24C-B22962C62B09}" type="slidenum">
              <a:rPr lang="en-IN" smtClean="0"/>
              <a:t>‹#›</a:t>
            </a:fld>
            <a:endParaRPr lang="en-IN"/>
          </a:p>
        </p:txBody>
      </p:sp>
    </p:spTree>
    <p:extLst>
      <p:ext uri="{BB962C8B-B14F-4D97-AF65-F5344CB8AC3E}">
        <p14:creationId xmlns:p14="http://schemas.microsoft.com/office/powerpoint/2010/main" val="2209287989"/>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C841136-A731-42CE-9AFC-1904836A12AD}" type="datetimeFigureOut">
              <a:rPr lang="en-IN" smtClean="0"/>
              <a:t>07-07-2022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410775B-A3FA-4896-A24C-B22962C62B09}" type="slidenum">
              <a:rPr lang="en-IN" smtClean="0"/>
              <a:t>‹#›</a:t>
            </a:fld>
            <a:endParaRPr lang="en-IN"/>
          </a:p>
        </p:txBody>
      </p:sp>
    </p:spTree>
    <p:extLst>
      <p:ext uri="{BB962C8B-B14F-4D97-AF65-F5344CB8AC3E}">
        <p14:creationId xmlns:p14="http://schemas.microsoft.com/office/powerpoint/2010/main" val="187592541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18.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18.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18.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18.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18.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4.png"/><Relationship Id="rId1" Type="http://schemas.openxmlformats.org/officeDocument/2006/relationships/slideLayout" Target="../slideLayouts/slideLayout18.xml"/><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jpeg"/><Relationship Id="rId1" Type="http://schemas.openxmlformats.org/officeDocument/2006/relationships/slideLayout" Target="../slideLayouts/slideLayout35.xml"/><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jpeg"/><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1.png"/><Relationship Id="rId1" Type="http://schemas.openxmlformats.org/officeDocument/2006/relationships/slideLayout" Target="../slideLayouts/slideLayout35.xml"/><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DD63810-9F34-4588-C3F0-2AEADFAF3308}"/>
              </a:ext>
            </a:extLst>
          </p:cNvPr>
          <p:cNvSpPr>
            <a:spLocks noGrp="1"/>
          </p:cNvSpPr>
          <p:nvPr>
            <p:ph type="subTitle" idx="1"/>
          </p:nvPr>
        </p:nvSpPr>
        <p:spPr>
          <a:xfrm>
            <a:off x="5830957" y="5020022"/>
            <a:ext cx="9001462" cy="1655762"/>
          </a:xfrm>
        </p:spPr>
        <p:txBody>
          <a:bodyPr>
            <a:normAutofit/>
          </a:bodyPr>
          <a:lstStyle/>
          <a:p>
            <a:r>
              <a:rPr lang="en-IN" sz="2800" dirty="0">
                <a:ln w="0"/>
                <a:solidFill>
                  <a:schemeClr val="bg1"/>
                </a:solidFill>
                <a:effectLst>
                  <a:reflection blurRad="6350" stA="53000" endA="300" endPos="35500" dir="5400000" sy="-90000" algn="bl" rotWithShape="0"/>
                </a:effectLst>
                <a:latin typeface="Merriweather Black" panose="00000A00000000000000" pitchFamily="2" charset="0"/>
              </a:rPr>
              <a:t>Presented By</a:t>
            </a:r>
          </a:p>
          <a:p>
            <a:r>
              <a:rPr lang="en-IN" sz="3200" dirty="0">
                <a:ln w="0"/>
                <a:solidFill>
                  <a:schemeClr val="bg1"/>
                </a:solidFill>
                <a:effectLst>
                  <a:reflection blurRad="6350" stA="53000" endA="300" endPos="35500" dir="5400000" sy="-90000" algn="bl" rotWithShape="0"/>
                </a:effectLst>
                <a:latin typeface="Merriweather Black" panose="00000A00000000000000" pitchFamily="2" charset="0"/>
              </a:rPr>
              <a:t>Aamina</a:t>
            </a:r>
            <a:r>
              <a:rPr lang="en-IN" sz="2800" dirty="0">
                <a:ln w="0"/>
                <a:solidFill>
                  <a:schemeClr val="bg1"/>
                </a:solidFill>
                <a:effectLst>
                  <a:reflection blurRad="6350" stA="53000" endA="300" endPos="35500" dir="5400000" sy="-90000" algn="bl" rotWithShape="0"/>
                </a:effectLst>
                <a:latin typeface="Merriweather Black" panose="00000A00000000000000" pitchFamily="2" charset="0"/>
              </a:rPr>
              <a:t> Ruvaida</a:t>
            </a:r>
          </a:p>
        </p:txBody>
      </p:sp>
      <p:sp>
        <p:nvSpPr>
          <p:cNvPr id="4" name="Rectangle 3">
            <a:extLst>
              <a:ext uri="{FF2B5EF4-FFF2-40B4-BE49-F238E27FC236}">
                <a16:creationId xmlns:a16="http://schemas.microsoft.com/office/drawing/2014/main" id="{35B4EA9D-8EC0-D068-6FDB-D6E56EF00BC0}"/>
              </a:ext>
            </a:extLst>
          </p:cNvPr>
          <p:cNvSpPr/>
          <p:nvPr/>
        </p:nvSpPr>
        <p:spPr>
          <a:xfrm>
            <a:off x="848313" y="1948141"/>
            <a:ext cx="10495374" cy="923330"/>
          </a:xfrm>
          <a:prstGeom prst="rect">
            <a:avLst/>
          </a:prstGeom>
          <a:noFill/>
        </p:spPr>
        <p:txBody>
          <a:bodyPr wrap="none" lIns="91440" tIns="45720" rIns="91440" bIns="45720">
            <a:spAutoFit/>
          </a:bodyPr>
          <a:lstStyle/>
          <a:p>
            <a:pPr algn="ctr"/>
            <a:r>
              <a:rPr lang="en-IN" sz="5400" b="1" cap="none" spc="0" dirty="0">
                <a:ln w="13462">
                  <a:solidFill>
                    <a:schemeClr val="bg1"/>
                  </a:solidFill>
                  <a:prstDash val="solid"/>
                </a:ln>
                <a:solidFill>
                  <a:schemeClr val="accent3">
                    <a:lumMod val="60000"/>
                    <a:lumOff val="40000"/>
                  </a:schemeClr>
                </a:solidFill>
                <a:effectLst>
                  <a:outerShdw dist="38100" dir="2700000" algn="bl" rotWithShape="0">
                    <a:schemeClr val="accent5"/>
                  </a:outerShdw>
                </a:effectLst>
                <a:latin typeface="Constantia" panose="02030602050306030303" pitchFamily="18" charset="0"/>
              </a:rPr>
              <a:t>Malignant Comments Classifier</a:t>
            </a:r>
            <a:endParaRPr lang="en-IN" sz="5400" b="1" cap="none" spc="0" dirty="0">
              <a:ln w="13462">
                <a:solidFill>
                  <a:schemeClr val="bg1"/>
                </a:solidFill>
                <a:prstDash val="solid"/>
              </a:ln>
              <a:solidFill>
                <a:schemeClr val="accent3">
                  <a:lumMod val="60000"/>
                  <a:lumOff val="40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437935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0B5B9A-BAAC-EDA4-5468-606EEACA34EA}"/>
              </a:ext>
            </a:extLst>
          </p:cNvPr>
          <p:cNvPicPr>
            <a:picLocks noChangeAspect="1"/>
          </p:cNvPicPr>
          <p:nvPr/>
        </p:nvPicPr>
        <p:blipFill>
          <a:blip r:embed="rId2"/>
          <a:stretch>
            <a:fillRect/>
          </a:stretch>
        </p:blipFill>
        <p:spPr>
          <a:xfrm>
            <a:off x="391330" y="343486"/>
            <a:ext cx="5334221" cy="5325794"/>
          </a:xfrm>
          <a:prstGeom prst="rect">
            <a:avLst/>
          </a:prstGeom>
        </p:spPr>
      </p:pic>
      <p:pic>
        <p:nvPicPr>
          <p:cNvPr id="5" name="Picture 4">
            <a:extLst>
              <a:ext uri="{FF2B5EF4-FFF2-40B4-BE49-F238E27FC236}">
                <a16:creationId xmlns:a16="http://schemas.microsoft.com/office/drawing/2014/main" id="{0236B0F3-9756-A28E-BEF4-224E0B530850}"/>
              </a:ext>
            </a:extLst>
          </p:cNvPr>
          <p:cNvPicPr>
            <a:picLocks noChangeAspect="1"/>
          </p:cNvPicPr>
          <p:nvPr/>
        </p:nvPicPr>
        <p:blipFill>
          <a:blip r:embed="rId3"/>
          <a:stretch>
            <a:fillRect/>
          </a:stretch>
        </p:blipFill>
        <p:spPr>
          <a:xfrm>
            <a:off x="6307015" y="343486"/>
            <a:ext cx="5334220" cy="5325794"/>
          </a:xfrm>
          <a:prstGeom prst="rect">
            <a:avLst/>
          </a:prstGeom>
        </p:spPr>
      </p:pic>
      <p:sp>
        <p:nvSpPr>
          <p:cNvPr id="6" name="Rectangle 5">
            <a:extLst>
              <a:ext uri="{FF2B5EF4-FFF2-40B4-BE49-F238E27FC236}">
                <a16:creationId xmlns:a16="http://schemas.microsoft.com/office/drawing/2014/main" id="{493D4F46-6BF5-2DCC-0D81-208A3B5BCDAC}"/>
              </a:ext>
            </a:extLst>
          </p:cNvPr>
          <p:cNvSpPr/>
          <p:nvPr/>
        </p:nvSpPr>
        <p:spPr>
          <a:xfrm>
            <a:off x="1897144" y="3319027"/>
            <a:ext cx="1842172"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tx1">
                    <a:lumMod val="95000"/>
                    <a:lumOff val="5000"/>
                  </a:schemeClr>
                </a:solidFill>
                <a:effectLst/>
              </a:rPr>
              <a:t>Rude</a:t>
            </a:r>
          </a:p>
        </p:txBody>
      </p:sp>
      <p:sp>
        <p:nvSpPr>
          <p:cNvPr id="7" name="Rectangle 6">
            <a:extLst>
              <a:ext uri="{FF2B5EF4-FFF2-40B4-BE49-F238E27FC236}">
                <a16:creationId xmlns:a16="http://schemas.microsoft.com/office/drawing/2014/main" id="{FC1FA450-E605-E6AF-7FB5-0CED7CD7EF66}"/>
              </a:ext>
            </a:extLst>
          </p:cNvPr>
          <p:cNvSpPr/>
          <p:nvPr/>
        </p:nvSpPr>
        <p:spPr>
          <a:xfrm>
            <a:off x="7632492" y="3319027"/>
            <a:ext cx="2413418"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tx1">
                    <a:lumMod val="95000"/>
                    <a:lumOff val="5000"/>
                  </a:schemeClr>
                </a:solidFill>
                <a:effectLst/>
              </a:rPr>
              <a:t>Threat</a:t>
            </a:r>
          </a:p>
        </p:txBody>
      </p:sp>
      <p:sp>
        <p:nvSpPr>
          <p:cNvPr id="8" name="TextBox 7">
            <a:extLst>
              <a:ext uri="{FF2B5EF4-FFF2-40B4-BE49-F238E27FC236}">
                <a16:creationId xmlns:a16="http://schemas.microsoft.com/office/drawing/2014/main" id="{FB7DB153-B77E-1F80-F812-1B22A8BF0740}"/>
              </a:ext>
            </a:extLst>
          </p:cNvPr>
          <p:cNvSpPr txBox="1"/>
          <p:nvPr/>
        </p:nvSpPr>
        <p:spPr>
          <a:xfrm>
            <a:off x="773723" y="5921076"/>
            <a:ext cx="10185010" cy="923330"/>
          </a:xfrm>
          <a:prstGeom prst="rect">
            <a:avLst/>
          </a:prstGeom>
          <a:noFill/>
        </p:spPr>
        <p:txBody>
          <a:bodyPr wrap="square" rtlCol="0">
            <a:spAutoFit/>
          </a:bodyPr>
          <a:lstStyle/>
          <a:p>
            <a:r>
              <a:rPr lang="en-IN" dirty="0"/>
              <a:t>In rude the bad comments count is 8449 and in threat the bad comments count is 478. Majority of people comments vert rudely. We should avoid such behaviour in the public platform. As it make our appearance bad, people will judge us the way we make them feel.</a:t>
            </a:r>
          </a:p>
        </p:txBody>
      </p:sp>
    </p:spTree>
    <p:extLst>
      <p:ext uri="{BB962C8B-B14F-4D97-AF65-F5344CB8AC3E}">
        <p14:creationId xmlns:p14="http://schemas.microsoft.com/office/powerpoint/2010/main" val="1597411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4C6FCF-EB7A-304A-2EB9-E84463552FAC}"/>
              </a:ext>
            </a:extLst>
          </p:cNvPr>
          <p:cNvPicPr>
            <a:picLocks noChangeAspect="1"/>
          </p:cNvPicPr>
          <p:nvPr/>
        </p:nvPicPr>
        <p:blipFill>
          <a:blip r:embed="rId2"/>
          <a:stretch>
            <a:fillRect/>
          </a:stretch>
        </p:blipFill>
        <p:spPr>
          <a:xfrm>
            <a:off x="575969" y="277910"/>
            <a:ext cx="5332462" cy="5194422"/>
          </a:xfrm>
          <a:prstGeom prst="rect">
            <a:avLst/>
          </a:prstGeom>
        </p:spPr>
      </p:pic>
      <p:pic>
        <p:nvPicPr>
          <p:cNvPr id="5" name="Picture 4">
            <a:extLst>
              <a:ext uri="{FF2B5EF4-FFF2-40B4-BE49-F238E27FC236}">
                <a16:creationId xmlns:a16="http://schemas.microsoft.com/office/drawing/2014/main" id="{452DECCB-C990-177C-CD47-A9A20FC15697}"/>
              </a:ext>
            </a:extLst>
          </p:cNvPr>
          <p:cNvPicPr>
            <a:picLocks noChangeAspect="1"/>
          </p:cNvPicPr>
          <p:nvPr/>
        </p:nvPicPr>
        <p:blipFill>
          <a:blip r:embed="rId3"/>
          <a:stretch>
            <a:fillRect/>
          </a:stretch>
        </p:blipFill>
        <p:spPr>
          <a:xfrm>
            <a:off x="6095999" y="277910"/>
            <a:ext cx="5520031" cy="5194422"/>
          </a:xfrm>
          <a:prstGeom prst="rect">
            <a:avLst/>
          </a:prstGeom>
        </p:spPr>
      </p:pic>
      <p:sp>
        <p:nvSpPr>
          <p:cNvPr id="6" name="Rectangle 5">
            <a:extLst>
              <a:ext uri="{FF2B5EF4-FFF2-40B4-BE49-F238E27FC236}">
                <a16:creationId xmlns:a16="http://schemas.microsoft.com/office/drawing/2014/main" id="{2AFF9831-CBD1-02FE-1B23-DA9D90956123}"/>
              </a:ext>
            </a:extLst>
          </p:cNvPr>
          <p:cNvSpPr/>
          <p:nvPr/>
        </p:nvSpPr>
        <p:spPr>
          <a:xfrm>
            <a:off x="1980886" y="3079876"/>
            <a:ext cx="2209259"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tx1">
                    <a:lumMod val="95000"/>
                    <a:lumOff val="5000"/>
                  </a:schemeClr>
                </a:solidFill>
                <a:effectLst/>
              </a:rPr>
              <a:t>Abuse</a:t>
            </a:r>
          </a:p>
        </p:txBody>
      </p:sp>
      <p:sp>
        <p:nvSpPr>
          <p:cNvPr id="7" name="Rectangle 6">
            <a:extLst>
              <a:ext uri="{FF2B5EF4-FFF2-40B4-BE49-F238E27FC236}">
                <a16:creationId xmlns:a16="http://schemas.microsoft.com/office/drawing/2014/main" id="{778B49C9-484B-07B2-A356-72EE2A1F34F7}"/>
              </a:ext>
            </a:extLst>
          </p:cNvPr>
          <p:cNvSpPr/>
          <p:nvPr/>
        </p:nvSpPr>
        <p:spPr>
          <a:xfrm>
            <a:off x="7754992" y="3079876"/>
            <a:ext cx="2456122"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tx1">
                    <a:lumMod val="95000"/>
                    <a:lumOff val="5000"/>
                  </a:schemeClr>
                </a:solidFill>
                <a:effectLst/>
              </a:rPr>
              <a:t>Loathe</a:t>
            </a:r>
          </a:p>
        </p:txBody>
      </p:sp>
      <p:sp>
        <p:nvSpPr>
          <p:cNvPr id="8" name="TextBox 7">
            <a:extLst>
              <a:ext uri="{FF2B5EF4-FFF2-40B4-BE49-F238E27FC236}">
                <a16:creationId xmlns:a16="http://schemas.microsoft.com/office/drawing/2014/main" id="{08BD0AC2-5696-04F1-3280-210E767B7702}"/>
              </a:ext>
            </a:extLst>
          </p:cNvPr>
          <p:cNvSpPr txBox="1"/>
          <p:nvPr/>
        </p:nvSpPr>
        <p:spPr>
          <a:xfrm>
            <a:off x="575969" y="5881842"/>
            <a:ext cx="10917336" cy="923330"/>
          </a:xfrm>
          <a:prstGeom prst="rect">
            <a:avLst/>
          </a:prstGeom>
          <a:noFill/>
        </p:spPr>
        <p:txBody>
          <a:bodyPr wrap="square" rtlCol="0">
            <a:spAutoFit/>
          </a:bodyPr>
          <a:lstStyle/>
          <a:p>
            <a:r>
              <a:rPr lang="en-IN" dirty="0"/>
              <a:t>In abuse bad comments count is 7877 and in Loathe the bad comments count is 1405. Majority of people use the abusive language in social media. We should avoid such abusive words used in the media and spread the positive word in the comments.</a:t>
            </a:r>
          </a:p>
        </p:txBody>
      </p:sp>
    </p:spTree>
    <p:extLst>
      <p:ext uri="{BB962C8B-B14F-4D97-AF65-F5344CB8AC3E}">
        <p14:creationId xmlns:p14="http://schemas.microsoft.com/office/powerpoint/2010/main" val="3871582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F09023-A7AA-FDB1-0792-3D0E9746C370}"/>
              </a:ext>
            </a:extLst>
          </p:cNvPr>
          <p:cNvSpPr/>
          <p:nvPr/>
        </p:nvSpPr>
        <p:spPr>
          <a:xfrm>
            <a:off x="685641" y="109343"/>
            <a:ext cx="10820718" cy="707886"/>
          </a:xfrm>
          <a:prstGeom prst="rect">
            <a:avLst/>
          </a:prstGeom>
          <a:noFill/>
        </p:spPr>
        <p:txBody>
          <a:bodyPr wrap="none" lIns="91440" tIns="45720" rIns="91440" bIns="45720">
            <a:spAutoFit/>
          </a:bodyPr>
          <a:lstStyle/>
          <a:p>
            <a:pPr algn="ctr"/>
            <a:r>
              <a:rPr lang="en-US" sz="4000" b="1" cap="none" spc="0" dirty="0">
                <a:ln w="12700">
                  <a:solidFill>
                    <a:schemeClr val="accent5"/>
                  </a:solidFill>
                  <a:prstDash val="solid"/>
                </a:ln>
                <a:solidFill>
                  <a:schemeClr val="accent1">
                    <a:lumMod val="75000"/>
                  </a:schemeClr>
                </a:solidFill>
                <a:effectLst/>
              </a:rPr>
              <a:t>Frequently used bad comments in Malignant</a:t>
            </a:r>
          </a:p>
        </p:txBody>
      </p:sp>
      <p:pic>
        <p:nvPicPr>
          <p:cNvPr id="5122" name="Picture 2">
            <a:extLst>
              <a:ext uri="{FF2B5EF4-FFF2-40B4-BE49-F238E27FC236}">
                <a16:creationId xmlns:a16="http://schemas.microsoft.com/office/drawing/2014/main" id="{EBBE772D-E190-8FB6-17BC-D18D682CA1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234" y="1171172"/>
            <a:ext cx="10663311" cy="5577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981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F09023-A7AA-FDB1-0792-3D0E9746C370}"/>
              </a:ext>
            </a:extLst>
          </p:cNvPr>
          <p:cNvSpPr/>
          <p:nvPr/>
        </p:nvSpPr>
        <p:spPr>
          <a:xfrm>
            <a:off x="-155835" y="109343"/>
            <a:ext cx="12503680" cy="707886"/>
          </a:xfrm>
          <a:prstGeom prst="rect">
            <a:avLst/>
          </a:prstGeom>
          <a:noFill/>
        </p:spPr>
        <p:txBody>
          <a:bodyPr wrap="none" lIns="91440" tIns="45720" rIns="91440" bIns="45720">
            <a:spAutoFit/>
          </a:bodyPr>
          <a:lstStyle/>
          <a:p>
            <a:pPr algn="ctr"/>
            <a:r>
              <a:rPr lang="en-US" sz="4000" b="1" cap="none" spc="0" dirty="0">
                <a:ln w="12700">
                  <a:solidFill>
                    <a:schemeClr val="accent5"/>
                  </a:solidFill>
                  <a:prstDash val="solid"/>
                </a:ln>
                <a:solidFill>
                  <a:schemeClr val="accent1">
                    <a:lumMod val="75000"/>
                  </a:schemeClr>
                </a:solidFill>
                <a:effectLst/>
              </a:rPr>
              <a:t>Frequently used bad comments in High</a:t>
            </a:r>
            <a:r>
              <a:rPr lang="en-US" sz="4000" b="1" dirty="0">
                <a:ln w="12700">
                  <a:solidFill>
                    <a:schemeClr val="accent5"/>
                  </a:solidFill>
                  <a:prstDash val="solid"/>
                </a:ln>
                <a:solidFill>
                  <a:schemeClr val="accent1">
                    <a:lumMod val="75000"/>
                  </a:schemeClr>
                </a:solidFill>
              </a:rPr>
              <a:t>ly Malignant</a:t>
            </a:r>
            <a:endParaRPr lang="en-US" sz="4000" b="1" cap="none" spc="0" dirty="0">
              <a:ln w="12700">
                <a:solidFill>
                  <a:schemeClr val="accent5"/>
                </a:solidFill>
                <a:prstDash val="solid"/>
              </a:ln>
              <a:solidFill>
                <a:schemeClr val="accent1">
                  <a:lumMod val="75000"/>
                </a:schemeClr>
              </a:solidFill>
              <a:effectLst/>
            </a:endParaRPr>
          </a:p>
        </p:txBody>
      </p:sp>
      <p:pic>
        <p:nvPicPr>
          <p:cNvPr id="6146" name="Picture 2">
            <a:extLst>
              <a:ext uri="{FF2B5EF4-FFF2-40B4-BE49-F238E27FC236}">
                <a16:creationId xmlns:a16="http://schemas.microsoft.com/office/drawing/2014/main" id="{E5488CA8-3307-2E76-F894-471D224A82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56" y="817229"/>
            <a:ext cx="11282288" cy="5993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060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F09023-A7AA-FDB1-0792-3D0E9746C370}"/>
              </a:ext>
            </a:extLst>
          </p:cNvPr>
          <p:cNvSpPr/>
          <p:nvPr/>
        </p:nvSpPr>
        <p:spPr>
          <a:xfrm>
            <a:off x="1251505" y="109343"/>
            <a:ext cx="9688999" cy="707886"/>
          </a:xfrm>
          <a:prstGeom prst="rect">
            <a:avLst/>
          </a:prstGeom>
          <a:noFill/>
        </p:spPr>
        <p:txBody>
          <a:bodyPr wrap="none" lIns="91440" tIns="45720" rIns="91440" bIns="45720">
            <a:spAutoFit/>
          </a:bodyPr>
          <a:lstStyle/>
          <a:p>
            <a:pPr algn="ctr"/>
            <a:r>
              <a:rPr lang="en-US" sz="4000" b="1" cap="none" spc="0" dirty="0">
                <a:ln w="12700">
                  <a:solidFill>
                    <a:schemeClr val="accent5"/>
                  </a:solidFill>
                  <a:prstDash val="solid"/>
                </a:ln>
                <a:solidFill>
                  <a:schemeClr val="accent1">
                    <a:lumMod val="75000"/>
                  </a:schemeClr>
                </a:solidFill>
                <a:effectLst/>
              </a:rPr>
              <a:t>Frequently used bad comments in Rude</a:t>
            </a:r>
          </a:p>
        </p:txBody>
      </p:sp>
      <p:pic>
        <p:nvPicPr>
          <p:cNvPr id="7170" name="Picture 2">
            <a:extLst>
              <a:ext uri="{FF2B5EF4-FFF2-40B4-BE49-F238E27FC236}">
                <a16:creationId xmlns:a16="http://schemas.microsoft.com/office/drawing/2014/main" id="{CA9561BD-81FB-9F58-A2E3-F6883A8C61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788" y="807280"/>
            <a:ext cx="11310423" cy="6050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382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F09023-A7AA-FDB1-0792-3D0E9746C370}"/>
              </a:ext>
            </a:extLst>
          </p:cNvPr>
          <p:cNvSpPr/>
          <p:nvPr/>
        </p:nvSpPr>
        <p:spPr>
          <a:xfrm>
            <a:off x="1079471" y="109343"/>
            <a:ext cx="10033068" cy="707886"/>
          </a:xfrm>
          <a:prstGeom prst="rect">
            <a:avLst/>
          </a:prstGeom>
          <a:noFill/>
        </p:spPr>
        <p:txBody>
          <a:bodyPr wrap="none" lIns="91440" tIns="45720" rIns="91440" bIns="45720">
            <a:spAutoFit/>
          </a:bodyPr>
          <a:lstStyle/>
          <a:p>
            <a:pPr algn="ctr"/>
            <a:r>
              <a:rPr lang="en-US" sz="4000" b="1" cap="none" spc="0" dirty="0">
                <a:ln w="12700">
                  <a:solidFill>
                    <a:schemeClr val="accent5"/>
                  </a:solidFill>
                  <a:prstDash val="solid"/>
                </a:ln>
                <a:solidFill>
                  <a:schemeClr val="accent1">
                    <a:lumMod val="75000"/>
                  </a:schemeClr>
                </a:solidFill>
                <a:effectLst/>
              </a:rPr>
              <a:t>Frequently used bad comments in Threat</a:t>
            </a:r>
          </a:p>
        </p:txBody>
      </p:sp>
      <p:pic>
        <p:nvPicPr>
          <p:cNvPr id="8194" name="Picture 2">
            <a:extLst>
              <a:ext uri="{FF2B5EF4-FFF2-40B4-BE49-F238E27FC236}">
                <a16:creationId xmlns:a16="http://schemas.microsoft.com/office/drawing/2014/main" id="{62B0354E-F896-3F7F-30C2-F91675159E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572" y="942535"/>
            <a:ext cx="11141613" cy="586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70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F09023-A7AA-FDB1-0792-3D0E9746C370}"/>
              </a:ext>
            </a:extLst>
          </p:cNvPr>
          <p:cNvSpPr/>
          <p:nvPr/>
        </p:nvSpPr>
        <p:spPr>
          <a:xfrm>
            <a:off x="1140931" y="109343"/>
            <a:ext cx="9910149" cy="707886"/>
          </a:xfrm>
          <a:prstGeom prst="rect">
            <a:avLst/>
          </a:prstGeom>
          <a:noFill/>
        </p:spPr>
        <p:txBody>
          <a:bodyPr wrap="none" lIns="91440" tIns="45720" rIns="91440" bIns="45720">
            <a:spAutoFit/>
          </a:bodyPr>
          <a:lstStyle/>
          <a:p>
            <a:pPr algn="ctr"/>
            <a:r>
              <a:rPr lang="en-US" sz="4000" b="1" cap="none" spc="0" dirty="0">
                <a:ln w="12700">
                  <a:solidFill>
                    <a:schemeClr val="accent5"/>
                  </a:solidFill>
                  <a:prstDash val="solid"/>
                </a:ln>
                <a:solidFill>
                  <a:schemeClr val="accent1">
                    <a:lumMod val="75000"/>
                  </a:schemeClr>
                </a:solidFill>
                <a:effectLst/>
              </a:rPr>
              <a:t>Frequently used bad comments in Abuse</a:t>
            </a:r>
          </a:p>
        </p:txBody>
      </p:sp>
      <p:pic>
        <p:nvPicPr>
          <p:cNvPr id="9218" name="Picture 2">
            <a:extLst>
              <a:ext uri="{FF2B5EF4-FFF2-40B4-BE49-F238E27FC236}">
                <a16:creationId xmlns:a16="http://schemas.microsoft.com/office/drawing/2014/main" id="{550C0980-279A-4796-D3D8-8C3F98E9A7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62" y="817229"/>
            <a:ext cx="10760629" cy="5993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495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F09023-A7AA-FDB1-0792-3D0E9746C370}"/>
              </a:ext>
            </a:extLst>
          </p:cNvPr>
          <p:cNvSpPr/>
          <p:nvPr/>
        </p:nvSpPr>
        <p:spPr>
          <a:xfrm>
            <a:off x="1024682" y="109343"/>
            <a:ext cx="10142649" cy="707886"/>
          </a:xfrm>
          <a:prstGeom prst="rect">
            <a:avLst/>
          </a:prstGeom>
          <a:noFill/>
        </p:spPr>
        <p:txBody>
          <a:bodyPr wrap="none" lIns="91440" tIns="45720" rIns="91440" bIns="45720">
            <a:spAutoFit/>
          </a:bodyPr>
          <a:lstStyle/>
          <a:p>
            <a:pPr algn="ctr"/>
            <a:r>
              <a:rPr lang="en-US" sz="4000" b="1" cap="none" spc="0" dirty="0">
                <a:ln w="12700">
                  <a:solidFill>
                    <a:schemeClr val="accent5"/>
                  </a:solidFill>
                  <a:prstDash val="solid"/>
                </a:ln>
                <a:solidFill>
                  <a:schemeClr val="accent1">
                    <a:lumMod val="75000"/>
                  </a:schemeClr>
                </a:solidFill>
                <a:effectLst/>
              </a:rPr>
              <a:t>Frequently used bad comments in Loathe</a:t>
            </a:r>
          </a:p>
        </p:txBody>
      </p:sp>
      <p:pic>
        <p:nvPicPr>
          <p:cNvPr id="10242" name="Picture 2">
            <a:extLst>
              <a:ext uri="{FF2B5EF4-FFF2-40B4-BE49-F238E27FC236}">
                <a16:creationId xmlns:a16="http://schemas.microsoft.com/office/drawing/2014/main" id="{65AA0FAA-6069-AF4C-537C-04603A6814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926" y="817229"/>
            <a:ext cx="10665847" cy="5993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557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solidDmnd">
          <a:fgClr>
            <a:schemeClr val="bg2">
              <a:lumMod val="75000"/>
            </a:schemeClr>
          </a:fgClr>
          <a:bgClr>
            <a:schemeClr val="bg1"/>
          </a:bgClr>
        </a:pattFill>
        <a:effectLst/>
      </p:bgPr>
    </p:bg>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9730E94C-40E8-439C-9D65-DFBA29BD4B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193" y="828382"/>
            <a:ext cx="11141613" cy="5848350"/>
          </a:xfrm>
          <a:prstGeom prst="rect">
            <a:avLst/>
          </a:prstGeom>
          <a:solidFill>
            <a:schemeClr val="bg2">
              <a:lumMod val="75000"/>
            </a:schemeClr>
          </a:solidFill>
          <a:effectLst>
            <a:outerShdw blurRad="50800" dist="50800" dir="5400000" algn="ctr" rotWithShape="0">
              <a:schemeClr val="bg1"/>
            </a:outerShdw>
          </a:effectLst>
        </p:spPr>
      </p:pic>
      <p:sp>
        <p:nvSpPr>
          <p:cNvPr id="2" name="Rectangle 1">
            <a:extLst>
              <a:ext uri="{FF2B5EF4-FFF2-40B4-BE49-F238E27FC236}">
                <a16:creationId xmlns:a16="http://schemas.microsoft.com/office/drawing/2014/main" id="{40FD4BD5-BDC0-00B1-E763-2BB86FE0A548}"/>
              </a:ext>
            </a:extLst>
          </p:cNvPr>
          <p:cNvSpPr/>
          <p:nvPr/>
        </p:nvSpPr>
        <p:spPr>
          <a:xfrm>
            <a:off x="525193" y="-94948"/>
            <a:ext cx="1125821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Number of bad comments in Each class</a:t>
            </a:r>
          </a:p>
        </p:txBody>
      </p:sp>
    </p:spTree>
    <p:extLst>
      <p:ext uri="{BB962C8B-B14F-4D97-AF65-F5344CB8AC3E}">
        <p14:creationId xmlns:p14="http://schemas.microsoft.com/office/powerpoint/2010/main" val="3067459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pattFill prst="shingle">
          <a:fgClr>
            <a:srgbClr val="FFFF00"/>
          </a:fgClr>
          <a:bgClr>
            <a:schemeClr val="bg1"/>
          </a:bgClr>
        </a:pattFill>
        <a:effectLst/>
      </p:bgPr>
    </p:bg>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ED285ABD-5E87-1D88-1108-588DEACAEB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330" y="970670"/>
            <a:ext cx="9907587" cy="577478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2810796-723E-A133-C1BE-6F0F6BE48D3B}"/>
              </a:ext>
            </a:extLst>
          </p:cNvPr>
          <p:cNvSpPr/>
          <p:nvPr/>
        </p:nvSpPr>
        <p:spPr>
          <a:xfrm>
            <a:off x="2964520" y="-9713"/>
            <a:ext cx="5811206"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Distribution Plot</a:t>
            </a:r>
          </a:p>
        </p:txBody>
      </p:sp>
    </p:spTree>
    <p:extLst>
      <p:ext uri="{BB962C8B-B14F-4D97-AF65-F5344CB8AC3E}">
        <p14:creationId xmlns:p14="http://schemas.microsoft.com/office/powerpoint/2010/main" val="2407471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41741159-B83C-D775-19B1-269B02D45A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262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pattFill prst="openDmnd">
          <a:fgClr>
            <a:schemeClr val="accent6">
              <a:lumMod val="75000"/>
            </a:schemeClr>
          </a:fgClr>
          <a:bgClr>
            <a:schemeClr val="bg1"/>
          </a:bgClr>
        </a:patt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D576C9-5FDE-75DE-2E56-8AF0F6D1CA61}"/>
              </a:ext>
            </a:extLst>
          </p:cNvPr>
          <p:cNvPicPr>
            <a:picLocks noChangeAspect="1"/>
          </p:cNvPicPr>
          <p:nvPr/>
        </p:nvPicPr>
        <p:blipFill>
          <a:blip r:embed="rId2"/>
          <a:stretch>
            <a:fillRect/>
          </a:stretch>
        </p:blipFill>
        <p:spPr>
          <a:xfrm>
            <a:off x="114300" y="779144"/>
            <a:ext cx="4654648" cy="3017227"/>
          </a:xfrm>
          <a:prstGeom prst="rect">
            <a:avLst/>
          </a:prstGeom>
          <a:effectLst>
            <a:outerShdw blurRad="50800" dist="50800" dir="5400000" algn="ctr" rotWithShape="0">
              <a:schemeClr val="accent1">
                <a:lumMod val="60000"/>
                <a:lumOff val="40000"/>
              </a:schemeClr>
            </a:outerShdw>
          </a:effectLst>
        </p:spPr>
      </p:pic>
      <p:pic>
        <p:nvPicPr>
          <p:cNvPr id="13314" name="Picture 2">
            <a:extLst>
              <a:ext uri="{FF2B5EF4-FFF2-40B4-BE49-F238E27FC236}">
                <a16:creationId xmlns:a16="http://schemas.microsoft.com/office/drawing/2014/main" id="{B9FD023D-C10B-B0AA-01BE-727896D8E3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4188" y="779144"/>
            <a:ext cx="7244422" cy="5918690"/>
          </a:xfrm>
          <a:prstGeom prst="rect">
            <a:avLst/>
          </a:prstGeom>
          <a:pattFill prst="pct5">
            <a:fgClr>
              <a:schemeClr val="accent6">
                <a:lumMod val="75000"/>
              </a:schemeClr>
            </a:fgClr>
            <a:bgClr>
              <a:schemeClr val="bg1"/>
            </a:bgClr>
          </a:pattFill>
          <a:effectLst>
            <a:outerShdw blurRad="50800" dist="50800" dir="5400000" algn="ctr" rotWithShape="0">
              <a:schemeClr val="accent1">
                <a:lumMod val="20000"/>
                <a:lumOff val="80000"/>
              </a:schemeClr>
            </a:outerShdw>
          </a:effectLst>
        </p:spPr>
      </p:pic>
      <p:sp>
        <p:nvSpPr>
          <p:cNvPr id="4" name="Rectangle 3">
            <a:extLst>
              <a:ext uri="{FF2B5EF4-FFF2-40B4-BE49-F238E27FC236}">
                <a16:creationId xmlns:a16="http://schemas.microsoft.com/office/drawing/2014/main" id="{8A2C2DD0-4EB4-7C68-F222-E21EB6CBE74E}"/>
              </a:ext>
            </a:extLst>
          </p:cNvPr>
          <p:cNvSpPr/>
          <p:nvPr/>
        </p:nvSpPr>
        <p:spPr>
          <a:xfrm>
            <a:off x="3754252" y="-144186"/>
            <a:ext cx="3951980"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Correlation</a:t>
            </a:r>
          </a:p>
        </p:txBody>
      </p:sp>
      <p:sp>
        <p:nvSpPr>
          <p:cNvPr id="5" name="TextBox 4">
            <a:extLst>
              <a:ext uri="{FF2B5EF4-FFF2-40B4-BE49-F238E27FC236}">
                <a16:creationId xmlns:a16="http://schemas.microsoft.com/office/drawing/2014/main" id="{5264B55C-3172-AA15-EA30-4CA11BB71DA9}"/>
              </a:ext>
            </a:extLst>
          </p:cNvPr>
          <p:cNvSpPr txBox="1"/>
          <p:nvPr/>
        </p:nvSpPr>
        <p:spPr>
          <a:xfrm>
            <a:off x="225083" y="4135902"/>
            <a:ext cx="4276579" cy="923330"/>
          </a:xfrm>
          <a:prstGeom prst="rect">
            <a:avLst/>
          </a:prstGeom>
          <a:noFill/>
        </p:spPr>
        <p:txBody>
          <a:bodyPr wrap="square" rtlCol="0">
            <a:spAutoFit/>
          </a:bodyPr>
          <a:lstStyle/>
          <a:p>
            <a:r>
              <a:rPr lang="en-IN" dirty="0">
                <a:solidFill>
                  <a:schemeClr val="tx1">
                    <a:lumMod val="95000"/>
                    <a:lumOff val="5000"/>
                  </a:schemeClr>
                </a:solidFill>
              </a:rPr>
              <a:t>We can see the correlation of each class. Malignant is high correlated than other classes. Loathe is less correlated.</a:t>
            </a:r>
          </a:p>
        </p:txBody>
      </p:sp>
    </p:spTree>
    <p:extLst>
      <p:ext uri="{BB962C8B-B14F-4D97-AF65-F5344CB8AC3E}">
        <p14:creationId xmlns:p14="http://schemas.microsoft.com/office/powerpoint/2010/main" val="3285089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D4A2FD-1979-B17A-34DF-95C23F197B8C}"/>
              </a:ext>
            </a:extLst>
          </p:cNvPr>
          <p:cNvPicPr>
            <a:picLocks noChangeAspect="1"/>
          </p:cNvPicPr>
          <p:nvPr/>
        </p:nvPicPr>
        <p:blipFill>
          <a:blip r:embed="rId2"/>
          <a:stretch>
            <a:fillRect/>
          </a:stretch>
        </p:blipFill>
        <p:spPr>
          <a:xfrm>
            <a:off x="149984" y="1223889"/>
            <a:ext cx="5331655" cy="2557317"/>
          </a:xfrm>
          <a:prstGeom prst="rect">
            <a:avLst/>
          </a:prstGeom>
          <a:effectLst>
            <a:outerShdw blurRad="50800" dist="50800" dir="5400000" algn="ctr" rotWithShape="0">
              <a:schemeClr val="accent3">
                <a:lumMod val="60000"/>
                <a:lumOff val="40000"/>
              </a:schemeClr>
            </a:outerShdw>
          </a:effectLst>
        </p:spPr>
      </p:pic>
      <p:pic>
        <p:nvPicPr>
          <p:cNvPr id="14338" name="Picture 2">
            <a:extLst>
              <a:ext uri="{FF2B5EF4-FFF2-40B4-BE49-F238E27FC236}">
                <a16:creationId xmlns:a16="http://schemas.microsoft.com/office/drawing/2014/main" id="{7685376D-6EFD-358F-249C-76154F295D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223889"/>
            <a:ext cx="5946016" cy="4698609"/>
          </a:xfrm>
          <a:prstGeom prst="rect">
            <a:avLst/>
          </a:prstGeom>
          <a:noFill/>
          <a:effectLst>
            <a:outerShdw blurRad="50800" dist="50800" dir="5400000" algn="ctr" rotWithShape="0">
              <a:schemeClr val="accent1">
                <a:lumMod val="40000"/>
                <a:lumOff val="60000"/>
              </a:schemeClr>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978F0A7-8283-7BE0-BD53-CA45D035D047}"/>
              </a:ext>
            </a:extLst>
          </p:cNvPr>
          <p:cNvSpPr/>
          <p:nvPr/>
        </p:nvSpPr>
        <p:spPr>
          <a:xfrm>
            <a:off x="3976795" y="12172"/>
            <a:ext cx="3309945" cy="923330"/>
          </a:xfrm>
          <a:prstGeom prst="rect">
            <a:avLst/>
          </a:prstGeom>
          <a:noFill/>
        </p:spPr>
        <p:txBody>
          <a:bodyPr wrap="none" lIns="91440" tIns="45720" rIns="91440" bIns="45720">
            <a:spAutoFit/>
          </a:bodyPr>
          <a:lstStyle/>
          <a:p>
            <a:pPr algn="ctr"/>
            <a:r>
              <a:rPr lang="en-US" sz="5400" b="1" dirty="0">
                <a:ln w="22225">
                  <a:solidFill>
                    <a:schemeClr val="tx1">
                      <a:lumMod val="95000"/>
                      <a:lumOff val="5000"/>
                    </a:schemeClr>
                  </a:solidFill>
                  <a:prstDash val="solid"/>
                </a:ln>
                <a:solidFill>
                  <a:schemeClr val="accent2">
                    <a:lumMod val="40000"/>
                    <a:lumOff val="60000"/>
                  </a:schemeClr>
                </a:solidFill>
              </a:rPr>
              <a:t>Pie Chart</a:t>
            </a:r>
          </a:p>
        </p:txBody>
      </p:sp>
      <p:sp>
        <p:nvSpPr>
          <p:cNvPr id="5" name="TextBox 4">
            <a:extLst>
              <a:ext uri="{FF2B5EF4-FFF2-40B4-BE49-F238E27FC236}">
                <a16:creationId xmlns:a16="http://schemas.microsoft.com/office/drawing/2014/main" id="{A2C77113-7002-EFC5-BD21-10EB4638EA6F}"/>
              </a:ext>
            </a:extLst>
          </p:cNvPr>
          <p:cNvSpPr txBox="1"/>
          <p:nvPr/>
        </p:nvSpPr>
        <p:spPr>
          <a:xfrm>
            <a:off x="478302" y="4234375"/>
            <a:ext cx="5205046" cy="1200329"/>
          </a:xfrm>
          <a:prstGeom prst="rect">
            <a:avLst/>
          </a:prstGeom>
          <a:noFill/>
        </p:spPr>
        <p:txBody>
          <a:bodyPr wrap="square" rtlCol="0">
            <a:spAutoFit/>
          </a:bodyPr>
          <a:lstStyle/>
          <a:p>
            <a:r>
              <a:rPr lang="en-IN" dirty="0"/>
              <a:t>In this pie chart we see that majority of comments comes under the malignant category. Then comes next rude. Abuse. Least bad comments comes under the threat category.</a:t>
            </a:r>
          </a:p>
        </p:txBody>
      </p:sp>
    </p:spTree>
    <p:extLst>
      <p:ext uri="{BB962C8B-B14F-4D97-AF65-F5344CB8AC3E}">
        <p14:creationId xmlns:p14="http://schemas.microsoft.com/office/powerpoint/2010/main" val="1457049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3D8566-AABF-917F-53C1-AF21FDC34038}"/>
              </a:ext>
            </a:extLst>
          </p:cNvPr>
          <p:cNvSpPr/>
          <p:nvPr/>
        </p:nvSpPr>
        <p:spPr>
          <a:xfrm>
            <a:off x="3820380" y="378880"/>
            <a:ext cx="4551246"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Model Building</a:t>
            </a:r>
          </a:p>
        </p:txBody>
      </p:sp>
      <p:pic>
        <p:nvPicPr>
          <p:cNvPr id="5" name="Picture 4">
            <a:extLst>
              <a:ext uri="{FF2B5EF4-FFF2-40B4-BE49-F238E27FC236}">
                <a16:creationId xmlns:a16="http://schemas.microsoft.com/office/drawing/2014/main" id="{BD0DBCD0-78BB-AA86-D8BC-42F5EBCE1678}"/>
              </a:ext>
            </a:extLst>
          </p:cNvPr>
          <p:cNvPicPr>
            <a:picLocks noChangeAspect="1"/>
          </p:cNvPicPr>
          <p:nvPr/>
        </p:nvPicPr>
        <p:blipFill>
          <a:blip r:embed="rId2"/>
          <a:stretch>
            <a:fillRect/>
          </a:stretch>
        </p:blipFill>
        <p:spPr>
          <a:xfrm>
            <a:off x="390159" y="1574188"/>
            <a:ext cx="7164192" cy="4904932"/>
          </a:xfrm>
          <a:prstGeom prst="rect">
            <a:avLst/>
          </a:prstGeom>
        </p:spPr>
      </p:pic>
      <p:sp>
        <p:nvSpPr>
          <p:cNvPr id="6" name="TextBox 5">
            <a:extLst>
              <a:ext uri="{FF2B5EF4-FFF2-40B4-BE49-F238E27FC236}">
                <a16:creationId xmlns:a16="http://schemas.microsoft.com/office/drawing/2014/main" id="{AA6195D6-846E-10A2-864A-A79E2D98D60F}"/>
              </a:ext>
            </a:extLst>
          </p:cNvPr>
          <p:cNvSpPr txBox="1"/>
          <p:nvPr/>
        </p:nvSpPr>
        <p:spPr>
          <a:xfrm>
            <a:off x="8046720" y="1364386"/>
            <a:ext cx="3755121" cy="5324535"/>
          </a:xfrm>
          <a:prstGeom prst="rect">
            <a:avLst/>
          </a:prstGeom>
          <a:noFill/>
        </p:spPr>
        <p:txBody>
          <a:bodyPr wrap="square" rtlCol="0">
            <a:spAutoFit/>
          </a:bodyPr>
          <a:lstStyle/>
          <a:p>
            <a:r>
              <a:rPr lang="en-IN" sz="2000" dirty="0">
                <a:solidFill>
                  <a:schemeClr val="bg1"/>
                </a:solidFill>
              </a:rPr>
              <a:t>Splitted the data into x and y variable.</a:t>
            </a:r>
          </a:p>
          <a:p>
            <a:r>
              <a:rPr lang="en-IN" sz="2000" dirty="0">
                <a:solidFill>
                  <a:schemeClr val="bg1"/>
                </a:solidFill>
              </a:rPr>
              <a:t>Before that our target variable is imbalance. We have balanced the data using SMOTE Technique.</a:t>
            </a:r>
          </a:p>
          <a:p>
            <a:endParaRPr lang="en-IN" sz="2000" dirty="0">
              <a:solidFill>
                <a:schemeClr val="bg1"/>
              </a:solidFill>
            </a:endParaRPr>
          </a:p>
          <a:p>
            <a:r>
              <a:rPr lang="en-IN" sz="2000" dirty="0">
                <a:solidFill>
                  <a:schemeClr val="bg1"/>
                </a:solidFill>
              </a:rPr>
              <a:t>Imported the Machine Learning Algorithm Libraries.</a:t>
            </a:r>
          </a:p>
          <a:p>
            <a:endParaRPr lang="en-IN" sz="2000" dirty="0">
              <a:solidFill>
                <a:schemeClr val="bg1"/>
              </a:solidFill>
            </a:endParaRPr>
          </a:p>
          <a:p>
            <a:r>
              <a:rPr lang="en-IN" sz="2000" dirty="0">
                <a:solidFill>
                  <a:schemeClr val="bg1"/>
                </a:solidFill>
              </a:rPr>
              <a:t>We have splitted the 70 percent of data for training and 30 percent of data for testing.</a:t>
            </a:r>
          </a:p>
          <a:p>
            <a:endParaRPr lang="en-IN" sz="2000" dirty="0">
              <a:solidFill>
                <a:schemeClr val="bg1"/>
              </a:solidFill>
            </a:endParaRPr>
          </a:p>
          <a:p>
            <a:r>
              <a:rPr lang="en-IN" sz="2000" dirty="0">
                <a:solidFill>
                  <a:schemeClr val="bg1"/>
                </a:solidFill>
              </a:rPr>
              <a:t>We have splitted into </a:t>
            </a:r>
            <a:r>
              <a:rPr lang="en-IN" sz="2000" dirty="0" err="1">
                <a:solidFill>
                  <a:schemeClr val="bg1"/>
                </a:solidFill>
              </a:rPr>
              <a:t>x_train</a:t>
            </a:r>
            <a:r>
              <a:rPr lang="en-IN" sz="2000" dirty="0">
                <a:solidFill>
                  <a:schemeClr val="bg1"/>
                </a:solidFill>
              </a:rPr>
              <a:t>, </a:t>
            </a:r>
            <a:r>
              <a:rPr lang="en-IN" sz="2000" dirty="0" err="1">
                <a:solidFill>
                  <a:schemeClr val="bg1"/>
                </a:solidFill>
              </a:rPr>
              <a:t>y_train</a:t>
            </a:r>
            <a:r>
              <a:rPr lang="en-IN" sz="2000" dirty="0">
                <a:solidFill>
                  <a:schemeClr val="bg1"/>
                </a:solidFill>
              </a:rPr>
              <a:t>, </a:t>
            </a:r>
            <a:r>
              <a:rPr lang="en-IN" sz="2000" dirty="0" err="1">
                <a:solidFill>
                  <a:schemeClr val="bg1"/>
                </a:solidFill>
              </a:rPr>
              <a:t>x_test</a:t>
            </a:r>
            <a:r>
              <a:rPr lang="en-IN" sz="2000" dirty="0">
                <a:solidFill>
                  <a:schemeClr val="bg1"/>
                </a:solidFill>
              </a:rPr>
              <a:t>, </a:t>
            </a:r>
            <a:r>
              <a:rPr lang="en-IN" sz="2000" dirty="0" err="1">
                <a:solidFill>
                  <a:schemeClr val="bg1"/>
                </a:solidFill>
              </a:rPr>
              <a:t>y_test</a:t>
            </a:r>
            <a:r>
              <a:rPr lang="en-IN" sz="2000" dirty="0">
                <a:solidFill>
                  <a:schemeClr val="bg1"/>
                </a:solidFill>
              </a:rPr>
              <a:t> for training and testing the model and make the prediction.</a:t>
            </a:r>
          </a:p>
        </p:txBody>
      </p:sp>
    </p:spTree>
    <p:extLst>
      <p:ext uri="{BB962C8B-B14F-4D97-AF65-F5344CB8AC3E}">
        <p14:creationId xmlns:p14="http://schemas.microsoft.com/office/powerpoint/2010/main" val="4154914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8000"/>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DEB4AD-10F2-B955-1421-607ABB122FE2}"/>
              </a:ext>
            </a:extLst>
          </p:cNvPr>
          <p:cNvSpPr/>
          <p:nvPr/>
        </p:nvSpPr>
        <p:spPr>
          <a:xfrm>
            <a:off x="3530100" y="0"/>
            <a:ext cx="5581977" cy="923330"/>
          </a:xfrm>
          <a:prstGeom prst="rect">
            <a:avLst/>
          </a:prstGeom>
          <a:noFill/>
        </p:spPr>
        <p:txBody>
          <a:bodyPr wrap="none" lIns="91440" tIns="45720" rIns="91440" bIns="45720">
            <a:spAutoFit/>
          </a:bodyPr>
          <a:lstStyle/>
          <a:p>
            <a:pPr algn="ctr"/>
            <a:r>
              <a:rPr lang="en-US" sz="5400" b="1" cap="none" spc="0" dirty="0">
                <a:ln w="9525">
                  <a:solidFill>
                    <a:schemeClr val="accent6">
                      <a:lumMod val="60000"/>
                      <a:lumOff val="40000"/>
                    </a:schemeClr>
                  </a:solidFill>
                  <a:prstDash val="solid"/>
                </a:ln>
                <a:solidFill>
                  <a:schemeClr val="tx1"/>
                </a:solidFill>
                <a:effectLst>
                  <a:glow rad="101600">
                    <a:schemeClr val="accent1">
                      <a:satMod val="175000"/>
                      <a:alpha val="40000"/>
                    </a:schemeClr>
                  </a:glow>
                  <a:outerShdw blurRad="12700" dist="38100" dir="2700000" algn="tl" rotWithShape="0">
                    <a:schemeClr val="bg1">
                      <a:lumMod val="50000"/>
                    </a:schemeClr>
                  </a:outerShdw>
                </a:effectLst>
              </a:rPr>
              <a:t>Logistic Regression</a:t>
            </a:r>
          </a:p>
        </p:txBody>
      </p:sp>
      <p:pic>
        <p:nvPicPr>
          <p:cNvPr id="4" name="Picture 3">
            <a:extLst>
              <a:ext uri="{FF2B5EF4-FFF2-40B4-BE49-F238E27FC236}">
                <a16:creationId xmlns:a16="http://schemas.microsoft.com/office/drawing/2014/main" id="{05189DFE-368E-2150-7EC4-A5C2EA008EBF}"/>
              </a:ext>
            </a:extLst>
          </p:cNvPr>
          <p:cNvPicPr>
            <a:picLocks noChangeAspect="1"/>
          </p:cNvPicPr>
          <p:nvPr/>
        </p:nvPicPr>
        <p:blipFill>
          <a:blip r:embed="rId3"/>
          <a:stretch>
            <a:fillRect/>
          </a:stretch>
        </p:blipFill>
        <p:spPr>
          <a:xfrm>
            <a:off x="353010" y="923330"/>
            <a:ext cx="6118127" cy="3771900"/>
          </a:xfrm>
          <a:prstGeom prst="rect">
            <a:avLst/>
          </a:prstGeom>
        </p:spPr>
      </p:pic>
      <p:pic>
        <p:nvPicPr>
          <p:cNvPr id="15364" name="Picture 4">
            <a:extLst>
              <a:ext uri="{FF2B5EF4-FFF2-40B4-BE49-F238E27FC236}">
                <a16:creationId xmlns:a16="http://schemas.microsoft.com/office/drawing/2014/main" id="{490080BA-1DD2-C59E-7544-483759DD5D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4640" y="923330"/>
            <a:ext cx="5194349" cy="5491538"/>
          </a:xfrm>
          <a:prstGeom prst="rect">
            <a:avLst/>
          </a:prstGeom>
          <a:solidFill>
            <a:schemeClr val="bg2">
              <a:lumMod val="20000"/>
              <a:lumOff val="80000"/>
            </a:schemeClr>
          </a:solidFill>
        </p:spPr>
      </p:pic>
      <p:sp>
        <p:nvSpPr>
          <p:cNvPr id="5" name="TextBox 4">
            <a:extLst>
              <a:ext uri="{FF2B5EF4-FFF2-40B4-BE49-F238E27FC236}">
                <a16:creationId xmlns:a16="http://schemas.microsoft.com/office/drawing/2014/main" id="{0964697D-9026-7BB3-0041-222CDFBB0D5D}"/>
              </a:ext>
            </a:extLst>
          </p:cNvPr>
          <p:cNvSpPr txBox="1"/>
          <p:nvPr/>
        </p:nvSpPr>
        <p:spPr>
          <a:xfrm>
            <a:off x="353010" y="4951828"/>
            <a:ext cx="5742990" cy="1015663"/>
          </a:xfrm>
          <a:prstGeom prst="rect">
            <a:avLst/>
          </a:prstGeom>
          <a:noFill/>
        </p:spPr>
        <p:txBody>
          <a:bodyPr wrap="square" rtlCol="0">
            <a:spAutoFit/>
          </a:bodyPr>
          <a:lstStyle/>
          <a:p>
            <a:r>
              <a:rPr lang="en-IN" sz="2000" dirty="0"/>
              <a:t>In Logistic Regression the accuracy score is 93%. Our Log Loss is 2.3. In the above we see the classification report and confusion matrix.</a:t>
            </a:r>
          </a:p>
        </p:txBody>
      </p:sp>
    </p:spTree>
    <p:extLst>
      <p:ext uri="{BB962C8B-B14F-4D97-AF65-F5344CB8AC3E}">
        <p14:creationId xmlns:p14="http://schemas.microsoft.com/office/powerpoint/2010/main" val="691472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8000"/>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DEB4AD-10F2-B955-1421-607ABB122FE2}"/>
              </a:ext>
            </a:extLst>
          </p:cNvPr>
          <p:cNvSpPr/>
          <p:nvPr/>
        </p:nvSpPr>
        <p:spPr>
          <a:xfrm>
            <a:off x="3954899" y="0"/>
            <a:ext cx="4732386" cy="923330"/>
          </a:xfrm>
          <a:prstGeom prst="rect">
            <a:avLst/>
          </a:prstGeom>
          <a:noFill/>
        </p:spPr>
        <p:txBody>
          <a:bodyPr wrap="none" lIns="91440" tIns="45720" rIns="91440" bIns="45720">
            <a:spAutoFit/>
          </a:bodyPr>
          <a:lstStyle/>
          <a:p>
            <a:pPr algn="ctr"/>
            <a:r>
              <a:rPr lang="en-US" sz="5400" b="1" cap="none" spc="0" dirty="0">
                <a:ln w="9525">
                  <a:solidFill>
                    <a:schemeClr val="accent6">
                      <a:lumMod val="60000"/>
                      <a:lumOff val="40000"/>
                    </a:schemeClr>
                  </a:solidFill>
                  <a:prstDash val="solid"/>
                </a:ln>
                <a:solidFill>
                  <a:schemeClr val="tx1"/>
                </a:solidFill>
                <a:effectLst>
                  <a:glow rad="101600">
                    <a:schemeClr val="accent1">
                      <a:satMod val="175000"/>
                      <a:alpha val="40000"/>
                    </a:schemeClr>
                  </a:glow>
                  <a:outerShdw blurRad="12700" dist="38100" dir="2700000" algn="tl" rotWithShape="0">
                    <a:schemeClr val="bg1">
                      <a:lumMod val="50000"/>
                    </a:schemeClr>
                  </a:outerShdw>
                </a:effectLst>
              </a:rPr>
              <a:t>Multinomial NB</a:t>
            </a:r>
          </a:p>
        </p:txBody>
      </p:sp>
      <p:sp>
        <p:nvSpPr>
          <p:cNvPr id="5" name="TextBox 4">
            <a:extLst>
              <a:ext uri="{FF2B5EF4-FFF2-40B4-BE49-F238E27FC236}">
                <a16:creationId xmlns:a16="http://schemas.microsoft.com/office/drawing/2014/main" id="{0964697D-9026-7BB3-0041-222CDFBB0D5D}"/>
              </a:ext>
            </a:extLst>
          </p:cNvPr>
          <p:cNvSpPr txBox="1"/>
          <p:nvPr/>
        </p:nvSpPr>
        <p:spPr>
          <a:xfrm>
            <a:off x="353010" y="4951828"/>
            <a:ext cx="5742990" cy="1015663"/>
          </a:xfrm>
          <a:prstGeom prst="rect">
            <a:avLst/>
          </a:prstGeom>
          <a:noFill/>
        </p:spPr>
        <p:txBody>
          <a:bodyPr wrap="square" rtlCol="0">
            <a:spAutoFit/>
          </a:bodyPr>
          <a:lstStyle/>
          <a:p>
            <a:r>
              <a:rPr lang="en-IN" sz="2000" dirty="0"/>
              <a:t>In Multinomial NB the accuracy score is 90%. Our Log Loss is 3.2. In the above we see the classification report and confusion matrix.</a:t>
            </a:r>
          </a:p>
        </p:txBody>
      </p:sp>
      <p:pic>
        <p:nvPicPr>
          <p:cNvPr id="6" name="Picture 5">
            <a:extLst>
              <a:ext uri="{FF2B5EF4-FFF2-40B4-BE49-F238E27FC236}">
                <a16:creationId xmlns:a16="http://schemas.microsoft.com/office/drawing/2014/main" id="{D84A96F9-ABBE-855C-A5F8-82A9B97EF35D}"/>
              </a:ext>
            </a:extLst>
          </p:cNvPr>
          <p:cNvPicPr>
            <a:picLocks noChangeAspect="1"/>
          </p:cNvPicPr>
          <p:nvPr/>
        </p:nvPicPr>
        <p:blipFill>
          <a:blip r:embed="rId3"/>
          <a:stretch>
            <a:fillRect/>
          </a:stretch>
        </p:blipFill>
        <p:spPr>
          <a:xfrm>
            <a:off x="299144" y="923330"/>
            <a:ext cx="5796856" cy="4028498"/>
          </a:xfrm>
          <a:prstGeom prst="rect">
            <a:avLst/>
          </a:prstGeom>
        </p:spPr>
      </p:pic>
      <p:pic>
        <p:nvPicPr>
          <p:cNvPr id="16390" name="Picture 6">
            <a:extLst>
              <a:ext uri="{FF2B5EF4-FFF2-40B4-BE49-F238E27FC236}">
                <a16:creationId xmlns:a16="http://schemas.microsoft.com/office/drawing/2014/main" id="{336C8A0D-DEED-1B64-DDA0-9B566916BC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8434" y="923330"/>
            <a:ext cx="5380555" cy="5632215"/>
          </a:xfrm>
          <a:prstGeom prst="rect">
            <a:avLst/>
          </a:prstGeom>
          <a:solidFill>
            <a:schemeClr val="bg2">
              <a:lumMod val="40000"/>
              <a:lumOff val="60000"/>
            </a:schemeClr>
          </a:solidFill>
          <a:ln>
            <a:solidFill>
              <a:schemeClr val="accent1"/>
            </a:solidFill>
          </a:ln>
        </p:spPr>
      </p:pic>
    </p:spTree>
    <p:extLst>
      <p:ext uri="{BB962C8B-B14F-4D97-AF65-F5344CB8AC3E}">
        <p14:creationId xmlns:p14="http://schemas.microsoft.com/office/powerpoint/2010/main" val="493736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8000"/>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DEB4AD-10F2-B955-1421-607ABB122FE2}"/>
              </a:ext>
            </a:extLst>
          </p:cNvPr>
          <p:cNvSpPr/>
          <p:nvPr/>
        </p:nvSpPr>
        <p:spPr>
          <a:xfrm>
            <a:off x="3873949" y="0"/>
            <a:ext cx="4894290" cy="923330"/>
          </a:xfrm>
          <a:prstGeom prst="rect">
            <a:avLst/>
          </a:prstGeom>
          <a:noFill/>
        </p:spPr>
        <p:txBody>
          <a:bodyPr wrap="none" lIns="91440" tIns="45720" rIns="91440" bIns="45720">
            <a:spAutoFit/>
          </a:bodyPr>
          <a:lstStyle/>
          <a:p>
            <a:pPr algn="ctr"/>
            <a:r>
              <a:rPr lang="en-US" sz="5400" b="1" cap="none" spc="0" dirty="0">
                <a:ln w="9525">
                  <a:solidFill>
                    <a:schemeClr val="accent6">
                      <a:lumMod val="60000"/>
                      <a:lumOff val="40000"/>
                    </a:schemeClr>
                  </a:solidFill>
                  <a:prstDash val="solid"/>
                </a:ln>
                <a:solidFill>
                  <a:schemeClr val="tx1"/>
                </a:solidFill>
                <a:effectLst>
                  <a:glow rad="101600">
                    <a:schemeClr val="accent1">
                      <a:satMod val="175000"/>
                      <a:alpha val="40000"/>
                    </a:schemeClr>
                  </a:glow>
                  <a:outerShdw blurRad="12700" dist="38100" dir="2700000" algn="tl" rotWithShape="0">
                    <a:schemeClr val="bg1">
                      <a:lumMod val="50000"/>
                    </a:schemeClr>
                  </a:outerShdw>
                </a:effectLst>
              </a:rPr>
              <a:t>Complement NB</a:t>
            </a:r>
          </a:p>
        </p:txBody>
      </p:sp>
      <p:sp>
        <p:nvSpPr>
          <p:cNvPr id="5" name="TextBox 4">
            <a:extLst>
              <a:ext uri="{FF2B5EF4-FFF2-40B4-BE49-F238E27FC236}">
                <a16:creationId xmlns:a16="http://schemas.microsoft.com/office/drawing/2014/main" id="{0964697D-9026-7BB3-0041-222CDFBB0D5D}"/>
              </a:ext>
            </a:extLst>
          </p:cNvPr>
          <p:cNvSpPr txBox="1"/>
          <p:nvPr/>
        </p:nvSpPr>
        <p:spPr>
          <a:xfrm>
            <a:off x="353010" y="4951828"/>
            <a:ext cx="5742990" cy="1015663"/>
          </a:xfrm>
          <a:prstGeom prst="rect">
            <a:avLst/>
          </a:prstGeom>
          <a:noFill/>
        </p:spPr>
        <p:txBody>
          <a:bodyPr wrap="square" rtlCol="0">
            <a:spAutoFit/>
          </a:bodyPr>
          <a:lstStyle/>
          <a:p>
            <a:r>
              <a:rPr lang="en-IN" sz="2000" dirty="0"/>
              <a:t>In Complement NB the accuracy score is 91%. Our Log Loss is 3.2. In the above we see the classification report and confusion matrix.</a:t>
            </a:r>
          </a:p>
        </p:txBody>
      </p:sp>
      <p:pic>
        <p:nvPicPr>
          <p:cNvPr id="4" name="Picture 3">
            <a:extLst>
              <a:ext uri="{FF2B5EF4-FFF2-40B4-BE49-F238E27FC236}">
                <a16:creationId xmlns:a16="http://schemas.microsoft.com/office/drawing/2014/main" id="{F5242E44-22C8-6BFD-AC74-92F77BCD2BB0}"/>
              </a:ext>
            </a:extLst>
          </p:cNvPr>
          <p:cNvPicPr>
            <a:picLocks noChangeAspect="1"/>
          </p:cNvPicPr>
          <p:nvPr/>
        </p:nvPicPr>
        <p:blipFill>
          <a:blip r:embed="rId3"/>
          <a:stretch>
            <a:fillRect/>
          </a:stretch>
        </p:blipFill>
        <p:spPr>
          <a:xfrm>
            <a:off x="244572" y="890509"/>
            <a:ext cx="5851428" cy="4061319"/>
          </a:xfrm>
          <a:prstGeom prst="rect">
            <a:avLst/>
          </a:prstGeom>
        </p:spPr>
      </p:pic>
      <p:pic>
        <p:nvPicPr>
          <p:cNvPr id="17410" name="Picture 2">
            <a:extLst>
              <a:ext uri="{FF2B5EF4-FFF2-40B4-BE49-F238E27FC236}">
                <a16:creationId xmlns:a16="http://schemas.microsoft.com/office/drawing/2014/main" id="{CDCE7263-B639-B665-3AA9-DBD8242664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9388" y="890509"/>
            <a:ext cx="5408039" cy="5707239"/>
          </a:xfrm>
          <a:prstGeom prst="rect">
            <a:avLst/>
          </a:prstGeom>
          <a:pattFill prst="pct70">
            <a:fgClr>
              <a:schemeClr val="accent1">
                <a:lumMod val="20000"/>
                <a:lumOff val="80000"/>
              </a:schemeClr>
            </a:fgClr>
            <a:bgClr>
              <a:schemeClr val="bg1"/>
            </a:bgClr>
          </a:pattFill>
        </p:spPr>
      </p:pic>
    </p:spTree>
    <p:extLst>
      <p:ext uri="{BB962C8B-B14F-4D97-AF65-F5344CB8AC3E}">
        <p14:creationId xmlns:p14="http://schemas.microsoft.com/office/powerpoint/2010/main" val="2685923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8000"/>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DEB4AD-10F2-B955-1421-607ABB122FE2}"/>
              </a:ext>
            </a:extLst>
          </p:cNvPr>
          <p:cNvSpPr/>
          <p:nvPr/>
        </p:nvSpPr>
        <p:spPr>
          <a:xfrm>
            <a:off x="2206574" y="0"/>
            <a:ext cx="8229049" cy="923330"/>
          </a:xfrm>
          <a:prstGeom prst="rect">
            <a:avLst/>
          </a:prstGeom>
          <a:noFill/>
        </p:spPr>
        <p:txBody>
          <a:bodyPr wrap="none" lIns="91440" tIns="45720" rIns="91440" bIns="45720">
            <a:spAutoFit/>
          </a:bodyPr>
          <a:lstStyle/>
          <a:p>
            <a:pPr algn="ctr"/>
            <a:r>
              <a:rPr lang="en-US" sz="5400" b="1" cap="none" spc="0" dirty="0">
                <a:ln w="9525">
                  <a:solidFill>
                    <a:schemeClr val="accent6">
                      <a:lumMod val="60000"/>
                      <a:lumOff val="40000"/>
                    </a:schemeClr>
                  </a:solidFill>
                  <a:prstDash val="solid"/>
                </a:ln>
                <a:solidFill>
                  <a:schemeClr val="tx1"/>
                </a:solidFill>
                <a:effectLst>
                  <a:glow rad="101600">
                    <a:schemeClr val="accent1">
                      <a:satMod val="175000"/>
                      <a:alpha val="40000"/>
                    </a:schemeClr>
                  </a:glow>
                  <a:outerShdw blurRad="12700" dist="38100" dir="2700000" algn="tl" rotWithShape="0">
                    <a:schemeClr val="bg1">
                      <a:lumMod val="50000"/>
                    </a:schemeClr>
                  </a:outerShdw>
                </a:effectLst>
              </a:rPr>
              <a:t>Passive Aggressive Classifier</a:t>
            </a:r>
          </a:p>
        </p:txBody>
      </p:sp>
      <p:sp>
        <p:nvSpPr>
          <p:cNvPr id="5" name="TextBox 4">
            <a:extLst>
              <a:ext uri="{FF2B5EF4-FFF2-40B4-BE49-F238E27FC236}">
                <a16:creationId xmlns:a16="http://schemas.microsoft.com/office/drawing/2014/main" id="{0964697D-9026-7BB3-0041-222CDFBB0D5D}"/>
              </a:ext>
            </a:extLst>
          </p:cNvPr>
          <p:cNvSpPr txBox="1"/>
          <p:nvPr/>
        </p:nvSpPr>
        <p:spPr>
          <a:xfrm>
            <a:off x="353010" y="4951828"/>
            <a:ext cx="5742990" cy="1015663"/>
          </a:xfrm>
          <a:prstGeom prst="rect">
            <a:avLst/>
          </a:prstGeom>
          <a:noFill/>
        </p:spPr>
        <p:txBody>
          <a:bodyPr wrap="square" rtlCol="0">
            <a:spAutoFit/>
          </a:bodyPr>
          <a:lstStyle/>
          <a:p>
            <a:r>
              <a:rPr lang="en-IN" sz="2000" dirty="0"/>
              <a:t>In Passive Aggressive Classifier the accuracy score is 96%. Our Log Loss is 1.4. In the above we see the classification report and confusion matrix of model.</a:t>
            </a:r>
          </a:p>
        </p:txBody>
      </p:sp>
      <p:pic>
        <p:nvPicPr>
          <p:cNvPr id="6" name="Picture 5">
            <a:extLst>
              <a:ext uri="{FF2B5EF4-FFF2-40B4-BE49-F238E27FC236}">
                <a16:creationId xmlns:a16="http://schemas.microsoft.com/office/drawing/2014/main" id="{6A063AB9-64D7-2C83-61D1-B6D1498A09EE}"/>
              </a:ext>
            </a:extLst>
          </p:cNvPr>
          <p:cNvPicPr>
            <a:picLocks noChangeAspect="1"/>
          </p:cNvPicPr>
          <p:nvPr/>
        </p:nvPicPr>
        <p:blipFill>
          <a:blip r:embed="rId3"/>
          <a:stretch>
            <a:fillRect/>
          </a:stretch>
        </p:blipFill>
        <p:spPr>
          <a:xfrm>
            <a:off x="353009" y="846553"/>
            <a:ext cx="5991519" cy="4105275"/>
          </a:xfrm>
          <a:prstGeom prst="rect">
            <a:avLst/>
          </a:prstGeom>
        </p:spPr>
      </p:pic>
      <p:pic>
        <p:nvPicPr>
          <p:cNvPr id="18434" name="Picture 2">
            <a:extLst>
              <a:ext uri="{FF2B5EF4-FFF2-40B4-BE49-F238E27FC236}">
                <a16:creationId xmlns:a16="http://schemas.microsoft.com/office/drawing/2014/main" id="{6DAAF227-EAFA-D0F4-7D69-0C53DDA32B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3895" y="846553"/>
            <a:ext cx="5295095" cy="5582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298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8000"/>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DEB4AD-10F2-B955-1421-607ABB122FE2}"/>
              </a:ext>
            </a:extLst>
          </p:cNvPr>
          <p:cNvSpPr/>
          <p:nvPr/>
        </p:nvSpPr>
        <p:spPr>
          <a:xfrm>
            <a:off x="4256271" y="0"/>
            <a:ext cx="4129657" cy="923330"/>
          </a:xfrm>
          <a:prstGeom prst="rect">
            <a:avLst/>
          </a:prstGeom>
          <a:noFill/>
        </p:spPr>
        <p:txBody>
          <a:bodyPr wrap="none" lIns="91440" tIns="45720" rIns="91440" bIns="45720">
            <a:spAutoFit/>
          </a:bodyPr>
          <a:lstStyle/>
          <a:p>
            <a:pPr algn="ctr"/>
            <a:r>
              <a:rPr lang="en-US" sz="5400" b="1" cap="none" spc="0" dirty="0">
                <a:ln w="9525">
                  <a:solidFill>
                    <a:schemeClr val="accent6">
                      <a:lumMod val="60000"/>
                      <a:lumOff val="40000"/>
                    </a:schemeClr>
                  </a:solidFill>
                  <a:prstDash val="solid"/>
                </a:ln>
                <a:solidFill>
                  <a:schemeClr val="tx1"/>
                </a:solidFill>
                <a:effectLst>
                  <a:glow rad="101600">
                    <a:schemeClr val="accent1">
                      <a:satMod val="175000"/>
                      <a:alpha val="40000"/>
                    </a:schemeClr>
                  </a:glow>
                  <a:outerShdw blurRad="12700" dist="38100" dir="2700000" algn="tl" rotWithShape="0">
                    <a:schemeClr val="bg1">
                      <a:lumMod val="50000"/>
                    </a:schemeClr>
                  </a:outerShdw>
                </a:effectLst>
              </a:rPr>
              <a:t>SGD Classifier</a:t>
            </a:r>
          </a:p>
        </p:txBody>
      </p:sp>
      <p:sp>
        <p:nvSpPr>
          <p:cNvPr id="5" name="TextBox 4">
            <a:extLst>
              <a:ext uri="{FF2B5EF4-FFF2-40B4-BE49-F238E27FC236}">
                <a16:creationId xmlns:a16="http://schemas.microsoft.com/office/drawing/2014/main" id="{0964697D-9026-7BB3-0041-222CDFBB0D5D}"/>
              </a:ext>
            </a:extLst>
          </p:cNvPr>
          <p:cNvSpPr txBox="1"/>
          <p:nvPr/>
        </p:nvSpPr>
        <p:spPr>
          <a:xfrm>
            <a:off x="353010" y="4951828"/>
            <a:ext cx="5742990" cy="1015663"/>
          </a:xfrm>
          <a:prstGeom prst="rect">
            <a:avLst/>
          </a:prstGeom>
          <a:noFill/>
        </p:spPr>
        <p:txBody>
          <a:bodyPr wrap="square" rtlCol="0">
            <a:spAutoFit/>
          </a:bodyPr>
          <a:lstStyle/>
          <a:p>
            <a:r>
              <a:rPr lang="en-IN" sz="2000" dirty="0"/>
              <a:t>In SGD Classifier the accuracy score is 89%. Our Log Loss is 3.7. In the above we see the classification report and confusion matrix of model.</a:t>
            </a:r>
          </a:p>
        </p:txBody>
      </p:sp>
      <p:pic>
        <p:nvPicPr>
          <p:cNvPr id="4" name="Picture 3">
            <a:extLst>
              <a:ext uri="{FF2B5EF4-FFF2-40B4-BE49-F238E27FC236}">
                <a16:creationId xmlns:a16="http://schemas.microsoft.com/office/drawing/2014/main" id="{03E1F259-121A-5670-812B-C213D5702DF4}"/>
              </a:ext>
            </a:extLst>
          </p:cNvPr>
          <p:cNvPicPr>
            <a:picLocks noChangeAspect="1"/>
          </p:cNvPicPr>
          <p:nvPr/>
        </p:nvPicPr>
        <p:blipFill>
          <a:blip r:embed="rId3"/>
          <a:stretch>
            <a:fillRect/>
          </a:stretch>
        </p:blipFill>
        <p:spPr>
          <a:xfrm>
            <a:off x="353010" y="923330"/>
            <a:ext cx="5742990" cy="4105275"/>
          </a:xfrm>
          <a:prstGeom prst="rect">
            <a:avLst/>
          </a:prstGeom>
        </p:spPr>
      </p:pic>
      <p:pic>
        <p:nvPicPr>
          <p:cNvPr id="19458" name="Picture 2">
            <a:extLst>
              <a:ext uri="{FF2B5EF4-FFF2-40B4-BE49-F238E27FC236}">
                <a16:creationId xmlns:a16="http://schemas.microsoft.com/office/drawing/2014/main" id="{CE3AE56F-7C5F-7E4A-B03B-19795A3DA7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3740" y="923330"/>
            <a:ext cx="5220580" cy="5575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407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alphaModFix amt="55000"/>
            <a:extLst>
              <a:ext uri="{BEBA8EAE-BF5A-486C-A8C5-ECC9F3942E4B}">
                <a14:imgProps xmlns:a14="http://schemas.microsoft.com/office/drawing/2010/main">
                  <a14:imgLayer r:embed="rId3">
                    <a14:imgEffect>
                      <a14:artisticLightScreen/>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B39B47-56FB-E4C1-6508-B5A650093221}"/>
              </a:ext>
            </a:extLst>
          </p:cNvPr>
          <p:cNvSpPr/>
          <p:nvPr/>
        </p:nvSpPr>
        <p:spPr>
          <a:xfrm>
            <a:off x="1428219" y="153796"/>
            <a:ext cx="8941679"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Cross Validation of All Models</a:t>
            </a:r>
          </a:p>
        </p:txBody>
      </p:sp>
      <p:pic>
        <p:nvPicPr>
          <p:cNvPr id="4" name="Picture 3">
            <a:extLst>
              <a:ext uri="{FF2B5EF4-FFF2-40B4-BE49-F238E27FC236}">
                <a16:creationId xmlns:a16="http://schemas.microsoft.com/office/drawing/2014/main" id="{5ACB25BF-658A-C5FF-1CC4-940A9812F007}"/>
              </a:ext>
            </a:extLst>
          </p:cNvPr>
          <p:cNvPicPr>
            <a:picLocks noChangeAspect="1"/>
          </p:cNvPicPr>
          <p:nvPr/>
        </p:nvPicPr>
        <p:blipFill>
          <a:blip r:embed="rId4"/>
          <a:stretch>
            <a:fillRect/>
          </a:stretch>
        </p:blipFill>
        <p:spPr>
          <a:xfrm>
            <a:off x="506436" y="1077126"/>
            <a:ext cx="11183815" cy="4254529"/>
          </a:xfrm>
          <a:prstGeom prst="rect">
            <a:avLst/>
          </a:prstGeom>
        </p:spPr>
      </p:pic>
      <p:sp>
        <p:nvSpPr>
          <p:cNvPr id="5" name="TextBox 4">
            <a:extLst>
              <a:ext uri="{FF2B5EF4-FFF2-40B4-BE49-F238E27FC236}">
                <a16:creationId xmlns:a16="http://schemas.microsoft.com/office/drawing/2014/main" id="{3CA7771F-0EC2-C079-1F32-17B8CA2A6F91}"/>
              </a:ext>
            </a:extLst>
          </p:cNvPr>
          <p:cNvSpPr txBox="1"/>
          <p:nvPr/>
        </p:nvSpPr>
        <p:spPr>
          <a:xfrm>
            <a:off x="675249" y="5697415"/>
            <a:ext cx="10185009" cy="1015663"/>
          </a:xfrm>
          <a:prstGeom prst="rect">
            <a:avLst/>
          </a:prstGeom>
          <a:noFill/>
        </p:spPr>
        <p:txBody>
          <a:bodyPr wrap="square" rtlCol="0">
            <a:spAutoFit/>
          </a:bodyPr>
          <a:lstStyle/>
          <a:p>
            <a:r>
              <a:rPr lang="en-IN" sz="2000" dirty="0">
                <a:solidFill>
                  <a:schemeClr val="bg1"/>
                </a:solidFill>
                <a:latin typeface="Bahnschrift SemiBold SemiConden" panose="020B0502040204020203" pitchFamily="34" charset="0"/>
              </a:rPr>
              <a:t>On Analysis of various models and its cross validation score, we see that Passive Aggressive Classifier gives a good accuracy score 96%. So, I have consider the Passive Aggressive Classifier as my final model.</a:t>
            </a:r>
          </a:p>
        </p:txBody>
      </p:sp>
    </p:spTree>
    <p:extLst>
      <p:ext uri="{BB962C8B-B14F-4D97-AF65-F5344CB8AC3E}">
        <p14:creationId xmlns:p14="http://schemas.microsoft.com/office/powerpoint/2010/main" val="393483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8000"/>
            <a:lum/>
          </a:blip>
          <a:srcRect/>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AE786C-275C-7E5F-6390-AB13CD19F57C}"/>
              </a:ext>
            </a:extLst>
          </p:cNvPr>
          <p:cNvSpPr/>
          <p:nvPr/>
        </p:nvSpPr>
        <p:spPr>
          <a:xfrm>
            <a:off x="1794181" y="167865"/>
            <a:ext cx="8603637"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Hyper Parameter Tuning</a:t>
            </a:r>
          </a:p>
        </p:txBody>
      </p:sp>
      <p:pic>
        <p:nvPicPr>
          <p:cNvPr id="4" name="Picture 3">
            <a:extLst>
              <a:ext uri="{FF2B5EF4-FFF2-40B4-BE49-F238E27FC236}">
                <a16:creationId xmlns:a16="http://schemas.microsoft.com/office/drawing/2014/main" id="{251DC217-397F-59C2-107F-D9714CA985FA}"/>
              </a:ext>
            </a:extLst>
          </p:cNvPr>
          <p:cNvPicPr>
            <a:picLocks noChangeAspect="1"/>
          </p:cNvPicPr>
          <p:nvPr/>
        </p:nvPicPr>
        <p:blipFill>
          <a:blip r:embed="rId3"/>
          <a:stretch>
            <a:fillRect/>
          </a:stretch>
        </p:blipFill>
        <p:spPr>
          <a:xfrm>
            <a:off x="191010" y="1091195"/>
            <a:ext cx="5904989" cy="4381137"/>
          </a:xfrm>
          <a:prstGeom prst="rect">
            <a:avLst/>
          </a:prstGeom>
        </p:spPr>
      </p:pic>
      <p:pic>
        <p:nvPicPr>
          <p:cNvPr id="6" name="Picture 5">
            <a:extLst>
              <a:ext uri="{FF2B5EF4-FFF2-40B4-BE49-F238E27FC236}">
                <a16:creationId xmlns:a16="http://schemas.microsoft.com/office/drawing/2014/main" id="{02731AB1-AB63-ED22-78FB-E539305CF28B}"/>
              </a:ext>
            </a:extLst>
          </p:cNvPr>
          <p:cNvPicPr>
            <a:picLocks noChangeAspect="1"/>
          </p:cNvPicPr>
          <p:nvPr/>
        </p:nvPicPr>
        <p:blipFill>
          <a:blip r:embed="rId4"/>
          <a:stretch>
            <a:fillRect/>
          </a:stretch>
        </p:blipFill>
        <p:spPr>
          <a:xfrm>
            <a:off x="6286500" y="1091194"/>
            <a:ext cx="5714489" cy="4381138"/>
          </a:xfrm>
          <a:prstGeom prst="rect">
            <a:avLst/>
          </a:prstGeom>
        </p:spPr>
      </p:pic>
      <p:sp>
        <p:nvSpPr>
          <p:cNvPr id="7" name="TextBox 6">
            <a:extLst>
              <a:ext uri="{FF2B5EF4-FFF2-40B4-BE49-F238E27FC236}">
                <a16:creationId xmlns:a16="http://schemas.microsoft.com/office/drawing/2014/main" id="{0672DF20-7006-85BC-DB20-A51D2024A11E}"/>
              </a:ext>
            </a:extLst>
          </p:cNvPr>
          <p:cNvSpPr txBox="1"/>
          <p:nvPr/>
        </p:nvSpPr>
        <p:spPr>
          <a:xfrm>
            <a:off x="647113" y="5674472"/>
            <a:ext cx="10592973" cy="1015663"/>
          </a:xfrm>
          <a:prstGeom prst="rect">
            <a:avLst/>
          </a:prstGeom>
          <a:noFill/>
        </p:spPr>
        <p:txBody>
          <a:bodyPr wrap="square" rtlCol="0">
            <a:spAutoFit/>
          </a:bodyPr>
          <a:lstStyle/>
          <a:p>
            <a:r>
              <a:rPr lang="en-IN" sz="2000" dirty="0">
                <a:solidFill>
                  <a:schemeClr val="bg1">
                    <a:lumMod val="95000"/>
                    <a:lumOff val="5000"/>
                  </a:schemeClr>
                </a:solidFill>
                <a:latin typeface="Merriweather Black" panose="00000A00000000000000" pitchFamily="2" charset="0"/>
              </a:rPr>
              <a:t>After performed the hyper parameter tuning our model accuracy is increased a litter bit. 96% is a good accuracy. That our model Passive Aggressive Classifier has performed well.</a:t>
            </a:r>
          </a:p>
        </p:txBody>
      </p:sp>
    </p:spTree>
    <p:extLst>
      <p:ext uri="{BB962C8B-B14F-4D97-AF65-F5344CB8AC3E}">
        <p14:creationId xmlns:p14="http://schemas.microsoft.com/office/powerpoint/2010/main" val="1295798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3D50FE-0A83-E59D-8F59-F61A55747997}"/>
              </a:ext>
            </a:extLst>
          </p:cNvPr>
          <p:cNvSpPr/>
          <p:nvPr/>
        </p:nvSpPr>
        <p:spPr>
          <a:xfrm>
            <a:off x="1790629" y="385969"/>
            <a:ext cx="2739168"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Agenda</a:t>
            </a:r>
          </a:p>
        </p:txBody>
      </p:sp>
      <p:sp>
        <p:nvSpPr>
          <p:cNvPr id="4" name="TextBox 3">
            <a:extLst>
              <a:ext uri="{FF2B5EF4-FFF2-40B4-BE49-F238E27FC236}">
                <a16:creationId xmlns:a16="http://schemas.microsoft.com/office/drawing/2014/main" id="{8C001422-C8D6-07E5-C532-42B327547EFB}"/>
              </a:ext>
            </a:extLst>
          </p:cNvPr>
          <p:cNvSpPr txBox="1"/>
          <p:nvPr/>
        </p:nvSpPr>
        <p:spPr>
          <a:xfrm>
            <a:off x="1448972" y="1443841"/>
            <a:ext cx="8187397" cy="5170646"/>
          </a:xfrm>
          <a:prstGeom prst="rect">
            <a:avLst/>
          </a:prstGeom>
          <a:noFill/>
        </p:spPr>
        <p:txBody>
          <a:bodyPr wrap="square" rtlCol="0">
            <a:spAutoFit/>
          </a:bodyPr>
          <a:lstStyle/>
          <a:p>
            <a:pPr marL="285750" indent="-285750">
              <a:buFont typeface="Wingdings" panose="05000000000000000000" pitchFamily="2" charset="2"/>
              <a:buChar char="v"/>
            </a:pPr>
            <a:r>
              <a:rPr lang="en-IN" sz="2400" dirty="0">
                <a:latin typeface="Georgia" panose="02040502050405020303" pitchFamily="18" charset="0"/>
              </a:rPr>
              <a:t>Introduction</a:t>
            </a:r>
          </a:p>
          <a:p>
            <a:pPr marL="285750" indent="-285750">
              <a:buFont typeface="Wingdings" panose="05000000000000000000" pitchFamily="2" charset="2"/>
              <a:buChar char="v"/>
            </a:pPr>
            <a:r>
              <a:rPr lang="en-IN" sz="2400" dirty="0">
                <a:latin typeface="Georgia" panose="02040502050405020303" pitchFamily="18" charset="0"/>
              </a:rPr>
              <a:t>Problem Statement</a:t>
            </a:r>
          </a:p>
          <a:p>
            <a:pPr marL="285750" indent="-285750">
              <a:buFont typeface="Wingdings" panose="05000000000000000000" pitchFamily="2" charset="2"/>
              <a:buChar char="v"/>
            </a:pPr>
            <a:r>
              <a:rPr lang="en-IN" sz="2400" dirty="0">
                <a:latin typeface="Georgia" panose="02040502050405020303" pitchFamily="18" charset="0"/>
              </a:rPr>
              <a:t>Problem Understanding</a:t>
            </a:r>
          </a:p>
          <a:p>
            <a:pPr marL="285750" indent="-285750">
              <a:buFont typeface="Wingdings" panose="05000000000000000000" pitchFamily="2" charset="2"/>
              <a:buChar char="v"/>
            </a:pPr>
            <a:r>
              <a:rPr lang="en-IN" sz="2400" dirty="0">
                <a:latin typeface="Georgia" panose="02040502050405020303" pitchFamily="18" charset="0"/>
              </a:rPr>
              <a:t>Exploratory Data Analysis</a:t>
            </a:r>
          </a:p>
          <a:p>
            <a:pPr marL="285750" indent="-285750">
              <a:buFont typeface="Wingdings" panose="05000000000000000000" pitchFamily="2" charset="2"/>
              <a:buChar char="v"/>
            </a:pPr>
            <a:r>
              <a:rPr lang="en-IN" sz="2400" dirty="0">
                <a:latin typeface="Georgia" panose="02040502050405020303" pitchFamily="18" charset="0"/>
              </a:rPr>
              <a:t>Data Visualization</a:t>
            </a:r>
          </a:p>
          <a:p>
            <a:pPr marL="285750" indent="-285750">
              <a:buFont typeface="Wingdings" panose="05000000000000000000" pitchFamily="2" charset="2"/>
              <a:buChar char="v"/>
            </a:pPr>
            <a:r>
              <a:rPr lang="en-IN" sz="2400" dirty="0">
                <a:latin typeface="Georgia" panose="02040502050405020303" pitchFamily="18" charset="0"/>
              </a:rPr>
              <a:t>Data Pre-Processing</a:t>
            </a:r>
          </a:p>
          <a:p>
            <a:pPr marL="285750" indent="-285750">
              <a:buFont typeface="Wingdings" panose="05000000000000000000" pitchFamily="2" charset="2"/>
              <a:buChar char="v"/>
            </a:pPr>
            <a:r>
              <a:rPr lang="en-IN" sz="2400" dirty="0">
                <a:latin typeface="Georgia" panose="02040502050405020303" pitchFamily="18" charset="0"/>
              </a:rPr>
              <a:t>Model Dashboards</a:t>
            </a:r>
          </a:p>
          <a:p>
            <a:pPr marL="285750" indent="-285750">
              <a:buFont typeface="Wingdings" panose="05000000000000000000" pitchFamily="2" charset="2"/>
              <a:buChar char="v"/>
            </a:pPr>
            <a:r>
              <a:rPr lang="en-IN" sz="2400" dirty="0">
                <a:latin typeface="Georgia" panose="02040502050405020303" pitchFamily="18" charset="0"/>
              </a:rPr>
              <a:t>Model Building</a:t>
            </a:r>
          </a:p>
          <a:p>
            <a:pPr marL="285750" indent="-285750">
              <a:buFont typeface="Wingdings" panose="05000000000000000000" pitchFamily="2" charset="2"/>
              <a:buChar char="v"/>
            </a:pPr>
            <a:r>
              <a:rPr lang="en-IN" sz="2400" dirty="0">
                <a:latin typeface="Georgia" panose="02040502050405020303" pitchFamily="18" charset="0"/>
              </a:rPr>
              <a:t>Cross Validation</a:t>
            </a:r>
          </a:p>
          <a:p>
            <a:pPr marL="285750" indent="-285750">
              <a:buFont typeface="Wingdings" panose="05000000000000000000" pitchFamily="2" charset="2"/>
              <a:buChar char="v"/>
            </a:pPr>
            <a:r>
              <a:rPr lang="en-IN" sz="2400" dirty="0">
                <a:latin typeface="Georgia" panose="02040502050405020303" pitchFamily="18" charset="0"/>
              </a:rPr>
              <a:t>Hyper Parameter Tuning</a:t>
            </a:r>
          </a:p>
          <a:p>
            <a:pPr marL="285750" indent="-285750">
              <a:buFont typeface="Wingdings" panose="05000000000000000000" pitchFamily="2" charset="2"/>
              <a:buChar char="v"/>
            </a:pPr>
            <a:r>
              <a:rPr lang="en-IN" sz="2400" dirty="0">
                <a:latin typeface="Georgia" panose="02040502050405020303" pitchFamily="18" charset="0"/>
              </a:rPr>
              <a:t>Finalized Model</a:t>
            </a:r>
          </a:p>
          <a:p>
            <a:pPr marL="285750" indent="-285750">
              <a:buFont typeface="Wingdings" panose="05000000000000000000" pitchFamily="2" charset="2"/>
              <a:buChar char="v"/>
            </a:pPr>
            <a:r>
              <a:rPr lang="en-IN" sz="2400" dirty="0">
                <a:latin typeface="Georgia" panose="02040502050405020303" pitchFamily="18" charset="0"/>
              </a:rPr>
              <a:t>Model Prediction</a:t>
            </a:r>
          </a:p>
          <a:p>
            <a:pPr marL="285750" indent="-285750">
              <a:buFont typeface="Wingdings" panose="05000000000000000000" pitchFamily="2" charset="2"/>
              <a:buChar char="v"/>
            </a:pPr>
            <a:r>
              <a:rPr lang="en-IN" sz="2400" dirty="0">
                <a:latin typeface="Georgia" panose="02040502050405020303" pitchFamily="18" charset="0"/>
              </a:rPr>
              <a:t>Conclusion</a:t>
            </a:r>
          </a:p>
          <a:p>
            <a:endParaRPr lang="en-IN" dirty="0"/>
          </a:p>
        </p:txBody>
      </p:sp>
    </p:spTree>
    <p:extLst>
      <p:ext uri="{BB962C8B-B14F-4D97-AF65-F5344CB8AC3E}">
        <p14:creationId xmlns:p14="http://schemas.microsoft.com/office/powerpoint/2010/main" val="21821879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70000"/>
            <a:lum/>
          </a:blip>
          <a:srcRect/>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B3D184-1AE5-42EF-B7FE-6301E1C89ED4}"/>
              </a:ext>
            </a:extLst>
          </p:cNvPr>
          <p:cNvSpPr/>
          <p:nvPr/>
        </p:nvSpPr>
        <p:spPr>
          <a:xfrm>
            <a:off x="3064208" y="120304"/>
            <a:ext cx="606358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AUC ROC CURVE</a:t>
            </a:r>
          </a:p>
        </p:txBody>
      </p:sp>
      <p:pic>
        <p:nvPicPr>
          <p:cNvPr id="20482" name="Picture 2">
            <a:extLst>
              <a:ext uri="{FF2B5EF4-FFF2-40B4-BE49-F238E27FC236}">
                <a16:creationId xmlns:a16="http://schemas.microsoft.com/office/drawing/2014/main" id="{C02CBBF3-BA17-10E3-97A2-5A2F9F7F7B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717" y="1256714"/>
            <a:ext cx="8412479" cy="4344572"/>
          </a:xfrm>
          <a:prstGeom prst="rect">
            <a:avLst/>
          </a:prstGeom>
          <a:gradFill flip="none" rotWithShape="1">
            <a:gsLst>
              <a:gs pos="2664">
                <a:srgbClr val="F3FAF9"/>
              </a:gs>
              <a:gs pos="100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path path="rect">
              <a:fillToRect l="100000" t="100000"/>
            </a:path>
            <a:tileRect r="-100000" b="-100000"/>
          </a:gradFill>
        </p:spPr>
      </p:pic>
      <p:sp>
        <p:nvSpPr>
          <p:cNvPr id="5" name="TextBox 4">
            <a:extLst>
              <a:ext uri="{FF2B5EF4-FFF2-40B4-BE49-F238E27FC236}">
                <a16:creationId xmlns:a16="http://schemas.microsoft.com/office/drawing/2014/main" id="{E38292AA-0767-86AB-4923-B6FCFF717E98}"/>
              </a:ext>
            </a:extLst>
          </p:cNvPr>
          <p:cNvSpPr txBox="1"/>
          <p:nvPr/>
        </p:nvSpPr>
        <p:spPr>
          <a:xfrm>
            <a:off x="1153551" y="5814366"/>
            <a:ext cx="10283483" cy="1015663"/>
          </a:xfrm>
          <a:prstGeom prst="rect">
            <a:avLst/>
          </a:prstGeom>
          <a:noFill/>
        </p:spPr>
        <p:txBody>
          <a:bodyPr wrap="square" rtlCol="0">
            <a:spAutoFit/>
          </a:bodyPr>
          <a:lstStyle/>
          <a:p>
            <a:r>
              <a:rPr lang="en-IN" sz="2000" dirty="0">
                <a:solidFill>
                  <a:schemeClr val="bg1"/>
                </a:solidFill>
                <a:latin typeface="Bahnschrift SemiBold SemiConden" panose="020B0502040204020203" pitchFamily="34" charset="0"/>
              </a:rPr>
              <a:t>In the above graph we see the ROC Curve of various model that we used in this project. Logistic Regression and Passive Aggressive Classifier gives a good AUC Score 98%. Which is a very good score.</a:t>
            </a:r>
          </a:p>
        </p:txBody>
      </p:sp>
    </p:spTree>
    <p:extLst>
      <p:ext uri="{BB962C8B-B14F-4D97-AF65-F5344CB8AC3E}">
        <p14:creationId xmlns:p14="http://schemas.microsoft.com/office/powerpoint/2010/main" val="4159336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extLst>
              <a:ext uri="{BEBA8EAE-BF5A-486C-A8C5-ECC9F3942E4B}">
                <a14:imgProps xmlns:a14="http://schemas.microsoft.com/office/drawing/2010/main">
                  <a14:imgLayer r:embed="rId3">
                    <a14:imgEffect>
                      <a14:artisticPaintBrush trans="48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90C439-D86F-B982-8B45-7BA7A066B914}"/>
              </a:ext>
            </a:extLst>
          </p:cNvPr>
          <p:cNvSpPr/>
          <p:nvPr/>
        </p:nvSpPr>
        <p:spPr>
          <a:xfrm>
            <a:off x="2092051" y="435150"/>
            <a:ext cx="8007898" cy="923330"/>
          </a:xfrm>
          <a:prstGeom prst="rect">
            <a:avLst/>
          </a:prstGeom>
          <a:noFill/>
        </p:spPr>
        <p:txBody>
          <a:bodyPr wrap="none" lIns="91440" tIns="45720" rIns="91440" bIns="45720">
            <a:spAutoFit/>
          </a:bodyPr>
          <a:lstStyle/>
          <a:p>
            <a:pPr algn="ctr"/>
            <a:r>
              <a:rPr lang="en-US" sz="5400" b="1" dirty="0">
                <a:ln w="12700">
                  <a:solidFill>
                    <a:schemeClr val="accent5"/>
                  </a:solidFill>
                  <a:prstDash val="solid"/>
                </a:ln>
                <a:solidFill>
                  <a:schemeClr val="bg1">
                    <a:lumMod val="85000"/>
                    <a:lumOff val="15000"/>
                  </a:schemeClr>
                </a:solidFill>
              </a:rPr>
              <a:t>Saving the Final Model</a:t>
            </a:r>
            <a:endParaRPr lang="en-US" sz="5400" b="1" cap="none" spc="0" dirty="0">
              <a:ln w="12700">
                <a:solidFill>
                  <a:schemeClr val="accent5"/>
                </a:solidFill>
                <a:prstDash val="solid"/>
              </a:ln>
              <a:solidFill>
                <a:schemeClr val="bg1">
                  <a:lumMod val="85000"/>
                  <a:lumOff val="15000"/>
                </a:schemeClr>
              </a:solidFill>
              <a:effectLst/>
            </a:endParaRPr>
          </a:p>
        </p:txBody>
      </p:sp>
      <p:pic>
        <p:nvPicPr>
          <p:cNvPr id="4" name="Picture 3">
            <a:extLst>
              <a:ext uri="{FF2B5EF4-FFF2-40B4-BE49-F238E27FC236}">
                <a16:creationId xmlns:a16="http://schemas.microsoft.com/office/drawing/2014/main" id="{4B9DF259-0E99-BCAB-926F-21FFF66411B7}"/>
              </a:ext>
            </a:extLst>
          </p:cNvPr>
          <p:cNvPicPr>
            <a:picLocks noChangeAspect="1"/>
          </p:cNvPicPr>
          <p:nvPr/>
        </p:nvPicPr>
        <p:blipFill>
          <a:blip r:embed="rId4"/>
          <a:stretch>
            <a:fillRect/>
          </a:stretch>
        </p:blipFill>
        <p:spPr>
          <a:xfrm>
            <a:off x="1004741" y="1358480"/>
            <a:ext cx="9813314" cy="4226394"/>
          </a:xfrm>
          <a:prstGeom prst="rect">
            <a:avLst/>
          </a:prstGeom>
        </p:spPr>
      </p:pic>
      <p:sp>
        <p:nvSpPr>
          <p:cNvPr id="5" name="TextBox 4">
            <a:extLst>
              <a:ext uri="{FF2B5EF4-FFF2-40B4-BE49-F238E27FC236}">
                <a16:creationId xmlns:a16="http://schemas.microsoft.com/office/drawing/2014/main" id="{225DF5EB-EA75-99CE-4379-437A1BC15ADF}"/>
              </a:ext>
            </a:extLst>
          </p:cNvPr>
          <p:cNvSpPr txBox="1"/>
          <p:nvPr/>
        </p:nvSpPr>
        <p:spPr>
          <a:xfrm>
            <a:off x="837650" y="5781822"/>
            <a:ext cx="10516699" cy="923330"/>
          </a:xfrm>
          <a:prstGeom prst="rect">
            <a:avLst/>
          </a:prstGeom>
          <a:noFill/>
        </p:spPr>
        <p:txBody>
          <a:bodyPr wrap="square" rtlCol="0">
            <a:spAutoFit/>
          </a:bodyPr>
          <a:lstStyle/>
          <a:p>
            <a:r>
              <a:rPr lang="en-IN" dirty="0">
                <a:solidFill>
                  <a:schemeClr val="bg1"/>
                </a:solidFill>
                <a:latin typeface="Merriweather Black" panose="00000A00000000000000" pitchFamily="2" charset="0"/>
              </a:rPr>
              <a:t>We have saved our final model using the pickle and make the final prediction of comments. The predicted and actual value both are almost similar. That our model has performed well in making the prediction.</a:t>
            </a:r>
          </a:p>
        </p:txBody>
      </p:sp>
    </p:spTree>
    <p:extLst>
      <p:ext uri="{BB962C8B-B14F-4D97-AF65-F5344CB8AC3E}">
        <p14:creationId xmlns:p14="http://schemas.microsoft.com/office/powerpoint/2010/main" val="1193596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pattFill prst="plaid">
          <a:fgClr>
            <a:schemeClr val="accent6">
              <a:lumMod val="60000"/>
              <a:lumOff val="40000"/>
            </a:schemeClr>
          </a:fgClr>
          <a:bgClr>
            <a:schemeClr val="tx2">
              <a:lumMod val="75000"/>
            </a:schemeClr>
          </a:bgClr>
        </a:patt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29DBE9-340E-D85B-C059-5498018B06D2}"/>
              </a:ext>
            </a:extLst>
          </p:cNvPr>
          <p:cNvSpPr/>
          <p:nvPr/>
        </p:nvSpPr>
        <p:spPr>
          <a:xfrm>
            <a:off x="3878726" y="378879"/>
            <a:ext cx="4040658" cy="923330"/>
          </a:xfrm>
          <a:prstGeom prst="rect">
            <a:avLst/>
          </a:prstGeom>
          <a:noFill/>
        </p:spPr>
        <p:txBody>
          <a:bodyPr wrap="none" lIns="91440" tIns="45720" rIns="91440" bIns="45720">
            <a:spAutoFit/>
          </a:bodyPr>
          <a:lstStyle/>
          <a:p>
            <a:pPr algn="ctr"/>
            <a:r>
              <a:rPr lang="en-US" sz="5400" b="1" cap="none" spc="0" dirty="0">
                <a:ln w="13462">
                  <a:solidFill>
                    <a:schemeClr val="accent5">
                      <a:lumMod val="50000"/>
                    </a:schemeClr>
                  </a:solidFill>
                  <a:prstDash val="solid"/>
                </a:ln>
                <a:solidFill>
                  <a:schemeClr val="tx1">
                    <a:lumMod val="85000"/>
                    <a:lumOff val="15000"/>
                  </a:schemeClr>
                </a:solidFill>
                <a:effectLst>
                  <a:glow rad="63500">
                    <a:schemeClr val="accent1">
                      <a:satMod val="175000"/>
                      <a:alpha val="40000"/>
                    </a:schemeClr>
                  </a:glow>
                  <a:outerShdw blurRad="50800" dist="38100" dir="2700000" algn="tl" rotWithShape="0">
                    <a:prstClr val="black">
                      <a:alpha val="40000"/>
                    </a:prstClr>
                  </a:outerShdw>
                </a:effectLst>
              </a:rPr>
              <a:t>Conclusion</a:t>
            </a:r>
          </a:p>
        </p:txBody>
      </p:sp>
      <p:sp>
        <p:nvSpPr>
          <p:cNvPr id="3" name="TextBox 2">
            <a:extLst>
              <a:ext uri="{FF2B5EF4-FFF2-40B4-BE49-F238E27FC236}">
                <a16:creationId xmlns:a16="http://schemas.microsoft.com/office/drawing/2014/main" id="{1F24D12F-5311-9D3F-B85A-361B5A4D3A64}"/>
              </a:ext>
            </a:extLst>
          </p:cNvPr>
          <p:cNvSpPr txBox="1"/>
          <p:nvPr/>
        </p:nvSpPr>
        <p:spPr>
          <a:xfrm>
            <a:off x="1308295" y="1491175"/>
            <a:ext cx="9945859" cy="5940088"/>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solidFill>
                  <a:schemeClr val="bg1"/>
                </a:solidFill>
                <a:latin typeface="Bahnschrift SemiBold" panose="020B0502040204020203" pitchFamily="34" charset="0"/>
              </a:rPr>
              <a:t>I have used various model to make the final prediction for this project. After analysis we have conclude that Passive Aggressive Classifier as our final model that has performed well.</a:t>
            </a:r>
          </a:p>
          <a:p>
            <a:endParaRPr lang="en-IN" sz="2000" dirty="0">
              <a:solidFill>
                <a:schemeClr val="bg1"/>
              </a:solidFill>
              <a:latin typeface="Bahnschrift SemiBold" panose="020B0502040204020203" pitchFamily="34" charset="0"/>
            </a:endParaRPr>
          </a:p>
          <a:p>
            <a:pPr marL="285750" indent="-285750">
              <a:buFont typeface="Wingdings" panose="05000000000000000000" pitchFamily="2" charset="2"/>
              <a:buChar char="Ø"/>
            </a:pPr>
            <a:r>
              <a:rPr lang="en-IN" sz="2000" dirty="0">
                <a:solidFill>
                  <a:schemeClr val="bg1"/>
                </a:solidFill>
                <a:latin typeface="Bahnschrift SemiBold" panose="020B0502040204020203" pitchFamily="34" charset="0"/>
              </a:rPr>
              <a:t>Using the prediction the social media website can filter some keywords which are high malignant, abusive words from the comments. So, that we can stop spreading the hatred in the society.</a:t>
            </a:r>
          </a:p>
          <a:p>
            <a:pPr marL="285750" indent="-285750">
              <a:buFont typeface="Wingdings" panose="05000000000000000000" pitchFamily="2" charset="2"/>
              <a:buChar char="Ø"/>
            </a:pPr>
            <a:endParaRPr lang="en-IN" sz="2000" dirty="0">
              <a:solidFill>
                <a:schemeClr val="bg1"/>
              </a:solidFill>
              <a:latin typeface="Bahnschrift SemiBold" panose="020B0502040204020203" pitchFamily="34" charset="0"/>
            </a:endParaRPr>
          </a:p>
          <a:p>
            <a:pPr marL="285750" indent="-285750">
              <a:buFont typeface="Wingdings" panose="05000000000000000000" pitchFamily="2" charset="2"/>
              <a:buChar char="Ø"/>
            </a:pPr>
            <a:r>
              <a:rPr lang="en-IN" sz="2000" dirty="0">
                <a:solidFill>
                  <a:schemeClr val="bg1"/>
                </a:solidFill>
                <a:latin typeface="Bahnschrift SemiBold" panose="020B0502040204020203" pitchFamily="34" charset="0"/>
              </a:rPr>
              <a:t>In future we can prevent such type of comments that spread quickly in social media. That make the people to fight each other.</a:t>
            </a:r>
          </a:p>
          <a:p>
            <a:pPr marL="285750" indent="-285750">
              <a:buFont typeface="Wingdings" panose="05000000000000000000" pitchFamily="2" charset="2"/>
              <a:buChar char="Ø"/>
            </a:pPr>
            <a:endParaRPr lang="en-IN" sz="2000" dirty="0">
              <a:solidFill>
                <a:schemeClr val="bg1"/>
              </a:solidFill>
              <a:latin typeface="Bahnschrift SemiBold" panose="020B0502040204020203" pitchFamily="34" charset="0"/>
            </a:endParaRPr>
          </a:p>
          <a:p>
            <a:pPr marL="285750" indent="-285750">
              <a:buFont typeface="Wingdings" panose="05000000000000000000" pitchFamily="2" charset="2"/>
              <a:buChar char="Ø"/>
            </a:pPr>
            <a:r>
              <a:rPr lang="en-IN" sz="2000" dirty="0">
                <a:solidFill>
                  <a:schemeClr val="bg1"/>
                </a:solidFill>
                <a:latin typeface="Bahnschrift SemiBold" panose="020B0502040204020203" pitchFamily="34" charset="0"/>
              </a:rPr>
              <a:t> This project help me to understand on how to use the various visualization tool. I have used Natural Language Tool Kit to remove the unrelated words, punctuations from the comments.</a:t>
            </a:r>
          </a:p>
          <a:p>
            <a:pPr marL="285750" indent="-285750">
              <a:buFont typeface="Wingdings" panose="05000000000000000000" pitchFamily="2" charset="2"/>
              <a:buChar char="Ø"/>
            </a:pPr>
            <a:endParaRPr lang="en-IN" sz="2000" dirty="0">
              <a:solidFill>
                <a:schemeClr val="bg1"/>
              </a:solidFill>
              <a:latin typeface="Bahnschrift SemiBold" panose="020B0502040204020203" pitchFamily="34" charset="0"/>
            </a:endParaRPr>
          </a:p>
          <a:p>
            <a:pPr marL="285750" indent="-285750">
              <a:buFont typeface="Wingdings" panose="05000000000000000000" pitchFamily="2" charset="2"/>
              <a:buChar char="Ø"/>
            </a:pPr>
            <a:r>
              <a:rPr lang="en-IN" sz="2000" dirty="0">
                <a:solidFill>
                  <a:schemeClr val="bg1"/>
                </a:solidFill>
                <a:latin typeface="Bahnschrift SemiBold" panose="020B0502040204020203" pitchFamily="34" charset="0"/>
              </a:rPr>
              <a:t> This prediction will definitely help the social platform to prevent those comments and make peace among the people.</a:t>
            </a:r>
          </a:p>
          <a:p>
            <a:endParaRPr lang="en-IN" sz="2000" dirty="0">
              <a:solidFill>
                <a:schemeClr val="bg1"/>
              </a:solidFill>
              <a:latin typeface="Bahnschrift SemiBold" panose="020B0502040204020203" pitchFamily="34" charset="0"/>
            </a:endParaRPr>
          </a:p>
          <a:p>
            <a:endParaRPr lang="en-IN" sz="2000" dirty="0">
              <a:solidFill>
                <a:schemeClr val="bg1"/>
              </a:solidFill>
              <a:latin typeface="Bahnschrift SemiBold" panose="020B0502040204020203" pitchFamily="34" charset="0"/>
            </a:endParaRPr>
          </a:p>
        </p:txBody>
      </p:sp>
    </p:spTree>
    <p:extLst>
      <p:ext uri="{BB962C8B-B14F-4D97-AF65-F5344CB8AC3E}">
        <p14:creationId xmlns:p14="http://schemas.microsoft.com/office/powerpoint/2010/main" val="8502615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pattFill prst="solidDmnd">
          <a:fgClr>
            <a:schemeClr val="accent6">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7FC7E0-B86B-3256-3AB2-487A6A8C8B0A}"/>
              </a:ext>
            </a:extLst>
          </p:cNvPr>
          <p:cNvSpPr/>
          <p:nvPr/>
        </p:nvSpPr>
        <p:spPr>
          <a:xfrm>
            <a:off x="3474796" y="2348357"/>
            <a:ext cx="4876656" cy="1862048"/>
          </a:xfrm>
          <a:prstGeom prst="rect">
            <a:avLst/>
          </a:prstGeom>
          <a:noFill/>
        </p:spPr>
        <p:txBody>
          <a:bodyPr wrap="none" lIns="91440" tIns="45720" rIns="91440" bIns="45720">
            <a:spAutoFit/>
          </a:bodyPr>
          <a:lstStyle/>
          <a:p>
            <a:pPr algn="ctr"/>
            <a:r>
              <a:rPr lang="en-US" sz="115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French Script MT" panose="03020402040607040605" pitchFamily="66" charset="0"/>
              </a:rPr>
              <a:t>Thank you</a:t>
            </a:r>
          </a:p>
        </p:txBody>
      </p:sp>
    </p:spTree>
    <p:extLst>
      <p:ext uri="{BB962C8B-B14F-4D97-AF65-F5344CB8AC3E}">
        <p14:creationId xmlns:p14="http://schemas.microsoft.com/office/powerpoint/2010/main" val="250013611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C496B9-4185-82AE-723C-5232CE17DDA6}"/>
              </a:ext>
            </a:extLst>
          </p:cNvPr>
          <p:cNvSpPr/>
          <p:nvPr/>
        </p:nvSpPr>
        <p:spPr>
          <a:xfrm>
            <a:off x="1104267" y="533624"/>
            <a:ext cx="4243855"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Introduction</a:t>
            </a:r>
          </a:p>
        </p:txBody>
      </p:sp>
      <p:sp>
        <p:nvSpPr>
          <p:cNvPr id="3" name="TextBox 2">
            <a:extLst>
              <a:ext uri="{FF2B5EF4-FFF2-40B4-BE49-F238E27FC236}">
                <a16:creationId xmlns:a16="http://schemas.microsoft.com/office/drawing/2014/main" id="{128B8BAC-7210-B401-4667-48945D119146}"/>
              </a:ext>
            </a:extLst>
          </p:cNvPr>
          <p:cNvSpPr txBox="1"/>
          <p:nvPr/>
        </p:nvSpPr>
        <p:spPr>
          <a:xfrm>
            <a:off x="1104267" y="1645920"/>
            <a:ext cx="7589567" cy="4401205"/>
          </a:xfrm>
          <a:prstGeom prst="rect">
            <a:avLst/>
          </a:prstGeom>
          <a:noFill/>
        </p:spPr>
        <p:txBody>
          <a:bodyPr wrap="square" rtlCol="0">
            <a:spAutoFit/>
          </a:bodyPr>
          <a:lstStyle/>
          <a:p>
            <a:r>
              <a:rPr lang="en-IN" sz="2000" b="0" i="0" dirty="0">
                <a:solidFill>
                  <a:srgbClr val="111111"/>
                </a:solidFill>
                <a:effectLst/>
                <a:latin typeface="Roboto" panose="02000000000000000000" pitchFamily="2" charset="0"/>
              </a:rPr>
              <a:t>These comments which here are referred as malignant here represents the human behaviour as well as tendency of the individual in the society.</a:t>
            </a:r>
          </a:p>
          <a:p>
            <a:endParaRPr lang="en-IN" sz="2000" dirty="0">
              <a:solidFill>
                <a:srgbClr val="111111"/>
              </a:solidFill>
              <a:latin typeface="Roboto" panose="02000000000000000000" pitchFamily="2" charset="0"/>
            </a:endParaRPr>
          </a:p>
          <a:p>
            <a:r>
              <a:rPr lang="en-IN" sz="2000" b="0" i="0" dirty="0">
                <a:solidFill>
                  <a:srgbClr val="444444"/>
                </a:solidFill>
                <a:effectLst/>
                <a:latin typeface="Roboto" panose="02000000000000000000" pitchFamily="2" charset="0"/>
              </a:rPr>
              <a:t>Malignant: It is the Label column, which includes values 0 and 1, denoting if the comment is malignant or not. Highly Malignant: It denotes comments that are highly malignant and hurtful. Rude: It denotes comments that are very rude and offensive.</a:t>
            </a:r>
          </a:p>
          <a:p>
            <a:endParaRPr lang="en-IN" sz="2000" dirty="0">
              <a:solidFill>
                <a:srgbClr val="444444"/>
              </a:solidFill>
              <a:latin typeface="Roboto" panose="02000000000000000000" pitchFamily="2" charset="0"/>
            </a:endParaRPr>
          </a:p>
          <a:p>
            <a:r>
              <a:rPr lang="en-IN" sz="2000" dirty="0">
                <a:solidFill>
                  <a:srgbClr val="444444"/>
                </a:solidFill>
                <a:latin typeface="Roboto" panose="02000000000000000000" pitchFamily="2" charset="0"/>
              </a:rPr>
              <a:t>In the Social Media, we praise someone for the achievement and as well we express our feeling. If something happens against, people express hatred, disrespectful comments in the social media. Which makes the other person to be depressed, hurt and feel bad.</a:t>
            </a:r>
            <a:endParaRPr lang="en-IN" sz="2000" dirty="0"/>
          </a:p>
        </p:txBody>
      </p:sp>
      <p:pic>
        <p:nvPicPr>
          <p:cNvPr id="2050" name="Picture 2" descr="See the source image">
            <a:extLst>
              <a:ext uri="{FF2B5EF4-FFF2-40B4-BE49-F238E27FC236}">
                <a16:creationId xmlns:a16="http://schemas.microsoft.com/office/drawing/2014/main" id="{F6C16ABB-BF57-FDD8-3400-762EEA5C5C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1293" y="571500"/>
            <a:ext cx="3446584" cy="6026248"/>
          </a:xfrm>
          <a:prstGeom prst="rect">
            <a:avLst/>
          </a:prstGeom>
          <a:solidFill>
            <a:schemeClr val="bg2">
              <a:lumMod val="10000"/>
            </a:schemeClr>
          </a:solidFill>
        </p:spPr>
      </p:pic>
    </p:spTree>
    <p:extLst>
      <p:ext uri="{BB962C8B-B14F-4D97-AF65-F5344CB8AC3E}">
        <p14:creationId xmlns:p14="http://schemas.microsoft.com/office/powerpoint/2010/main" val="69913135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5B6632-83D5-A95D-26E3-BE7526B89D29}"/>
              </a:ext>
            </a:extLst>
          </p:cNvPr>
          <p:cNvSpPr/>
          <p:nvPr/>
        </p:nvSpPr>
        <p:spPr>
          <a:xfrm>
            <a:off x="2150960" y="-110962"/>
            <a:ext cx="6623994"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solidFill>
                  <a:srgbClr val="FF0000"/>
                </a:solidFill>
                <a:effectLst>
                  <a:innerShdw blurRad="177800">
                    <a:schemeClr val="accent3">
                      <a:lumMod val="50000"/>
                    </a:schemeClr>
                  </a:innerShdw>
                </a:effectLst>
              </a:rPr>
              <a:t>Problem Statement</a:t>
            </a:r>
          </a:p>
        </p:txBody>
      </p:sp>
      <p:sp>
        <p:nvSpPr>
          <p:cNvPr id="3" name="TextBox 2">
            <a:extLst>
              <a:ext uri="{FF2B5EF4-FFF2-40B4-BE49-F238E27FC236}">
                <a16:creationId xmlns:a16="http://schemas.microsoft.com/office/drawing/2014/main" id="{67897C8C-CB96-2567-049B-1D069446D261}"/>
              </a:ext>
            </a:extLst>
          </p:cNvPr>
          <p:cNvSpPr txBox="1"/>
          <p:nvPr/>
        </p:nvSpPr>
        <p:spPr>
          <a:xfrm>
            <a:off x="180535" y="671691"/>
            <a:ext cx="11830930" cy="6186309"/>
          </a:xfrm>
          <a:prstGeom prst="rect">
            <a:avLst/>
          </a:prstGeom>
          <a:noFill/>
        </p:spPr>
        <p:txBody>
          <a:bodyPr wrap="square" rtlCol="0">
            <a:spAutoFit/>
          </a:bodyPr>
          <a:lstStyle/>
          <a:p>
            <a:r>
              <a:rPr lang="en-IN" b="0" i="0" dirty="0">
                <a:solidFill>
                  <a:srgbClr val="000000"/>
                </a:solidFill>
                <a:effectLst/>
                <a:latin typeface="Franklin Gothic Medium" panose="020B0603020102020204" pitchFamily="34" charset="0"/>
                <a:cs typeface="Arial" panose="020B0604020202020204" pitchFamily="34"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endParaRPr lang="en-IN" b="0" i="0" dirty="0">
              <a:solidFill>
                <a:srgbClr val="000000"/>
              </a:solidFill>
              <a:effectLst/>
              <a:latin typeface="Franklin Gothic Medium" panose="020B0603020102020204" pitchFamily="34" charset="0"/>
              <a:cs typeface="Arial" panose="020B0604020202020204" pitchFamily="34" charset="0"/>
            </a:endParaRPr>
          </a:p>
          <a:p>
            <a:r>
              <a:rPr lang="en-IN" b="0" i="0" dirty="0">
                <a:solidFill>
                  <a:srgbClr val="000000"/>
                </a:solidFill>
                <a:effectLst/>
                <a:latin typeface="Franklin Gothic Medium" panose="020B0603020102020204" pitchFamily="34" charset="0"/>
                <a:cs typeface="Arial" panose="020B0604020202020204" pitchFamily="34" charset="0"/>
              </a:rPr>
              <a:t> Online hate, described as abusive language, aggression, cyberbullying, hatefulness and many others has been identified as a major threat on online social media platforms. Social media platforms are the most prominent grounds for such toxic behaviour.</a:t>
            </a:r>
            <a:br>
              <a:rPr lang="en-IN" dirty="0">
                <a:latin typeface="Franklin Gothic Medium" panose="020B0603020102020204" pitchFamily="34" charset="0"/>
                <a:cs typeface="Arial" panose="020B0604020202020204" pitchFamily="34" charset="0"/>
              </a:rPr>
            </a:br>
            <a:r>
              <a:rPr lang="en-IN" b="0" i="0" dirty="0">
                <a:solidFill>
                  <a:srgbClr val="000000"/>
                </a:solidFill>
                <a:effectLst/>
                <a:latin typeface="Franklin Gothic Medium" panose="020B0603020102020204" pitchFamily="34" charset="0"/>
                <a:cs typeface="Arial" panose="020B0604020202020204" pitchFamily="34" charset="0"/>
              </a:rPr>
              <a:t>There has been a remarkable increase in the cases of cyberbullying and trolls on various social media platforms. Many celebrities and influences are facing backlashes from people and have to come across hateful and offensive comments.</a:t>
            </a:r>
          </a:p>
          <a:p>
            <a:endParaRPr lang="en-IN" b="0" i="0" dirty="0">
              <a:solidFill>
                <a:srgbClr val="000000"/>
              </a:solidFill>
              <a:effectLst/>
              <a:latin typeface="Franklin Gothic Medium" panose="020B0603020102020204" pitchFamily="34" charset="0"/>
              <a:cs typeface="Arial" panose="020B0604020202020204" pitchFamily="34" charset="0"/>
            </a:endParaRPr>
          </a:p>
          <a:p>
            <a:r>
              <a:rPr lang="en-IN" b="0" i="0" dirty="0">
                <a:solidFill>
                  <a:srgbClr val="000000"/>
                </a:solidFill>
                <a:effectLst/>
                <a:latin typeface="Franklin Gothic Medium" panose="020B0603020102020204" pitchFamily="34" charset="0"/>
                <a:cs typeface="Arial" panose="020B0604020202020204" pitchFamily="34" charset="0"/>
              </a:rPr>
              <a:t> This can take a toll on anyone and affect them mentally leading to depression, mental illness, self-hatred and suicidal thoughts. Internet comments are bastions of hatred and vitriol. While online anonymity has provided a new outlet for aggression and hate speech, machine learning can be used to fight it. </a:t>
            </a:r>
          </a:p>
          <a:p>
            <a:endParaRPr lang="en-IN" b="0" i="0" dirty="0">
              <a:solidFill>
                <a:srgbClr val="000000"/>
              </a:solidFill>
              <a:effectLst/>
              <a:latin typeface="Franklin Gothic Medium" panose="020B0603020102020204" pitchFamily="34" charset="0"/>
              <a:cs typeface="Arial" panose="020B0604020202020204" pitchFamily="34" charset="0"/>
            </a:endParaRPr>
          </a:p>
          <a:p>
            <a:r>
              <a:rPr lang="en-IN" b="0" i="0" dirty="0">
                <a:solidFill>
                  <a:srgbClr val="000000"/>
                </a:solidFill>
                <a:effectLst/>
                <a:latin typeface="Franklin Gothic Medium" panose="020B0603020102020204" pitchFamily="34" charset="0"/>
                <a:cs typeface="Arial" panose="020B0604020202020204" pitchFamily="34" charset="0"/>
              </a:rPr>
              <a:t>The problem we sought to solve was the tagging of internet comments that are aggressive towards other users. This means that insults to third parties such as celebrities will be tagged as unoffensive, but “u are an idiot” is clearly offensive. </a:t>
            </a:r>
          </a:p>
          <a:p>
            <a:endParaRPr lang="en-IN" b="0" i="0" dirty="0">
              <a:solidFill>
                <a:srgbClr val="000000"/>
              </a:solidFill>
              <a:effectLst/>
              <a:latin typeface="Franklin Gothic Medium" panose="020B0603020102020204" pitchFamily="34" charset="0"/>
              <a:cs typeface="Arial" panose="020B0604020202020204" pitchFamily="34" charset="0"/>
            </a:endParaRPr>
          </a:p>
          <a:p>
            <a:r>
              <a:rPr lang="en-IN" b="0" i="0" dirty="0">
                <a:solidFill>
                  <a:srgbClr val="000000"/>
                </a:solidFill>
                <a:effectLst/>
                <a:latin typeface="Franklin Gothic Medium" panose="020B0603020102020204" pitchFamily="34" charset="0"/>
                <a:cs typeface="Arial" panose="020B0604020202020204" pitchFamily="34" charset="0"/>
              </a:rPr>
              <a:t>Our goal is to build a prototype of online hate and abuse comment classifier which can used to classify hate and offensive comments so that it can be controlled and restricted from spreading hatred and cyberbullying.</a:t>
            </a:r>
            <a:endParaRPr lang="en-IN" dirty="0">
              <a:latin typeface="Franklin Gothic Medium" panose="020B0603020102020204" pitchFamily="34" charset="0"/>
              <a:cs typeface="Arial" panose="020B0604020202020204" pitchFamily="34" charset="0"/>
            </a:endParaRPr>
          </a:p>
        </p:txBody>
      </p:sp>
    </p:spTree>
    <p:extLst>
      <p:ext uri="{BB962C8B-B14F-4D97-AF65-F5344CB8AC3E}">
        <p14:creationId xmlns:p14="http://schemas.microsoft.com/office/powerpoint/2010/main" val="1047399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62B507-86A5-D13C-833B-4298D2637817}"/>
              </a:ext>
            </a:extLst>
          </p:cNvPr>
          <p:cNvSpPr/>
          <p:nvPr/>
        </p:nvSpPr>
        <p:spPr>
          <a:xfrm>
            <a:off x="1618428" y="0"/>
            <a:ext cx="7427098"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Problem Understating</a:t>
            </a:r>
          </a:p>
        </p:txBody>
      </p:sp>
      <p:sp>
        <p:nvSpPr>
          <p:cNvPr id="3" name="TextBox 2">
            <a:extLst>
              <a:ext uri="{FF2B5EF4-FFF2-40B4-BE49-F238E27FC236}">
                <a16:creationId xmlns:a16="http://schemas.microsoft.com/office/drawing/2014/main" id="{167793D1-1397-6DF0-9E52-2D6CAE59CDCC}"/>
              </a:ext>
            </a:extLst>
          </p:cNvPr>
          <p:cNvSpPr txBox="1"/>
          <p:nvPr/>
        </p:nvSpPr>
        <p:spPr>
          <a:xfrm>
            <a:off x="492369" y="1026941"/>
            <a:ext cx="7849772" cy="6186309"/>
          </a:xfrm>
          <a:prstGeom prst="rect">
            <a:avLst/>
          </a:prstGeom>
          <a:noFill/>
        </p:spPr>
        <p:txBody>
          <a:bodyPr wrap="square" rtlCol="0">
            <a:spAutoFit/>
          </a:bodyPr>
          <a:lstStyle/>
          <a:p>
            <a:r>
              <a:rPr lang="en-IN" sz="2000" b="0" i="0" dirty="0">
                <a:effectLst/>
                <a:latin typeface="Arial" panose="020B0604020202020204" pitchFamily="34" charset="0"/>
                <a:cs typeface="Arial" panose="020B0604020202020204" pitchFamily="34" charset="0"/>
              </a:rPr>
              <a:t>Deleting a genuine negative comment (trolls are an exception) is never a good thing to do on social media. It straightaway raises questions on the brand’s integrity. It may also stoke the customer’s anger and frustration and cause him to post a flurry of negative comments on various platforms, which may eventually boil over into an uncontrollable situation. There are also good chances that the comment may have already been seen and possibly even saved as a screenshot by other customers.</a:t>
            </a:r>
          </a:p>
          <a:p>
            <a:endParaRPr lang="en-IN" sz="2000" dirty="0">
              <a:latin typeface="Arial" panose="020B0604020202020204" pitchFamily="34" charset="0"/>
              <a:cs typeface="Arial" panose="020B0604020202020204" pitchFamily="34" charset="0"/>
            </a:endParaRPr>
          </a:p>
          <a:p>
            <a:r>
              <a:rPr lang="en-IN" sz="2000" b="0" i="0" dirty="0">
                <a:effectLst/>
                <a:latin typeface="Arial" panose="020B0604020202020204" pitchFamily="34" charset="0"/>
                <a:cs typeface="Arial" panose="020B0604020202020204" pitchFamily="34" charset="0"/>
              </a:rPr>
              <a:t>It is best to respond as quickly as possible to negative comments. Irate customers generally lack patience and expect quick resolution of issues. Undue delays could only make matters worse.</a:t>
            </a:r>
          </a:p>
          <a:p>
            <a:endParaRPr lang="en-IN" sz="2000" dirty="0">
              <a:solidFill>
                <a:srgbClr val="595959"/>
              </a:solidFill>
              <a:latin typeface="Arial" panose="020B0604020202020204" pitchFamily="34" charset="0"/>
              <a:cs typeface="Arial" panose="020B0604020202020204" pitchFamily="34" charset="0"/>
            </a:endParaRPr>
          </a:p>
          <a:p>
            <a:r>
              <a:rPr lang="en-IN" sz="2000" b="0" i="0" dirty="0">
                <a:solidFill>
                  <a:srgbClr val="111111"/>
                </a:solidFill>
                <a:effectLst/>
                <a:latin typeface="Arial" panose="020B0604020202020204" pitchFamily="34" charset="0"/>
                <a:cs typeface="Arial" panose="020B0604020202020204" pitchFamily="34" charset="0"/>
              </a:rPr>
              <a:t>Most negative comments left on Social Media are complaints left by unhappy customers. </a:t>
            </a:r>
            <a:endParaRPr lang="en-IN" sz="2000" b="0" i="0" dirty="0">
              <a:solidFill>
                <a:srgbClr val="595959"/>
              </a:solidFill>
              <a:effectLst/>
              <a:latin typeface="Arial" panose="020B0604020202020204" pitchFamily="34" charset="0"/>
              <a:cs typeface="Arial" panose="020B0604020202020204" pitchFamily="34" charset="0"/>
            </a:endParaRPr>
          </a:p>
          <a:p>
            <a:endParaRPr lang="en-IN" sz="2000" dirty="0">
              <a:solidFill>
                <a:srgbClr val="595959"/>
              </a:solidFill>
              <a:latin typeface="Arial" panose="020B0604020202020204" pitchFamily="34" charset="0"/>
              <a:cs typeface="Arial" panose="020B0604020202020204" pitchFamily="34" charset="0"/>
            </a:endParaRPr>
          </a:p>
          <a:p>
            <a:r>
              <a:rPr lang="en-IN" sz="2000" b="0" i="0" dirty="0">
                <a:solidFill>
                  <a:srgbClr val="292929"/>
                </a:solidFill>
                <a:effectLst/>
                <a:latin typeface="Arial" panose="020B0604020202020204" pitchFamily="34" charset="0"/>
                <a:cs typeface="Arial" panose="020B0604020202020204" pitchFamily="34" charset="0"/>
              </a:rPr>
              <a:t>“Disaster gave me two things: a moment to react and a decision to overcome”</a:t>
            </a:r>
            <a:endParaRPr lang="en-IN" sz="2000" b="0" i="0" dirty="0">
              <a:solidFill>
                <a:srgbClr val="595959"/>
              </a:solidFill>
              <a:effectLst/>
              <a:latin typeface="Arial" panose="020B0604020202020204" pitchFamily="34" charset="0"/>
              <a:cs typeface="Arial" panose="020B0604020202020204" pitchFamily="34" charset="0"/>
            </a:endParaRPr>
          </a:p>
          <a:p>
            <a:endParaRPr lang="en-IN" dirty="0">
              <a:solidFill>
                <a:srgbClr val="595959"/>
              </a:solidFill>
              <a:latin typeface="Helvetica" panose="020B0604020202020204" pitchFamily="34" charset="0"/>
            </a:endParaRPr>
          </a:p>
          <a:p>
            <a:endParaRPr lang="en-IN" dirty="0"/>
          </a:p>
        </p:txBody>
      </p:sp>
      <p:pic>
        <p:nvPicPr>
          <p:cNvPr id="3074" name="Picture 2" descr="See the source image">
            <a:extLst>
              <a:ext uri="{FF2B5EF4-FFF2-40B4-BE49-F238E27FC236}">
                <a16:creationId xmlns:a16="http://schemas.microsoft.com/office/drawing/2014/main" id="{2C935CEB-8F1B-2FC9-8B3C-5A0805287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9767" y="1153551"/>
            <a:ext cx="3179297"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92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a:extLst>
              <a:ext uri="{FF2B5EF4-FFF2-40B4-BE49-F238E27FC236}">
                <a16:creationId xmlns:a16="http://schemas.microsoft.com/office/drawing/2014/main" id="{DD5621A9-A759-B524-D798-5FA6BF686E6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LineDrawing trans="78000"/>
                    </a14:imgEffect>
                  </a14:imgLayer>
                </a14:imgProps>
              </a:ext>
              <a:ext uri="{28A0092B-C50C-407E-A947-70E740481C1C}">
                <a14:useLocalDpi xmlns:a14="http://schemas.microsoft.com/office/drawing/2010/main" val="0"/>
              </a:ext>
            </a:extLst>
          </a:blip>
          <a:srcRect/>
          <a:stretch>
            <a:fillRect/>
          </a:stretch>
        </p:blipFill>
        <p:spPr bwMode="auto">
          <a:xfrm>
            <a:off x="0" y="-98474"/>
            <a:ext cx="12191999" cy="6956473"/>
          </a:xfrm>
          <a:prstGeom prst="rect">
            <a:avLst/>
          </a:prstGeom>
          <a:noFill/>
          <a:effectLst>
            <a:glow rad="139700">
              <a:schemeClr val="accent1">
                <a:satMod val="175000"/>
                <a:alpha val="37000"/>
              </a:schemeClr>
            </a:glow>
            <a:outerShdw blurRad="50800" dist="38100" dir="5400000" algn="t" rotWithShape="0">
              <a:prstClr val="black">
                <a:alpha val="50000"/>
              </a:prstClr>
            </a:outerShdw>
            <a:reflection blurRad="203200" stA="57000" endPos="65000" dist="508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457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2CC56F-7D54-F48B-C930-783F87E1F538}"/>
              </a:ext>
            </a:extLst>
          </p:cNvPr>
          <p:cNvSpPr/>
          <p:nvPr/>
        </p:nvSpPr>
        <p:spPr>
          <a:xfrm>
            <a:off x="1262020" y="407016"/>
            <a:ext cx="8570680"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Exploratory Data Analysis</a:t>
            </a:r>
          </a:p>
        </p:txBody>
      </p:sp>
      <p:sp>
        <p:nvSpPr>
          <p:cNvPr id="3" name="TextBox 2">
            <a:extLst>
              <a:ext uri="{FF2B5EF4-FFF2-40B4-BE49-F238E27FC236}">
                <a16:creationId xmlns:a16="http://schemas.microsoft.com/office/drawing/2014/main" id="{AEBED5B2-51CE-94A8-282D-CFAA9D530589}"/>
              </a:ext>
            </a:extLst>
          </p:cNvPr>
          <p:cNvSpPr txBox="1"/>
          <p:nvPr/>
        </p:nvSpPr>
        <p:spPr>
          <a:xfrm>
            <a:off x="956602" y="1561514"/>
            <a:ext cx="10775853" cy="5601533"/>
          </a:xfrm>
          <a:prstGeom prst="rect">
            <a:avLst/>
          </a:prstGeom>
          <a:noFill/>
        </p:spPr>
        <p:txBody>
          <a:bodyPr wrap="square" rtlCol="0">
            <a:spAutoFit/>
          </a:bodyPr>
          <a:lstStyle/>
          <a:p>
            <a:pPr marL="285750" indent="-285750">
              <a:buFont typeface="Wingdings" panose="05000000000000000000" pitchFamily="2" charset="2"/>
              <a:buChar char="v"/>
            </a:pPr>
            <a:r>
              <a:rPr lang="en-IN" sz="2000" dirty="0"/>
              <a:t> Imported the necessary libraries and loaded the train and test data set.</a:t>
            </a:r>
          </a:p>
          <a:p>
            <a:pPr marL="285750" indent="-285750">
              <a:buFont typeface="Wingdings" panose="05000000000000000000" pitchFamily="2" charset="2"/>
              <a:buChar char="v"/>
            </a:pPr>
            <a:r>
              <a:rPr lang="en-IN" sz="2000" dirty="0"/>
              <a:t>There are 159571 rows and 8 columns present in the train dataset.</a:t>
            </a:r>
          </a:p>
          <a:p>
            <a:pPr marL="285750" indent="-285750">
              <a:buFont typeface="Wingdings" panose="05000000000000000000" pitchFamily="2" charset="2"/>
              <a:buChar char="v"/>
            </a:pPr>
            <a:r>
              <a:rPr lang="en-IN" sz="2000" dirty="0"/>
              <a:t>There are 153164 rows and 2 columns present in the test dataset.</a:t>
            </a:r>
          </a:p>
          <a:p>
            <a:pPr marL="285750" indent="-285750">
              <a:buFont typeface="Wingdings" panose="05000000000000000000" pitchFamily="2" charset="2"/>
              <a:buChar char="v"/>
            </a:pPr>
            <a:r>
              <a:rPr lang="en-IN" sz="2000" dirty="0"/>
              <a:t>Checked the shape, info, data types, statistical summary of data, count of value.</a:t>
            </a:r>
          </a:p>
          <a:p>
            <a:pPr marL="285750" indent="-285750">
              <a:buFont typeface="Wingdings" panose="05000000000000000000" pitchFamily="2" charset="2"/>
              <a:buChar char="v"/>
            </a:pPr>
            <a:r>
              <a:rPr lang="en-IN" sz="2000" dirty="0"/>
              <a:t>We checked the null value, there is no null value present in the data.</a:t>
            </a:r>
          </a:p>
          <a:p>
            <a:pPr marL="285750" indent="-285750">
              <a:buFont typeface="Wingdings" panose="05000000000000000000" pitchFamily="2" charset="2"/>
              <a:buChar char="v"/>
            </a:pPr>
            <a:r>
              <a:rPr lang="en-IN" sz="2000" dirty="0"/>
              <a:t>Dropped the id column from the train dataset</a:t>
            </a:r>
          </a:p>
          <a:p>
            <a:pPr marL="285750" indent="-285750">
              <a:buFont typeface="Wingdings" panose="05000000000000000000" pitchFamily="2" charset="2"/>
              <a:buChar char="v"/>
            </a:pPr>
            <a:r>
              <a:rPr lang="en-IN" sz="2000" dirty="0"/>
              <a:t>Visualized the data using various plot. Box plot, distribution plot, scatterplot, </a:t>
            </a:r>
            <a:r>
              <a:rPr lang="en-IN" sz="2000" dirty="0" err="1"/>
              <a:t>countplot</a:t>
            </a:r>
            <a:r>
              <a:rPr lang="en-IN" sz="2000" dirty="0"/>
              <a:t>, </a:t>
            </a:r>
            <a:r>
              <a:rPr lang="en-IN" sz="2000" dirty="0" err="1"/>
              <a:t>regplot</a:t>
            </a:r>
            <a:r>
              <a:rPr lang="en-IN" sz="2000" dirty="0"/>
              <a:t>, pie chart to analysis the data.</a:t>
            </a:r>
          </a:p>
          <a:p>
            <a:pPr marL="285750" indent="-285750">
              <a:buFont typeface="Wingdings" panose="05000000000000000000" pitchFamily="2" charset="2"/>
              <a:buChar char="v"/>
            </a:pPr>
            <a:r>
              <a:rPr lang="en-IN" sz="2000" dirty="0"/>
              <a:t>Using the word cloud, we have visualize the frequently used bad comments.</a:t>
            </a:r>
          </a:p>
          <a:p>
            <a:pPr marL="285750" indent="-285750">
              <a:buFont typeface="Wingdings" panose="05000000000000000000" pitchFamily="2" charset="2"/>
              <a:buChar char="v"/>
            </a:pPr>
            <a:r>
              <a:rPr lang="en-IN" sz="2000" dirty="0"/>
              <a:t>We have filter the comments that have the stop words, punctuations etc using the </a:t>
            </a:r>
            <a:r>
              <a:rPr lang="en-IN" sz="2000" dirty="0" err="1"/>
              <a:t>nltk</a:t>
            </a:r>
            <a:r>
              <a:rPr lang="en-IN" sz="2000" dirty="0"/>
              <a:t>.</a:t>
            </a:r>
          </a:p>
          <a:p>
            <a:pPr marL="285750" indent="-285750">
              <a:buFont typeface="Wingdings" panose="05000000000000000000" pitchFamily="2" charset="2"/>
              <a:buChar char="v"/>
            </a:pPr>
            <a:r>
              <a:rPr lang="en-IN" sz="2000" dirty="0"/>
              <a:t>Using the Imbalance technique, we have balance the data.</a:t>
            </a:r>
          </a:p>
          <a:p>
            <a:pPr marL="285750" indent="-285750">
              <a:buFont typeface="Wingdings" panose="05000000000000000000" pitchFamily="2" charset="2"/>
              <a:buChar char="v"/>
            </a:pPr>
            <a:r>
              <a:rPr lang="en-IN" sz="2000" dirty="0"/>
              <a:t> Done the feature engineering, data pre-processing , data cleaning. </a:t>
            </a:r>
          </a:p>
          <a:p>
            <a:pPr marL="285750" indent="-285750">
              <a:buFont typeface="Wingdings" panose="05000000000000000000" pitchFamily="2" charset="2"/>
              <a:buChar char="v"/>
            </a:pPr>
            <a:r>
              <a:rPr lang="en-IN" sz="2000" dirty="0"/>
              <a:t>Checked the correlation of data and visualized it using heatmap.</a:t>
            </a:r>
          </a:p>
          <a:p>
            <a:pPr marL="285750" indent="-285750">
              <a:buFont typeface="Wingdings" panose="05000000000000000000" pitchFamily="2" charset="2"/>
              <a:buChar char="v"/>
            </a:pPr>
            <a:r>
              <a:rPr lang="en-IN" sz="2000" dirty="0"/>
              <a:t>Then we have separate the feature and target into x and y. Then we have build the machine learning model,  using the metrics we have checked the accuracy score, classification report, confusion matrix, log loss, Visualization the AOC ROC Curve,  done the hyper parameter tuning. and make the comments prediction.</a:t>
            </a:r>
          </a:p>
          <a:p>
            <a:endParaRPr lang="en-IN" dirty="0"/>
          </a:p>
        </p:txBody>
      </p:sp>
    </p:spTree>
    <p:extLst>
      <p:ext uri="{BB962C8B-B14F-4D97-AF65-F5344CB8AC3E}">
        <p14:creationId xmlns:p14="http://schemas.microsoft.com/office/powerpoint/2010/main" val="1222459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43DA4C-0687-5728-74BC-1D60884AA25B}"/>
              </a:ext>
            </a:extLst>
          </p:cNvPr>
          <p:cNvSpPr/>
          <p:nvPr/>
        </p:nvSpPr>
        <p:spPr>
          <a:xfrm>
            <a:off x="3427756" y="0"/>
            <a:ext cx="5167604" cy="923330"/>
          </a:xfrm>
          <a:prstGeom prst="rect">
            <a:avLst/>
          </a:prstGeom>
          <a:solidFill>
            <a:schemeClr val="bg1">
              <a:lumMod val="95000"/>
            </a:schemeClr>
          </a:solidFill>
        </p:spPr>
        <p:txBody>
          <a:bodyPr wrap="squar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Visualization</a:t>
            </a:r>
          </a:p>
        </p:txBody>
      </p:sp>
      <p:pic>
        <p:nvPicPr>
          <p:cNvPr id="4" name="Picture 3">
            <a:extLst>
              <a:ext uri="{FF2B5EF4-FFF2-40B4-BE49-F238E27FC236}">
                <a16:creationId xmlns:a16="http://schemas.microsoft.com/office/drawing/2014/main" id="{49754499-7CCC-2F0E-59FD-DEE2E8DC8FA3}"/>
              </a:ext>
            </a:extLst>
          </p:cNvPr>
          <p:cNvPicPr>
            <a:picLocks noChangeAspect="1"/>
          </p:cNvPicPr>
          <p:nvPr/>
        </p:nvPicPr>
        <p:blipFill>
          <a:blip r:embed="rId2"/>
          <a:stretch>
            <a:fillRect/>
          </a:stretch>
        </p:blipFill>
        <p:spPr>
          <a:xfrm>
            <a:off x="634876" y="1041010"/>
            <a:ext cx="5461123" cy="5029200"/>
          </a:xfrm>
          <a:prstGeom prst="rect">
            <a:avLst/>
          </a:prstGeom>
        </p:spPr>
      </p:pic>
      <p:pic>
        <p:nvPicPr>
          <p:cNvPr id="6" name="Picture 5">
            <a:extLst>
              <a:ext uri="{FF2B5EF4-FFF2-40B4-BE49-F238E27FC236}">
                <a16:creationId xmlns:a16="http://schemas.microsoft.com/office/drawing/2014/main" id="{2CA438AB-9097-335F-F351-CE4C33201A6A}"/>
              </a:ext>
            </a:extLst>
          </p:cNvPr>
          <p:cNvPicPr>
            <a:picLocks noChangeAspect="1"/>
          </p:cNvPicPr>
          <p:nvPr/>
        </p:nvPicPr>
        <p:blipFill>
          <a:blip r:embed="rId3"/>
          <a:stretch>
            <a:fillRect/>
          </a:stretch>
        </p:blipFill>
        <p:spPr>
          <a:xfrm>
            <a:off x="6715274" y="1041009"/>
            <a:ext cx="5167604" cy="5029200"/>
          </a:xfrm>
          <a:prstGeom prst="rect">
            <a:avLst/>
          </a:prstGeom>
        </p:spPr>
      </p:pic>
      <p:sp>
        <p:nvSpPr>
          <p:cNvPr id="7" name="Rectangle 6">
            <a:extLst>
              <a:ext uri="{FF2B5EF4-FFF2-40B4-BE49-F238E27FC236}">
                <a16:creationId xmlns:a16="http://schemas.microsoft.com/office/drawing/2014/main" id="{66B052A4-435D-4EB3-A2E7-4893F88A921D}"/>
              </a:ext>
            </a:extLst>
          </p:cNvPr>
          <p:cNvSpPr/>
          <p:nvPr/>
        </p:nvSpPr>
        <p:spPr>
          <a:xfrm>
            <a:off x="2045787" y="3710353"/>
            <a:ext cx="3369833"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tx1">
                    <a:lumMod val="95000"/>
                    <a:lumOff val="5000"/>
                  </a:schemeClr>
                </a:solidFill>
                <a:effectLst/>
              </a:rPr>
              <a:t>Malignant</a:t>
            </a:r>
          </a:p>
        </p:txBody>
      </p:sp>
      <p:sp>
        <p:nvSpPr>
          <p:cNvPr id="8" name="Rectangle 7">
            <a:extLst>
              <a:ext uri="{FF2B5EF4-FFF2-40B4-BE49-F238E27FC236}">
                <a16:creationId xmlns:a16="http://schemas.microsoft.com/office/drawing/2014/main" id="{11DC7A6A-BCB9-B206-7C16-56C9CFD7A340}"/>
              </a:ext>
            </a:extLst>
          </p:cNvPr>
          <p:cNvSpPr/>
          <p:nvPr/>
        </p:nvSpPr>
        <p:spPr>
          <a:xfrm>
            <a:off x="7957082" y="3429000"/>
            <a:ext cx="3369832" cy="175432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tx1">
                    <a:lumMod val="95000"/>
                    <a:lumOff val="5000"/>
                  </a:schemeClr>
                </a:solidFill>
                <a:effectLst/>
              </a:rPr>
              <a:t>Highly </a:t>
            </a:r>
          </a:p>
          <a:p>
            <a:pPr algn="ctr"/>
            <a:r>
              <a:rPr lang="en-US" sz="5400" b="1" cap="none" spc="0" dirty="0">
                <a:ln/>
                <a:solidFill>
                  <a:schemeClr val="tx1">
                    <a:lumMod val="95000"/>
                    <a:lumOff val="5000"/>
                  </a:schemeClr>
                </a:solidFill>
                <a:effectLst/>
              </a:rPr>
              <a:t>Malignant</a:t>
            </a:r>
          </a:p>
        </p:txBody>
      </p:sp>
      <p:sp>
        <p:nvSpPr>
          <p:cNvPr id="9" name="TextBox 8">
            <a:extLst>
              <a:ext uri="{FF2B5EF4-FFF2-40B4-BE49-F238E27FC236}">
                <a16:creationId xmlns:a16="http://schemas.microsoft.com/office/drawing/2014/main" id="{758FFCBE-7D41-1C11-0523-212034D54C38}"/>
              </a:ext>
            </a:extLst>
          </p:cNvPr>
          <p:cNvSpPr txBox="1"/>
          <p:nvPr/>
        </p:nvSpPr>
        <p:spPr>
          <a:xfrm>
            <a:off x="1083685" y="6142141"/>
            <a:ext cx="10243229"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In malignant the bad comments count is 15294 and highly malignant bad comments count is 1595. We see that Malignant bad comments count is high as compare to highly malignant.</a:t>
            </a:r>
          </a:p>
        </p:txBody>
      </p:sp>
    </p:spTree>
    <p:extLst>
      <p:ext uri="{BB962C8B-B14F-4D97-AF65-F5344CB8AC3E}">
        <p14:creationId xmlns:p14="http://schemas.microsoft.com/office/powerpoint/2010/main" val="44539464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3.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4.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178</TotalTime>
  <Words>1620</Words>
  <Application>Microsoft Office PowerPoint</Application>
  <PresentationFormat>Widescreen</PresentationFormat>
  <Paragraphs>116</Paragraphs>
  <Slides>33</Slides>
  <Notes>0</Notes>
  <HiddenSlides>0</HiddenSlides>
  <MMClips>0</MMClips>
  <ScaleCrop>false</ScaleCrop>
  <HeadingPairs>
    <vt:vector size="6" baseType="variant">
      <vt:variant>
        <vt:lpstr>Fonts Used</vt:lpstr>
      </vt:variant>
      <vt:variant>
        <vt:i4>18</vt:i4>
      </vt:variant>
      <vt:variant>
        <vt:lpstr>Theme</vt:lpstr>
      </vt:variant>
      <vt:variant>
        <vt:i4>4</vt:i4>
      </vt:variant>
      <vt:variant>
        <vt:lpstr>Slide Titles</vt:lpstr>
      </vt:variant>
      <vt:variant>
        <vt:i4>33</vt:i4>
      </vt:variant>
    </vt:vector>
  </HeadingPairs>
  <TitlesOfParts>
    <vt:vector size="55" baseType="lpstr">
      <vt:lpstr>Arial</vt:lpstr>
      <vt:lpstr>Bahnschrift SemiBold</vt:lpstr>
      <vt:lpstr>Bahnschrift SemiBold SemiConden</vt:lpstr>
      <vt:lpstr>Bookman Old Style</vt:lpstr>
      <vt:lpstr>Calibri</vt:lpstr>
      <vt:lpstr>Calibri Light</vt:lpstr>
      <vt:lpstr>Constantia</vt:lpstr>
      <vt:lpstr>Franklin Gothic Medium</vt:lpstr>
      <vt:lpstr>French Script MT</vt:lpstr>
      <vt:lpstr>Georgia</vt:lpstr>
      <vt:lpstr>Gill Sans MT</vt:lpstr>
      <vt:lpstr>Helvetica</vt:lpstr>
      <vt:lpstr>Merriweather Black</vt:lpstr>
      <vt:lpstr>Roboto</vt:lpstr>
      <vt:lpstr>Rockwell</vt:lpstr>
      <vt:lpstr>Times New Roman</vt:lpstr>
      <vt:lpstr>Tw Cen MT</vt:lpstr>
      <vt:lpstr>Wingdings</vt:lpstr>
      <vt:lpstr>Parcel</vt:lpstr>
      <vt:lpstr>Celestial</vt:lpstr>
      <vt:lpstr>Damask</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Aamina Ruvaida</dc:creator>
  <cp:lastModifiedBy>Aamina Ruvaida</cp:lastModifiedBy>
  <cp:revision>12</cp:revision>
  <dcterms:created xsi:type="dcterms:W3CDTF">2022-07-07T06:35:25Z</dcterms:created>
  <dcterms:modified xsi:type="dcterms:W3CDTF">2022-07-07T09:34:10Z</dcterms:modified>
</cp:coreProperties>
</file>