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22"/>
  </p:notes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0000" autoAdjust="0"/>
  </p:normalViewPr>
  <p:slideViewPr>
    <p:cSldViewPr snapToGrid="0">
      <p:cViewPr varScale="1">
        <p:scale>
          <a:sx n="64" d="100"/>
          <a:sy n="64" d="100"/>
        </p:scale>
        <p:origin x="71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B4B5B0-F805-4191-8F7D-8011FF70044F}" type="datetimeFigureOut">
              <a:rPr lang="en-IN" smtClean="0"/>
              <a:t>21-08-2020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182302-1984-49D3-8404-F7C0FC214764}" type="slidenum">
              <a:rPr lang="en-IN" smtClean="0"/>
              <a:t>‹#›</a:t>
            </a:fld>
            <a:endParaRPr lang="en-IN"/>
          </a:p>
        </p:txBody>
      </p:sp>
    </p:spTree>
    <p:extLst>
      <p:ext uri="{BB962C8B-B14F-4D97-AF65-F5344CB8AC3E}">
        <p14:creationId xmlns:p14="http://schemas.microsoft.com/office/powerpoint/2010/main" val="4011588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10B4B"/>
                </a:solidFill>
                <a:effectLst/>
                <a:latin typeface="erdana"/>
              </a:rPr>
              <a:t>1) Local Variable</a:t>
            </a:r>
          </a:p>
          <a:p>
            <a:pPr algn="l"/>
            <a:r>
              <a:rPr lang="en-US" b="0" i="0" dirty="0">
                <a:solidFill>
                  <a:srgbClr val="000000"/>
                </a:solidFill>
                <a:effectLst/>
                <a:latin typeface="verdana" panose="020B0604030504040204" pitchFamily="34" charset="0"/>
              </a:rPr>
              <a:t>A variable declared inside the body of the method is called local variable. You can use this variable only within that method and the other methods in the class aren't even aware that the variable exists.</a:t>
            </a:r>
          </a:p>
          <a:p>
            <a:pPr algn="l"/>
            <a:r>
              <a:rPr lang="en-US" b="0" i="0" dirty="0">
                <a:solidFill>
                  <a:srgbClr val="000000"/>
                </a:solidFill>
                <a:effectLst/>
                <a:latin typeface="verdana" panose="020B0604030504040204" pitchFamily="34" charset="0"/>
              </a:rPr>
              <a:t>A local variable cannot be defined with "static" keyword.</a:t>
            </a:r>
          </a:p>
          <a:p>
            <a:pPr algn="l"/>
            <a:r>
              <a:rPr lang="en-US" b="0" i="0" dirty="0">
                <a:solidFill>
                  <a:srgbClr val="610B4B"/>
                </a:solidFill>
                <a:effectLst/>
                <a:latin typeface="erdana"/>
              </a:rPr>
              <a:t>2) Instance Variable</a:t>
            </a:r>
          </a:p>
          <a:p>
            <a:pPr algn="l"/>
            <a:r>
              <a:rPr lang="en-US" b="0" i="0" dirty="0">
                <a:solidFill>
                  <a:srgbClr val="000000"/>
                </a:solidFill>
                <a:effectLst/>
                <a:latin typeface="verdana" panose="020B0604030504040204" pitchFamily="34" charset="0"/>
              </a:rPr>
              <a:t>A variable declared inside the class but outside the body of the method, is called instance variable. </a:t>
            </a:r>
          </a:p>
          <a:p>
            <a:pPr algn="l"/>
            <a:r>
              <a:rPr lang="en-US" b="0" i="0" dirty="0">
                <a:solidFill>
                  <a:srgbClr val="000000"/>
                </a:solidFill>
                <a:effectLst/>
                <a:latin typeface="verdana" panose="020B0604030504040204" pitchFamily="34" charset="0"/>
              </a:rPr>
              <a:t>It is called instance variable because its value is instance specific and is not shared among instances.</a:t>
            </a:r>
          </a:p>
          <a:p>
            <a:pPr algn="l"/>
            <a:r>
              <a:rPr lang="en-US" b="0" i="0" dirty="0">
                <a:solidFill>
                  <a:srgbClr val="610B4B"/>
                </a:solidFill>
                <a:effectLst/>
                <a:latin typeface="erdana"/>
              </a:rPr>
              <a:t>3) Static variable</a:t>
            </a:r>
          </a:p>
          <a:p>
            <a:pPr algn="l"/>
            <a:r>
              <a:rPr lang="en-US" b="0" i="0" dirty="0">
                <a:solidFill>
                  <a:srgbClr val="000000"/>
                </a:solidFill>
                <a:effectLst/>
                <a:latin typeface="verdana" panose="020B0604030504040204" pitchFamily="34" charset="0"/>
              </a:rPr>
              <a:t>A variable which is declared as static is called static variable. It cannot be local. You can create a single copy of static variable and share among all the instances of the class. Memory allocation for static variable happens only once when the class is loaded in the memory.</a:t>
            </a:r>
          </a:p>
          <a:p>
            <a:endParaRPr lang="en-IN" dirty="0"/>
          </a:p>
        </p:txBody>
      </p:sp>
      <p:sp>
        <p:nvSpPr>
          <p:cNvPr id="4" name="Slide Number Placeholder 3"/>
          <p:cNvSpPr>
            <a:spLocks noGrp="1"/>
          </p:cNvSpPr>
          <p:nvPr>
            <p:ph type="sldNum" sz="quarter" idx="5"/>
          </p:nvPr>
        </p:nvSpPr>
        <p:spPr/>
        <p:txBody>
          <a:bodyPr/>
          <a:lstStyle/>
          <a:p>
            <a:fld id="{84182302-1984-49D3-8404-F7C0FC214764}" type="slidenum">
              <a:rPr lang="en-IN" smtClean="0"/>
              <a:t>3</a:t>
            </a:fld>
            <a:endParaRPr lang="en-IN"/>
          </a:p>
        </p:txBody>
      </p:sp>
    </p:spTree>
    <p:extLst>
      <p:ext uri="{BB962C8B-B14F-4D97-AF65-F5344CB8AC3E}">
        <p14:creationId xmlns:p14="http://schemas.microsoft.com/office/powerpoint/2010/main" val="2419463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solidFill>
                <a:srgbClr val="000000"/>
              </a:solidFill>
              <a:effectLst/>
              <a:latin typeface="verdana" panose="020B0604030504040204" pitchFamily="34" charset="0"/>
            </a:endParaRPr>
          </a:p>
          <a:p>
            <a:r>
              <a:rPr lang="en-IN" dirty="0">
                <a:solidFill>
                  <a:srgbClr val="000000"/>
                </a:solidFill>
                <a:effectLst/>
                <a:latin typeface="verdana" panose="020B0604030504040204" pitchFamily="34" charset="0"/>
              </a:rPr>
              <a:t>Data Type     Default Value</a:t>
            </a:r>
          </a:p>
          <a:p>
            <a:r>
              <a:rPr lang="en-IN" dirty="0">
                <a:solidFill>
                  <a:srgbClr val="000000"/>
                </a:solidFill>
                <a:effectLst/>
                <a:latin typeface="verdana" panose="020B0604030504040204" pitchFamily="34" charset="0"/>
              </a:rPr>
              <a:t>Boolean        false</a:t>
            </a:r>
          </a:p>
          <a:p>
            <a:r>
              <a:rPr lang="en-IN" dirty="0">
                <a:solidFill>
                  <a:srgbClr val="000000"/>
                </a:solidFill>
                <a:effectLst/>
                <a:latin typeface="verdana" panose="020B0604030504040204" pitchFamily="34" charset="0"/>
              </a:rPr>
              <a:t>Char             '\u0000’</a:t>
            </a:r>
          </a:p>
          <a:p>
            <a:r>
              <a:rPr lang="en-IN" dirty="0">
                <a:solidFill>
                  <a:srgbClr val="000000"/>
                </a:solidFill>
                <a:effectLst/>
                <a:latin typeface="verdana" panose="020B0604030504040204" pitchFamily="34" charset="0"/>
              </a:rPr>
              <a:t>Byte              0</a:t>
            </a:r>
          </a:p>
          <a:p>
            <a:r>
              <a:rPr lang="en-IN" dirty="0">
                <a:solidFill>
                  <a:srgbClr val="000000"/>
                </a:solidFill>
                <a:effectLst/>
                <a:latin typeface="verdana" panose="020B0604030504040204" pitchFamily="34" charset="0"/>
              </a:rPr>
              <a:t>Short            0</a:t>
            </a:r>
          </a:p>
          <a:p>
            <a:r>
              <a:rPr lang="en-IN" dirty="0">
                <a:solidFill>
                  <a:srgbClr val="000000"/>
                </a:solidFill>
                <a:effectLst/>
                <a:latin typeface="verdana" panose="020B0604030504040204" pitchFamily="34" charset="0"/>
              </a:rPr>
              <a:t>Int                 0</a:t>
            </a:r>
          </a:p>
          <a:p>
            <a:r>
              <a:rPr lang="en-IN" dirty="0">
                <a:solidFill>
                  <a:srgbClr val="000000"/>
                </a:solidFill>
                <a:effectLst/>
                <a:latin typeface="verdana" panose="020B0604030504040204" pitchFamily="34" charset="0"/>
              </a:rPr>
              <a:t>Long            0L</a:t>
            </a:r>
          </a:p>
          <a:p>
            <a:r>
              <a:rPr lang="en-IN" dirty="0">
                <a:solidFill>
                  <a:srgbClr val="000000"/>
                </a:solidFill>
                <a:effectLst/>
                <a:latin typeface="verdana" panose="020B0604030504040204" pitchFamily="34" charset="0"/>
              </a:rPr>
              <a:t>Float            0.0f</a:t>
            </a:r>
          </a:p>
          <a:p>
            <a:r>
              <a:rPr lang="en-IN" dirty="0">
                <a:solidFill>
                  <a:srgbClr val="000000"/>
                </a:solidFill>
                <a:effectLst/>
                <a:latin typeface="verdana" panose="020B0604030504040204" pitchFamily="34" charset="0"/>
              </a:rPr>
              <a:t>Double        0.0d</a:t>
            </a:r>
            <a:endParaRPr lang="en-IN" dirty="0"/>
          </a:p>
        </p:txBody>
      </p:sp>
      <p:sp>
        <p:nvSpPr>
          <p:cNvPr id="4" name="Slide Number Placeholder 3"/>
          <p:cNvSpPr>
            <a:spLocks noGrp="1"/>
          </p:cNvSpPr>
          <p:nvPr>
            <p:ph type="sldNum" sz="quarter" idx="5"/>
          </p:nvPr>
        </p:nvSpPr>
        <p:spPr/>
        <p:txBody>
          <a:bodyPr/>
          <a:lstStyle/>
          <a:p>
            <a:fld id="{84182302-1984-49D3-8404-F7C0FC214764}" type="slidenum">
              <a:rPr lang="en-IN" smtClean="0"/>
              <a:t>6</a:t>
            </a:fld>
            <a:endParaRPr lang="en-IN"/>
          </a:p>
        </p:txBody>
      </p:sp>
    </p:spTree>
    <p:extLst>
      <p:ext uri="{BB962C8B-B14F-4D97-AF65-F5344CB8AC3E}">
        <p14:creationId xmlns:p14="http://schemas.microsoft.com/office/powerpoint/2010/main" val="2745865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4182302-1984-49D3-8404-F7C0FC214764}" type="slidenum">
              <a:rPr lang="en-IN" smtClean="0"/>
              <a:t>9</a:t>
            </a:fld>
            <a:endParaRPr lang="en-IN"/>
          </a:p>
        </p:txBody>
      </p:sp>
    </p:spTree>
    <p:extLst>
      <p:ext uri="{BB962C8B-B14F-4D97-AF65-F5344CB8AC3E}">
        <p14:creationId xmlns:p14="http://schemas.microsoft.com/office/powerpoint/2010/main" val="3074351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4182302-1984-49D3-8404-F7C0FC214764}" type="slidenum">
              <a:rPr lang="en-IN" smtClean="0"/>
              <a:t>17</a:t>
            </a:fld>
            <a:endParaRPr lang="en-IN"/>
          </a:p>
        </p:txBody>
      </p:sp>
    </p:spTree>
    <p:extLst>
      <p:ext uri="{BB962C8B-B14F-4D97-AF65-F5344CB8AC3E}">
        <p14:creationId xmlns:p14="http://schemas.microsoft.com/office/powerpoint/2010/main" val="3640994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4182302-1984-49D3-8404-F7C0FC214764}" type="slidenum">
              <a:rPr lang="en-IN" smtClean="0"/>
              <a:t>18</a:t>
            </a:fld>
            <a:endParaRPr lang="en-IN"/>
          </a:p>
        </p:txBody>
      </p:sp>
    </p:spTree>
    <p:extLst>
      <p:ext uri="{BB962C8B-B14F-4D97-AF65-F5344CB8AC3E}">
        <p14:creationId xmlns:p14="http://schemas.microsoft.com/office/powerpoint/2010/main" val="3592776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284EC7-170B-448C-BBEA-DAB70F9522D5}"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483C040-5247-4A33-BCA9-6580338D3198}" type="slidenum">
              <a:rPr lang="en-IN" smtClean="0"/>
              <a:t>‹#›</a:t>
            </a:fld>
            <a:endParaRPr lang="en-IN"/>
          </a:p>
        </p:txBody>
      </p:sp>
    </p:spTree>
    <p:extLst>
      <p:ext uri="{BB962C8B-B14F-4D97-AF65-F5344CB8AC3E}">
        <p14:creationId xmlns:p14="http://schemas.microsoft.com/office/powerpoint/2010/main" val="376986943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84EC7-170B-448C-BBEA-DAB70F9522D5}"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483C040-5247-4A33-BCA9-6580338D3198}" type="slidenum">
              <a:rPr lang="en-IN" smtClean="0"/>
              <a:t>‹#›</a:t>
            </a:fld>
            <a:endParaRPr lang="en-IN"/>
          </a:p>
        </p:txBody>
      </p:sp>
    </p:spTree>
    <p:extLst>
      <p:ext uri="{BB962C8B-B14F-4D97-AF65-F5344CB8AC3E}">
        <p14:creationId xmlns:p14="http://schemas.microsoft.com/office/powerpoint/2010/main" val="768409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84EC7-170B-448C-BBEA-DAB70F9522D5}"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483C040-5247-4A33-BCA9-6580338D3198}"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60266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9284EC7-170B-448C-BBEA-DAB70F9522D5}" type="datetimeFigureOut">
              <a:rPr lang="en-IN" smtClean="0"/>
              <a:t>21-08-2020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483C040-5247-4A33-BCA9-6580338D3198}" type="slidenum">
              <a:rPr lang="en-IN" smtClean="0"/>
              <a:t>‹#›</a:t>
            </a:fld>
            <a:endParaRPr lang="en-IN"/>
          </a:p>
        </p:txBody>
      </p:sp>
    </p:spTree>
    <p:extLst>
      <p:ext uri="{BB962C8B-B14F-4D97-AF65-F5344CB8AC3E}">
        <p14:creationId xmlns:p14="http://schemas.microsoft.com/office/powerpoint/2010/main" val="39021530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9284EC7-170B-448C-BBEA-DAB70F9522D5}" type="datetimeFigureOut">
              <a:rPr lang="en-IN" smtClean="0"/>
              <a:t>21-08-2020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483C040-5247-4A33-BCA9-6580338D3198}"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69620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9284EC7-170B-448C-BBEA-DAB70F9522D5}" type="datetimeFigureOut">
              <a:rPr lang="en-IN" smtClean="0"/>
              <a:t>21-08-2020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483C040-5247-4A33-BCA9-6580338D3198}" type="slidenum">
              <a:rPr lang="en-IN" smtClean="0"/>
              <a:t>‹#›</a:t>
            </a:fld>
            <a:endParaRPr lang="en-IN"/>
          </a:p>
        </p:txBody>
      </p:sp>
    </p:spTree>
    <p:extLst>
      <p:ext uri="{BB962C8B-B14F-4D97-AF65-F5344CB8AC3E}">
        <p14:creationId xmlns:p14="http://schemas.microsoft.com/office/powerpoint/2010/main" val="2392806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284EC7-170B-448C-BBEA-DAB70F9522D5}"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483C040-5247-4A33-BCA9-6580338D3198}" type="slidenum">
              <a:rPr lang="en-IN" smtClean="0"/>
              <a:t>‹#›</a:t>
            </a:fld>
            <a:endParaRPr lang="en-IN"/>
          </a:p>
        </p:txBody>
      </p:sp>
    </p:spTree>
    <p:extLst>
      <p:ext uri="{BB962C8B-B14F-4D97-AF65-F5344CB8AC3E}">
        <p14:creationId xmlns:p14="http://schemas.microsoft.com/office/powerpoint/2010/main" val="1745490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284EC7-170B-448C-BBEA-DAB70F9522D5}"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483C040-5247-4A33-BCA9-6580338D3198}" type="slidenum">
              <a:rPr lang="en-IN" smtClean="0"/>
              <a:t>‹#›</a:t>
            </a:fld>
            <a:endParaRPr lang="en-IN"/>
          </a:p>
        </p:txBody>
      </p:sp>
    </p:spTree>
    <p:extLst>
      <p:ext uri="{BB962C8B-B14F-4D97-AF65-F5344CB8AC3E}">
        <p14:creationId xmlns:p14="http://schemas.microsoft.com/office/powerpoint/2010/main" val="3750713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284EC7-170B-448C-BBEA-DAB70F9522D5}"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483C040-5247-4A33-BCA9-6580338D3198}" type="slidenum">
              <a:rPr lang="en-IN" smtClean="0"/>
              <a:t>‹#›</a:t>
            </a:fld>
            <a:endParaRPr lang="en-IN"/>
          </a:p>
        </p:txBody>
      </p:sp>
    </p:spTree>
    <p:extLst>
      <p:ext uri="{BB962C8B-B14F-4D97-AF65-F5344CB8AC3E}">
        <p14:creationId xmlns:p14="http://schemas.microsoft.com/office/powerpoint/2010/main" val="3104278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84EC7-170B-448C-BBEA-DAB70F9522D5}"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483C040-5247-4A33-BCA9-6580338D3198}" type="slidenum">
              <a:rPr lang="en-IN" smtClean="0"/>
              <a:t>‹#›</a:t>
            </a:fld>
            <a:endParaRPr lang="en-IN"/>
          </a:p>
        </p:txBody>
      </p:sp>
    </p:spTree>
    <p:extLst>
      <p:ext uri="{BB962C8B-B14F-4D97-AF65-F5344CB8AC3E}">
        <p14:creationId xmlns:p14="http://schemas.microsoft.com/office/powerpoint/2010/main" val="3231909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284EC7-170B-448C-BBEA-DAB70F9522D5}" type="datetimeFigureOut">
              <a:rPr lang="en-IN" smtClean="0"/>
              <a:t>21-08-2020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483C040-5247-4A33-BCA9-6580338D3198}" type="slidenum">
              <a:rPr lang="en-IN" smtClean="0"/>
              <a:t>‹#›</a:t>
            </a:fld>
            <a:endParaRPr lang="en-IN"/>
          </a:p>
        </p:txBody>
      </p:sp>
    </p:spTree>
    <p:extLst>
      <p:ext uri="{BB962C8B-B14F-4D97-AF65-F5344CB8AC3E}">
        <p14:creationId xmlns:p14="http://schemas.microsoft.com/office/powerpoint/2010/main" val="3605116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284EC7-170B-448C-BBEA-DAB70F9522D5}" type="datetimeFigureOut">
              <a:rPr lang="en-IN" smtClean="0"/>
              <a:t>21-08-2020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483C040-5247-4A33-BCA9-6580338D3198}" type="slidenum">
              <a:rPr lang="en-IN" smtClean="0"/>
              <a:t>‹#›</a:t>
            </a:fld>
            <a:endParaRPr lang="en-IN"/>
          </a:p>
        </p:txBody>
      </p:sp>
    </p:spTree>
    <p:extLst>
      <p:ext uri="{BB962C8B-B14F-4D97-AF65-F5344CB8AC3E}">
        <p14:creationId xmlns:p14="http://schemas.microsoft.com/office/powerpoint/2010/main" val="137782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284EC7-170B-448C-BBEA-DAB70F9522D5}" type="datetimeFigureOut">
              <a:rPr lang="en-IN" smtClean="0"/>
              <a:t>21-08-2020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483C040-5247-4A33-BCA9-6580338D3198}" type="slidenum">
              <a:rPr lang="en-IN" smtClean="0"/>
              <a:t>‹#›</a:t>
            </a:fld>
            <a:endParaRPr lang="en-IN"/>
          </a:p>
        </p:txBody>
      </p:sp>
    </p:spTree>
    <p:extLst>
      <p:ext uri="{BB962C8B-B14F-4D97-AF65-F5344CB8AC3E}">
        <p14:creationId xmlns:p14="http://schemas.microsoft.com/office/powerpoint/2010/main" val="1266681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284EC7-170B-448C-BBEA-DAB70F9522D5}" type="datetimeFigureOut">
              <a:rPr lang="en-IN" smtClean="0"/>
              <a:t>21-08-2020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483C040-5247-4A33-BCA9-6580338D3198}" type="slidenum">
              <a:rPr lang="en-IN" smtClean="0"/>
              <a:t>‹#›</a:t>
            </a:fld>
            <a:endParaRPr lang="en-IN"/>
          </a:p>
        </p:txBody>
      </p:sp>
    </p:spTree>
    <p:extLst>
      <p:ext uri="{BB962C8B-B14F-4D97-AF65-F5344CB8AC3E}">
        <p14:creationId xmlns:p14="http://schemas.microsoft.com/office/powerpoint/2010/main" val="244667399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284EC7-170B-448C-BBEA-DAB70F9522D5}" type="datetimeFigureOut">
              <a:rPr lang="en-IN" smtClean="0"/>
              <a:t>21-08-2020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483C040-5247-4A33-BCA9-6580338D3198}" type="slidenum">
              <a:rPr lang="en-IN" smtClean="0"/>
              <a:t>‹#›</a:t>
            </a:fld>
            <a:endParaRPr lang="en-IN"/>
          </a:p>
        </p:txBody>
      </p:sp>
    </p:spTree>
    <p:extLst>
      <p:ext uri="{BB962C8B-B14F-4D97-AF65-F5344CB8AC3E}">
        <p14:creationId xmlns:p14="http://schemas.microsoft.com/office/powerpoint/2010/main" val="3109849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284EC7-170B-448C-BBEA-DAB70F9522D5}" type="datetimeFigureOut">
              <a:rPr lang="en-IN" smtClean="0"/>
              <a:t>21-08-2020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483C040-5247-4A33-BCA9-6580338D3198}" type="slidenum">
              <a:rPr lang="en-IN" smtClean="0"/>
              <a:t>‹#›</a:t>
            </a:fld>
            <a:endParaRPr lang="en-IN"/>
          </a:p>
        </p:txBody>
      </p:sp>
    </p:spTree>
    <p:extLst>
      <p:ext uri="{BB962C8B-B14F-4D97-AF65-F5344CB8AC3E}">
        <p14:creationId xmlns:p14="http://schemas.microsoft.com/office/powerpoint/2010/main" val="826341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9284EC7-170B-448C-BBEA-DAB70F9522D5}" type="datetimeFigureOut">
              <a:rPr lang="en-IN" smtClean="0"/>
              <a:t>21-08-2020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483C040-5247-4A33-BCA9-6580338D3198}" type="slidenum">
              <a:rPr lang="en-IN" smtClean="0"/>
              <a:t>‹#›</a:t>
            </a:fld>
            <a:endParaRPr lang="en-IN"/>
          </a:p>
        </p:txBody>
      </p:sp>
    </p:spTree>
    <p:extLst>
      <p:ext uri="{BB962C8B-B14F-4D97-AF65-F5344CB8AC3E}">
        <p14:creationId xmlns:p14="http://schemas.microsoft.com/office/powerpoint/2010/main" val="3745206647"/>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0D613-15C0-44D3-9E92-1FBB0A2E4E9A}"/>
              </a:ext>
            </a:extLst>
          </p:cNvPr>
          <p:cNvSpPr>
            <a:spLocks noGrp="1"/>
          </p:cNvSpPr>
          <p:nvPr>
            <p:ph type="ctrTitle"/>
          </p:nvPr>
        </p:nvSpPr>
        <p:spPr>
          <a:xfrm>
            <a:off x="2589213" y="1371600"/>
            <a:ext cx="10242342" cy="2879007"/>
          </a:xfrm>
        </p:spPr>
        <p:txBody>
          <a:bodyPr>
            <a:normAutofit/>
          </a:bodyPr>
          <a:lstStyle/>
          <a:p>
            <a:r>
              <a:rPr lang="en-US" dirty="0"/>
              <a:t>JAVA Variables, Data types, Operators and keywords</a:t>
            </a:r>
            <a:endParaRPr lang="en-IN" dirty="0"/>
          </a:p>
        </p:txBody>
      </p:sp>
      <p:sp>
        <p:nvSpPr>
          <p:cNvPr id="3" name="Subtitle 2">
            <a:extLst>
              <a:ext uri="{FF2B5EF4-FFF2-40B4-BE49-F238E27FC236}">
                <a16:creationId xmlns:a16="http://schemas.microsoft.com/office/drawing/2014/main" id="{E9C2337F-9A55-474A-88DA-D4446E5898F2}"/>
              </a:ext>
            </a:extLst>
          </p:cNvPr>
          <p:cNvSpPr>
            <a:spLocks noGrp="1"/>
          </p:cNvSpPr>
          <p:nvPr>
            <p:ph type="subTitle" idx="1"/>
          </p:nvPr>
        </p:nvSpPr>
        <p:spPr>
          <a:xfrm>
            <a:off x="8284335" y="4797257"/>
            <a:ext cx="8915399" cy="1126283"/>
          </a:xfrm>
        </p:spPr>
        <p:txBody>
          <a:bodyPr/>
          <a:lstStyle/>
          <a:p>
            <a:r>
              <a:rPr lang="en-US" dirty="0"/>
              <a:t>Prepared By: Dimple Bohra</a:t>
            </a:r>
            <a:endParaRPr lang="en-IN" dirty="0"/>
          </a:p>
        </p:txBody>
      </p:sp>
    </p:spTree>
    <p:extLst>
      <p:ext uri="{BB962C8B-B14F-4D97-AF65-F5344CB8AC3E}">
        <p14:creationId xmlns:p14="http://schemas.microsoft.com/office/powerpoint/2010/main" val="3645523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7C1B7-BE68-498F-8AB9-0A18DB3AA119}"/>
              </a:ext>
            </a:extLst>
          </p:cNvPr>
          <p:cNvSpPr>
            <a:spLocks noGrp="1"/>
          </p:cNvSpPr>
          <p:nvPr>
            <p:ph type="title"/>
          </p:nvPr>
        </p:nvSpPr>
        <p:spPr/>
        <p:txBody>
          <a:bodyPr/>
          <a:lstStyle/>
          <a:p>
            <a:r>
              <a:rPr lang="en-US" dirty="0"/>
              <a:t>Widening Casting Example</a:t>
            </a:r>
            <a:endParaRPr lang="en-IN" dirty="0"/>
          </a:p>
        </p:txBody>
      </p:sp>
      <p:sp>
        <p:nvSpPr>
          <p:cNvPr id="3" name="Content Placeholder 2">
            <a:extLst>
              <a:ext uri="{FF2B5EF4-FFF2-40B4-BE49-F238E27FC236}">
                <a16:creationId xmlns:a16="http://schemas.microsoft.com/office/drawing/2014/main" id="{16C57D48-9BC2-45D9-8EFD-A34934986A42}"/>
              </a:ext>
            </a:extLst>
          </p:cNvPr>
          <p:cNvSpPr>
            <a:spLocks noGrp="1"/>
          </p:cNvSpPr>
          <p:nvPr>
            <p:ph idx="1"/>
          </p:nvPr>
        </p:nvSpPr>
        <p:spPr/>
        <p:txBody>
          <a:bodyPr>
            <a:normAutofit fontScale="92500" lnSpcReduction="20000"/>
          </a:bodyPr>
          <a:lstStyle/>
          <a:p>
            <a:pPr marL="0" indent="0">
              <a:buNone/>
            </a:pPr>
            <a:r>
              <a:rPr lang="en-IN" dirty="0"/>
              <a:t>class Sample</a:t>
            </a:r>
          </a:p>
          <a:p>
            <a:pPr marL="0" indent="0">
              <a:buNone/>
            </a:pPr>
            <a:r>
              <a:rPr lang="en-IN" dirty="0"/>
              <a:t>{</a:t>
            </a:r>
          </a:p>
          <a:p>
            <a:pPr marL="0" indent="0">
              <a:buNone/>
            </a:pPr>
            <a:r>
              <a:rPr lang="en-IN" dirty="0"/>
              <a:t>  public static void main(String[] </a:t>
            </a:r>
            <a:r>
              <a:rPr lang="en-IN" dirty="0" err="1"/>
              <a:t>args</a:t>
            </a:r>
            <a:r>
              <a:rPr lang="en-IN" dirty="0"/>
              <a:t>)</a:t>
            </a:r>
          </a:p>
          <a:p>
            <a:pPr marL="0" indent="0">
              <a:buNone/>
            </a:pPr>
            <a:r>
              <a:rPr lang="en-IN" dirty="0"/>
              <a:t> {</a:t>
            </a:r>
          </a:p>
          <a:p>
            <a:pPr marL="0" indent="0">
              <a:buNone/>
            </a:pPr>
            <a:r>
              <a:rPr lang="en-IN" dirty="0"/>
              <a:t>    int a = 10;</a:t>
            </a:r>
          </a:p>
          <a:p>
            <a:pPr marL="0" indent="0">
              <a:buNone/>
            </a:pPr>
            <a:r>
              <a:rPr lang="en-IN" dirty="0"/>
              <a:t>    double b = a; // </a:t>
            </a:r>
            <a:r>
              <a:rPr lang="en-IN" dirty="0">
                <a:solidFill>
                  <a:schemeClr val="accent1"/>
                </a:solidFill>
              </a:rPr>
              <a:t>Automatic casting: int to double</a:t>
            </a:r>
          </a:p>
          <a:p>
            <a:pPr marL="0" indent="0">
              <a:buNone/>
            </a:pPr>
            <a:endParaRPr lang="en-IN" dirty="0"/>
          </a:p>
          <a:p>
            <a:pPr marL="0" indent="0">
              <a:buNone/>
            </a:pPr>
            <a:r>
              <a:rPr lang="en-IN" dirty="0"/>
              <a:t>    </a:t>
            </a:r>
            <a:r>
              <a:rPr lang="en-IN" dirty="0" err="1"/>
              <a:t>System.out.println</a:t>
            </a:r>
            <a:r>
              <a:rPr lang="en-IN" dirty="0"/>
              <a:t>(a);      </a:t>
            </a:r>
            <a:endParaRPr lang="en-IN" dirty="0">
              <a:solidFill>
                <a:schemeClr val="accent1"/>
              </a:solidFill>
            </a:endParaRPr>
          </a:p>
          <a:p>
            <a:pPr marL="0" indent="0">
              <a:buNone/>
            </a:pPr>
            <a:r>
              <a:rPr lang="en-IN" dirty="0"/>
              <a:t>    </a:t>
            </a:r>
            <a:r>
              <a:rPr lang="en-IN" dirty="0" err="1"/>
              <a:t>System.out.println</a:t>
            </a:r>
            <a:r>
              <a:rPr lang="en-IN" dirty="0"/>
              <a:t>(b);   </a:t>
            </a:r>
            <a:endParaRPr lang="en-IN" dirty="0">
              <a:solidFill>
                <a:schemeClr val="accent1"/>
              </a:solidFill>
            </a:endParaRP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1548801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9B9BF-E7AD-4BEE-BC4E-628F5EDB62EA}"/>
              </a:ext>
            </a:extLst>
          </p:cNvPr>
          <p:cNvSpPr>
            <a:spLocks noGrp="1"/>
          </p:cNvSpPr>
          <p:nvPr>
            <p:ph type="title"/>
          </p:nvPr>
        </p:nvSpPr>
        <p:spPr/>
        <p:txBody>
          <a:bodyPr/>
          <a:lstStyle/>
          <a:p>
            <a:r>
              <a:rPr lang="en-US" b="1" dirty="0"/>
              <a:t>Narrowing Casting Example</a:t>
            </a:r>
            <a:endParaRPr lang="en-IN" dirty="0"/>
          </a:p>
        </p:txBody>
      </p:sp>
      <p:sp>
        <p:nvSpPr>
          <p:cNvPr id="3" name="Content Placeholder 2">
            <a:extLst>
              <a:ext uri="{FF2B5EF4-FFF2-40B4-BE49-F238E27FC236}">
                <a16:creationId xmlns:a16="http://schemas.microsoft.com/office/drawing/2014/main" id="{2E69A525-70E5-4B17-96D0-83B7C0AB4859}"/>
              </a:ext>
            </a:extLst>
          </p:cNvPr>
          <p:cNvSpPr>
            <a:spLocks noGrp="1"/>
          </p:cNvSpPr>
          <p:nvPr>
            <p:ph idx="1"/>
          </p:nvPr>
        </p:nvSpPr>
        <p:spPr/>
        <p:txBody>
          <a:bodyPr>
            <a:normAutofit fontScale="92500" lnSpcReduction="20000"/>
          </a:bodyPr>
          <a:lstStyle/>
          <a:p>
            <a:pPr marL="0" indent="0">
              <a:buNone/>
            </a:pPr>
            <a:r>
              <a:rPr lang="en-IN" dirty="0"/>
              <a:t>class Sample </a:t>
            </a:r>
          </a:p>
          <a:p>
            <a:pPr marL="0" indent="0">
              <a:buNone/>
            </a:pPr>
            <a:r>
              <a:rPr lang="en-IN" dirty="0"/>
              <a:t>{</a:t>
            </a:r>
          </a:p>
          <a:p>
            <a:pPr marL="0" indent="0">
              <a:buNone/>
            </a:pPr>
            <a:r>
              <a:rPr lang="en-IN" dirty="0"/>
              <a:t>  public static void main(String[] </a:t>
            </a:r>
            <a:r>
              <a:rPr lang="en-IN" dirty="0" err="1"/>
              <a:t>args</a:t>
            </a:r>
            <a:r>
              <a:rPr lang="en-IN" dirty="0"/>
              <a:t>)</a:t>
            </a:r>
          </a:p>
          <a:p>
            <a:pPr marL="0" indent="0">
              <a:buNone/>
            </a:pPr>
            <a:r>
              <a:rPr lang="en-IN" dirty="0"/>
              <a:t> {</a:t>
            </a:r>
          </a:p>
          <a:p>
            <a:pPr marL="0" indent="0">
              <a:buNone/>
            </a:pPr>
            <a:r>
              <a:rPr lang="en-IN" dirty="0"/>
              <a:t>    double a = 10.34;</a:t>
            </a:r>
          </a:p>
          <a:p>
            <a:pPr marL="0" indent="0">
              <a:buNone/>
            </a:pPr>
            <a:r>
              <a:rPr lang="en-IN" dirty="0"/>
              <a:t>    int b = (int) a; // </a:t>
            </a:r>
            <a:r>
              <a:rPr lang="en-IN" dirty="0">
                <a:solidFill>
                  <a:schemeClr val="accent1"/>
                </a:solidFill>
              </a:rPr>
              <a:t>Manual casting: double to int</a:t>
            </a:r>
          </a:p>
          <a:p>
            <a:pPr marL="0" indent="0">
              <a:buNone/>
            </a:pPr>
            <a:endParaRPr lang="en-IN" dirty="0"/>
          </a:p>
          <a:p>
            <a:pPr marL="0" indent="0">
              <a:buNone/>
            </a:pPr>
            <a:r>
              <a:rPr lang="en-IN" dirty="0"/>
              <a:t>    </a:t>
            </a:r>
            <a:r>
              <a:rPr lang="en-IN" dirty="0" err="1"/>
              <a:t>System.out.println</a:t>
            </a:r>
            <a:r>
              <a:rPr lang="en-IN" dirty="0"/>
              <a:t>(a);   </a:t>
            </a:r>
            <a:endParaRPr lang="en-IN" dirty="0">
              <a:solidFill>
                <a:schemeClr val="accent1"/>
              </a:solidFill>
            </a:endParaRPr>
          </a:p>
          <a:p>
            <a:pPr marL="0" indent="0">
              <a:buNone/>
            </a:pPr>
            <a:r>
              <a:rPr lang="en-IN" dirty="0"/>
              <a:t>    </a:t>
            </a:r>
            <a:r>
              <a:rPr lang="en-IN" dirty="0" err="1"/>
              <a:t>System.out.println</a:t>
            </a:r>
            <a:r>
              <a:rPr lang="en-IN" dirty="0"/>
              <a:t>(b);   </a:t>
            </a:r>
            <a:endParaRPr lang="en-IN" dirty="0">
              <a:solidFill>
                <a:schemeClr val="accent1"/>
              </a:solidFill>
            </a:endParaRP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2686243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A0C3E-4B30-41FD-B523-FD2EC9C80305}"/>
              </a:ext>
            </a:extLst>
          </p:cNvPr>
          <p:cNvSpPr>
            <a:spLocks noGrp="1"/>
          </p:cNvSpPr>
          <p:nvPr>
            <p:ph type="title"/>
          </p:nvPr>
        </p:nvSpPr>
        <p:spPr/>
        <p:txBody>
          <a:bodyPr/>
          <a:lstStyle/>
          <a:p>
            <a:r>
              <a:rPr lang="en-US" dirty="0"/>
              <a:t>Operators in Java</a:t>
            </a:r>
            <a:endParaRPr lang="en-IN" dirty="0"/>
          </a:p>
        </p:txBody>
      </p:sp>
      <p:sp>
        <p:nvSpPr>
          <p:cNvPr id="3" name="Content Placeholder 2">
            <a:extLst>
              <a:ext uri="{FF2B5EF4-FFF2-40B4-BE49-F238E27FC236}">
                <a16:creationId xmlns:a16="http://schemas.microsoft.com/office/drawing/2014/main" id="{7945B16D-9BD2-4B98-8702-C11836F9B377}"/>
              </a:ext>
            </a:extLst>
          </p:cNvPr>
          <p:cNvSpPr>
            <a:spLocks noGrp="1"/>
          </p:cNvSpPr>
          <p:nvPr>
            <p:ph idx="1"/>
          </p:nvPr>
        </p:nvSpPr>
        <p:spPr/>
        <p:txBody>
          <a:bodyPr>
            <a:normAutofit/>
          </a:bodyPr>
          <a:lstStyle/>
          <a:p>
            <a:pPr marL="0" indent="0" algn="l">
              <a:buNone/>
            </a:pPr>
            <a:r>
              <a:rPr lang="en-US" dirty="0">
                <a:solidFill>
                  <a:srgbClr val="000000"/>
                </a:solidFill>
                <a:latin typeface="Verdana" panose="020B0604030504040204" pitchFamily="34" charset="0"/>
              </a:rPr>
              <a:t>J</a:t>
            </a:r>
            <a:r>
              <a:rPr lang="en-US" b="0" i="0" dirty="0">
                <a:solidFill>
                  <a:srgbClr val="000000"/>
                </a:solidFill>
                <a:effectLst/>
                <a:latin typeface="Verdana" panose="020B0604030504040204" pitchFamily="34" charset="0"/>
              </a:rPr>
              <a:t>ava divides the operators into the following groups:</a:t>
            </a:r>
          </a:p>
          <a:p>
            <a:pPr marL="0" indent="0" algn="l">
              <a:buNone/>
            </a:pP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Arithmetic operators</a:t>
            </a:r>
          </a:p>
          <a:p>
            <a:pPr algn="l">
              <a:buFont typeface="Arial" panose="020B0604020202020204" pitchFamily="34" charset="0"/>
              <a:buChar char="•"/>
            </a:pPr>
            <a:r>
              <a:rPr lang="en-US" b="0" i="0" dirty="0">
                <a:solidFill>
                  <a:srgbClr val="000000"/>
                </a:solidFill>
                <a:effectLst/>
                <a:latin typeface="Verdana" panose="020B0604030504040204" pitchFamily="34" charset="0"/>
              </a:rPr>
              <a:t>Assignment operators</a:t>
            </a:r>
          </a:p>
          <a:p>
            <a:pPr algn="l">
              <a:buFont typeface="Arial" panose="020B0604020202020204" pitchFamily="34" charset="0"/>
              <a:buChar char="•"/>
            </a:pPr>
            <a:r>
              <a:rPr lang="en-US" b="0" i="0" dirty="0">
                <a:solidFill>
                  <a:srgbClr val="000000"/>
                </a:solidFill>
                <a:effectLst/>
                <a:latin typeface="Verdana" panose="020B0604030504040204" pitchFamily="34" charset="0"/>
              </a:rPr>
              <a:t>Comparison operators</a:t>
            </a:r>
          </a:p>
          <a:p>
            <a:pPr algn="l">
              <a:buFont typeface="Arial" panose="020B0604020202020204" pitchFamily="34" charset="0"/>
              <a:buChar char="•"/>
            </a:pPr>
            <a:r>
              <a:rPr lang="en-US" b="0" i="0" dirty="0">
                <a:solidFill>
                  <a:srgbClr val="000000"/>
                </a:solidFill>
                <a:effectLst/>
                <a:latin typeface="Verdana" panose="020B0604030504040204" pitchFamily="34" charset="0"/>
              </a:rPr>
              <a:t>Logical operators</a:t>
            </a:r>
          </a:p>
          <a:p>
            <a:pPr algn="l">
              <a:buFont typeface="Arial" panose="020B0604020202020204" pitchFamily="34" charset="0"/>
              <a:buChar char="•"/>
            </a:pPr>
            <a:r>
              <a:rPr lang="en-US" b="0" i="0" dirty="0">
                <a:solidFill>
                  <a:srgbClr val="000000"/>
                </a:solidFill>
                <a:effectLst/>
                <a:latin typeface="Verdana" panose="020B0604030504040204" pitchFamily="34" charset="0"/>
              </a:rPr>
              <a:t>Bitwise operators</a:t>
            </a:r>
          </a:p>
          <a:p>
            <a:endParaRPr lang="en-IN" dirty="0"/>
          </a:p>
        </p:txBody>
      </p:sp>
    </p:spTree>
    <p:extLst>
      <p:ext uri="{BB962C8B-B14F-4D97-AF65-F5344CB8AC3E}">
        <p14:creationId xmlns:p14="http://schemas.microsoft.com/office/powerpoint/2010/main" val="3818008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C350-A6E4-4A0F-A700-C74ED4C2B90B}"/>
              </a:ext>
            </a:extLst>
          </p:cNvPr>
          <p:cNvSpPr>
            <a:spLocks noGrp="1"/>
          </p:cNvSpPr>
          <p:nvPr>
            <p:ph type="title"/>
          </p:nvPr>
        </p:nvSpPr>
        <p:spPr/>
        <p:txBody>
          <a:bodyPr/>
          <a:lstStyle/>
          <a:p>
            <a:r>
              <a:rPr lang="en-US" dirty="0"/>
              <a:t>Arithmetic Operator</a:t>
            </a:r>
            <a:endParaRPr lang="en-IN" dirty="0"/>
          </a:p>
        </p:txBody>
      </p:sp>
      <p:pic>
        <p:nvPicPr>
          <p:cNvPr id="5" name="Content Placeholder 4">
            <a:extLst>
              <a:ext uri="{FF2B5EF4-FFF2-40B4-BE49-F238E27FC236}">
                <a16:creationId xmlns:a16="http://schemas.microsoft.com/office/drawing/2014/main" id="{A699D190-401B-4DB7-81C4-8D7950D6256A}"/>
              </a:ext>
            </a:extLst>
          </p:cNvPr>
          <p:cNvPicPr>
            <a:picLocks noGrp="1" noChangeAspect="1"/>
          </p:cNvPicPr>
          <p:nvPr>
            <p:ph idx="1"/>
          </p:nvPr>
        </p:nvPicPr>
        <p:blipFill>
          <a:blip r:embed="rId2"/>
          <a:stretch>
            <a:fillRect/>
          </a:stretch>
        </p:blipFill>
        <p:spPr>
          <a:xfrm>
            <a:off x="3071056" y="2133600"/>
            <a:ext cx="7951714" cy="3778250"/>
          </a:xfrm>
        </p:spPr>
      </p:pic>
    </p:spTree>
    <p:extLst>
      <p:ext uri="{BB962C8B-B14F-4D97-AF65-F5344CB8AC3E}">
        <p14:creationId xmlns:p14="http://schemas.microsoft.com/office/powerpoint/2010/main" val="2637896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7D005-5517-4846-95B6-C74582507E10}"/>
              </a:ext>
            </a:extLst>
          </p:cNvPr>
          <p:cNvSpPr>
            <a:spLocks noGrp="1"/>
          </p:cNvSpPr>
          <p:nvPr>
            <p:ph type="title"/>
          </p:nvPr>
        </p:nvSpPr>
        <p:spPr>
          <a:xfrm>
            <a:off x="2100470" y="162880"/>
            <a:ext cx="10515600" cy="1325563"/>
          </a:xfrm>
        </p:spPr>
        <p:txBody>
          <a:bodyPr/>
          <a:lstStyle/>
          <a:p>
            <a:r>
              <a:rPr lang="en-US" dirty="0"/>
              <a:t>Assignment Operators</a:t>
            </a:r>
            <a:endParaRPr lang="en-IN" dirty="0"/>
          </a:p>
        </p:txBody>
      </p:sp>
      <p:pic>
        <p:nvPicPr>
          <p:cNvPr id="5" name="Content Placeholder 4">
            <a:extLst>
              <a:ext uri="{FF2B5EF4-FFF2-40B4-BE49-F238E27FC236}">
                <a16:creationId xmlns:a16="http://schemas.microsoft.com/office/drawing/2014/main" id="{D113DAAB-3B82-4352-A296-C24DAE6B59EF}"/>
              </a:ext>
            </a:extLst>
          </p:cNvPr>
          <p:cNvPicPr>
            <a:picLocks noGrp="1" noChangeAspect="1"/>
          </p:cNvPicPr>
          <p:nvPr>
            <p:ph idx="1"/>
          </p:nvPr>
        </p:nvPicPr>
        <p:blipFill>
          <a:blip r:embed="rId2"/>
          <a:stretch>
            <a:fillRect/>
          </a:stretch>
        </p:blipFill>
        <p:spPr>
          <a:xfrm>
            <a:off x="2226366" y="1302026"/>
            <a:ext cx="6936160" cy="5393094"/>
          </a:xfrm>
        </p:spPr>
      </p:pic>
    </p:spTree>
    <p:extLst>
      <p:ext uri="{BB962C8B-B14F-4D97-AF65-F5344CB8AC3E}">
        <p14:creationId xmlns:p14="http://schemas.microsoft.com/office/powerpoint/2010/main" val="4203034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91789-500A-4A2D-9FD6-74F924DFD599}"/>
              </a:ext>
            </a:extLst>
          </p:cNvPr>
          <p:cNvSpPr>
            <a:spLocks noGrp="1"/>
          </p:cNvSpPr>
          <p:nvPr>
            <p:ph type="title"/>
          </p:nvPr>
        </p:nvSpPr>
        <p:spPr/>
        <p:txBody>
          <a:bodyPr/>
          <a:lstStyle/>
          <a:p>
            <a:r>
              <a:rPr lang="en-US" dirty="0"/>
              <a:t>Comparison Operators (Relational)</a:t>
            </a:r>
            <a:endParaRPr lang="en-IN" dirty="0"/>
          </a:p>
        </p:txBody>
      </p:sp>
      <p:pic>
        <p:nvPicPr>
          <p:cNvPr id="5" name="Content Placeholder 4">
            <a:extLst>
              <a:ext uri="{FF2B5EF4-FFF2-40B4-BE49-F238E27FC236}">
                <a16:creationId xmlns:a16="http://schemas.microsoft.com/office/drawing/2014/main" id="{DCCF470E-DA5E-4485-9A43-B32A47E94ED4}"/>
              </a:ext>
            </a:extLst>
          </p:cNvPr>
          <p:cNvPicPr>
            <a:picLocks noGrp="1" noChangeAspect="1"/>
          </p:cNvPicPr>
          <p:nvPr>
            <p:ph idx="1"/>
          </p:nvPr>
        </p:nvPicPr>
        <p:blipFill>
          <a:blip r:embed="rId2"/>
          <a:stretch>
            <a:fillRect/>
          </a:stretch>
        </p:blipFill>
        <p:spPr>
          <a:xfrm>
            <a:off x="2592925" y="1905000"/>
            <a:ext cx="8128686" cy="3778250"/>
          </a:xfrm>
        </p:spPr>
      </p:pic>
    </p:spTree>
    <p:extLst>
      <p:ext uri="{BB962C8B-B14F-4D97-AF65-F5344CB8AC3E}">
        <p14:creationId xmlns:p14="http://schemas.microsoft.com/office/powerpoint/2010/main" val="1874275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31761-EAD5-43D3-A9B0-F8A4DA09D756}"/>
              </a:ext>
            </a:extLst>
          </p:cNvPr>
          <p:cNvSpPr>
            <a:spLocks noGrp="1"/>
          </p:cNvSpPr>
          <p:nvPr>
            <p:ph type="title"/>
          </p:nvPr>
        </p:nvSpPr>
        <p:spPr/>
        <p:txBody>
          <a:bodyPr/>
          <a:lstStyle/>
          <a:p>
            <a:r>
              <a:rPr lang="en-US" dirty="0"/>
              <a:t>Logical Operators</a:t>
            </a:r>
            <a:endParaRPr lang="en-IN" dirty="0"/>
          </a:p>
        </p:txBody>
      </p:sp>
      <p:pic>
        <p:nvPicPr>
          <p:cNvPr id="5" name="Content Placeholder 4">
            <a:extLst>
              <a:ext uri="{FF2B5EF4-FFF2-40B4-BE49-F238E27FC236}">
                <a16:creationId xmlns:a16="http://schemas.microsoft.com/office/drawing/2014/main" id="{2DF223C5-8D4F-4613-BCDC-857135EA639E}"/>
              </a:ext>
            </a:extLst>
          </p:cNvPr>
          <p:cNvPicPr>
            <a:picLocks noGrp="1" noChangeAspect="1"/>
          </p:cNvPicPr>
          <p:nvPr>
            <p:ph idx="1"/>
          </p:nvPr>
        </p:nvPicPr>
        <p:blipFill>
          <a:blip r:embed="rId2"/>
          <a:stretch>
            <a:fillRect/>
          </a:stretch>
        </p:blipFill>
        <p:spPr>
          <a:xfrm>
            <a:off x="2589213" y="2625221"/>
            <a:ext cx="8915400" cy="2795007"/>
          </a:xfrm>
        </p:spPr>
      </p:pic>
    </p:spTree>
    <p:extLst>
      <p:ext uri="{BB962C8B-B14F-4D97-AF65-F5344CB8AC3E}">
        <p14:creationId xmlns:p14="http://schemas.microsoft.com/office/powerpoint/2010/main" val="4146762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EA66B-9B7C-4BD5-ADCA-292AA1606D94}"/>
              </a:ext>
            </a:extLst>
          </p:cNvPr>
          <p:cNvSpPr>
            <a:spLocks noGrp="1"/>
          </p:cNvSpPr>
          <p:nvPr>
            <p:ph type="title"/>
          </p:nvPr>
        </p:nvSpPr>
        <p:spPr/>
        <p:txBody>
          <a:bodyPr/>
          <a:lstStyle/>
          <a:p>
            <a:r>
              <a:rPr lang="en-US" dirty="0"/>
              <a:t>Bitwise Operators</a:t>
            </a:r>
            <a:endParaRPr lang="en-IN" dirty="0"/>
          </a:p>
        </p:txBody>
      </p:sp>
      <p:pic>
        <p:nvPicPr>
          <p:cNvPr id="5" name="Content Placeholder 4">
            <a:extLst>
              <a:ext uri="{FF2B5EF4-FFF2-40B4-BE49-F238E27FC236}">
                <a16:creationId xmlns:a16="http://schemas.microsoft.com/office/drawing/2014/main" id="{E4FCCD58-2D5A-4383-AF55-A55AAB989E7B}"/>
              </a:ext>
            </a:extLst>
          </p:cNvPr>
          <p:cNvPicPr>
            <a:picLocks noGrp="1" noChangeAspect="1"/>
          </p:cNvPicPr>
          <p:nvPr>
            <p:ph idx="1"/>
          </p:nvPr>
        </p:nvPicPr>
        <p:blipFill>
          <a:blip r:embed="rId3"/>
          <a:stretch>
            <a:fillRect/>
          </a:stretch>
        </p:blipFill>
        <p:spPr>
          <a:xfrm>
            <a:off x="2385391" y="1444450"/>
            <a:ext cx="8366504" cy="4702696"/>
          </a:xfrm>
        </p:spPr>
      </p:pic>
    </p:spTree>
    <p:extLst>
      <p:ext uri="{BB962C8B-B14F-4D97-AF65-F5344CB8AC3E}">
        <p14:creationId xmlns:p14="http://schemas.microsoft.com/office/powerpoint/2010/main" val="953601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98144-3AA7-45F9-B2A2-BB77A98D946D}"/>
              </a:ext>
            </a:extLst>
          </p:cNvPr>
          <p:cNvSpPr>
            <a:spLocks noGrp="1"/>
          </p:cNvSpPr>
          <p:nvPr>
            <p:ph type="title"/>
          </p:nvPr>
        </p:nvSpPr>
        <p:spPr/>
        <p:txBody>
          <a:bodyPr/>
          <a:lstStyle/>
          <a:p>
            <a:r>
              <a:rPr lang="en-US" dirty="0"/>
              <a:t>Java Ternary Operator</a:t>
            </a:r>
            <a:endParaRPr lang="en-IN" dirty="0"/>
          </a:p>
        </p:txBody>
      </p:sp>
      <p:sp>
        <p:nvSpPr>
          <p:cNvPr id="3" name="Content Placeholder 2">
            <a:extLst>
              <a:ext uri="{FF2B5EF4-FFF2-40B4-BE49-F238E27FC236}">
                <a16:creationId xmlns:a16="http://schemas.microsoft.com/office/drawing/2014/main" id="{01C593CB-D360-4229-8C55-A2E991059CBB}"/>
              </a:ext>
            </a:extLst>
          </p:cNvPr>
          <p:cNvSpPr>
            <a:spLocks noGrp="1"/>
          </p:cNvSpPr>
          <p:nvPr>
            <p:ph idx="1"/>
          </p:nvPr>
        </p:nvSpPr>
        <p:spPr>
          <a:xfrm>
            <a:off x="1590261" y="1341783"/>
            <a:ext cx="10716307" cy="5377069"/>
          </a:xfrm>
        </p:spPr>
        <p:txBody>
          <a:bodyPr>
            <a:normAutofit fontScale="92500" lnSpcReduction="10000"/>
          </a:bodyPr>
          <a:lstStyle/>
          <a:p>
            <a:pPr algn="l"/>
            <a:r>
              <a:rPr lang="en-US" b="0" i="0" dirty="0">
                <a:solidFill>
                  <a:srgbClr val="000000"/>
                </a:solidFill>
                <a:effectLst/>
                <a:latin typeface="verdana" panose="020B0604030504040204" pitchFamily="34" charset="0"/>
              </a:rPr>
              <a:t>Java Ternary operator is used as one liner replacement for if-then-else statement and used a lot in Java programming.</a:t>
            </a:r>
          </a:p>
          <a:p>
            <a:pPr algn="l"/>
            <a:r>
              <a:rPr lang="en-US" dirty="0">
                <a:solidFill>
                  <a:srgbClr val="000000"/>
                </a:solidFill>
                <a:latin typeface="verdana" panose="020B0604030504040204" pitchFamily="34" charset="0"/>
              </a:rPr>
              <a:t>I</a:t>
            </a:r>
            <a:r>
              <a:rPr lang="en-US" b="0" i="0" dirty="0">
                <a:solidFill>
                  <a:srgbClr val="000000"/>
                </a:solidFill>
                <a:effectLst/>
                <a:latin typeface="verdana" panose="020B0604030504040204" pitchFamily="34" charset="0"/>
              </a:rPr>
              <a:t>t is the only conditional operator which takes three operands.</a:t>
            </a:r>
          </a:p>
          <a:p>
            <a:pPr marL="0" indent="0" algn="l">
              <a:buNone/>
            </a:pPr>
            <a:r>
              <a:rPr lang="en-IN" sz="2400" i="0" dirty="0">
                <a:solidFill>
                  <a:schemeClr val="accent1"/>
                </a:solidFill>
                <a:effectLst/>
                <a:latin typeface="verdana" panose="020B0604030504040204" pitchFamily="34" charset="0"/>
              </a:rPr>
              <a:t>class Example</a:t>
            </a:r>
          </a:p>
          <a:p>
            <a:pPr marL="0" indent="0" algn="l">
              <a:buNone/>
            </a:pPr>
            <a:r>
              <a:rPr lang="en-IN" sz="2400" i="0" dirty="0">
                <a:solidFill>
                  <a:schemeClr val="accent1"/>
                </a:solidFill>
                <a:effectLst/>
                <a:latin typeface="verdana" panose="020B0604030504040204" pitchFamily="34" charset="0"/>
              </a:rPr>
              <a:t>{  </a:t>
            </a:r>
          </a:p>
          <a:p>
            <a:pPr marL="0" indent="0" algn="l">
              <a:buNone/>
            </a:pPr>
            <a:r>
              <a:rPr lang="en-IN" sz="2400" i="0" dirty="0">
                <a:solidFill>
                  <a:schemeClr val="accent1"/>
                </a:solidFill>
                <a:effectLst/>
                <a:latin typeface="verdana" panose="020B0604030504040204" pitchFamily="34" charset="0"/>
              </a:rPr>
              <a:t>public static void main(String </a:t>
            </a:r>
            <a:r>
              <a:rPr lang="en-IN" sz="2400" i="0" dirty="0" err="1">
                <a:solidFill>
                  <a:schemeClr val="accent1"/>
                </a:solidFill>
                <a:effectLst/>
                <a:latin typeface="verdana" panose="020B0604030504040204" pitchFamily="34" charset="0"/>
              </a:rPr>
              <a:t>args</a:t>
            </a:r>
            <a:r>
              <a:rPr lang="en-IN" sz="2400" i="0" dirty="0">
                <a:solidFill>
                  <a:schemeClr val="accent1"/>
                </a:solidFill>
                <a:effectLst/>
                <a:latin typeface="verdana" panose="020B0604030504040204" pitchFamily="34" charset="0"/>
              </a:rPr>
              <a:t>[])</a:t>
            </a:r>
          </a:p>
          <a:p>
            <a:pPr marL="0" indent="0" algn="l">
              <a:buNone/>
            </a:pPr>
            <a:r>
              <a:rPr lang="en-IN" sz="2400" i="0" dirty="0">
                <a:solidFill>
                  <a:schemeClr val="accent1"/>
                </a:solidFill>
                <a:effectLst/>
                <a:latin typeface="verdana" panose="020B0604030504040204" pitchFamily="34" charset="0"/>
              </a:rPr>
              <a:t>{  </a:t>
            </a:r>
          </a:p>
          <a:p>
            <a:pPr marL="0" indent="0" algn="l">
              <a:buNone/>
            </a:pPr>
            <a:r>
              <a:rPr lang="en-IN" sz="2400" i="0" dirty="0">
                <a:solidFill>
                  <a:schemeClr val="accent1"/>
                </a:solidFill>
                <a:effectLst/>
                <a:latin typeface="verdana" panose="020B0604030504040204" pitchFamily="34" charset="0"/>
              </a:rPr>
              <a:t>int a=5;  </a:t>
            </a:r>
          </a:p>
          <a:p>
            <a:pPr marL="0" indent="0" algn="l">
              <a:buNone/>
            </a:pPr>
            <a:r>
              <a:rPr lang="en-IN" sz="2400" i="0" dirty="0">
                <a:solidFill>
                  <a:schemeClr val="accent1"/>
                </a:solidFill>
                <a:effectLst/>
                <a:latin typeface="verdana" panose="020B0604030504040204" pitchFamily="34" charset="0"/>
              </a:rPr>
              <a:t>int b=10;  </a:t>
            </a:r>
          </a:p>
          <a:p>
            <a:pPr marL="0" indent="0" algn="l">
              <a:buNone/>
            </a:pPr>
            <a:r>
              <a:rPr lang="en-IN" sz="2400" i="0" dirty="0">
                <a:solidFill>
                  <a:schemeClr val="accent1"/>
                </a:solidFill>
                <a:effectLst/>
                <a:latin typeface="verdana" panose="020B0604030504040204" pitchFamily="34" charset="0"/>
              </a:rPr>
              <a:t>int min=(a&lt;b)?</a:t>
            </a:r>
            <a:r>
              <a:rPr lang="en-IN" sz="2400" i="0" dirty="0" err="1">
                <a:solidFill>
                  <a:schemeClr val="accent1"/>
                </a:solidFill>
                <a:effectLst/>
                <a:latin typeface="verdana" panose="020B0604030504040204" pitchFamily="34" charset="0"/>
              </a:rPr>
              <a:t>a:b</a:t>
            </a:r>
            <a:r>
              <a:rPr lang="en-IN" sz="2400" i="0" dirty="0">
                <a:solidFill>
                  <a:schemeClr val="accent1"/>
                </a:solidFill>
                <a:effectLst/>
                <a:latin typeface="verdana" panose="020B0604030504040204" pitchFamily="34" charset="0"/>
              </a:rPr>
              <a:t>;  </a:t>
            </a:r>
          </a:p>
          <a:p>
            <a:pPr marL="0" indent="0" algn="l">
              <a:buNone/>
            </a:pPr>
            <a:r>
              <a:rPr lang="en-IN" sz="2400" i="0" dirty="0" err="1">
                <a:solidFill>
                  <a:schemeClr val="accent1"/>
                </a:solidFill>
                <a:effectLst/>
                <a:latin typeface="verdana" panose="020B0604030504040204" pitchFamily="34" charset="0"/>
              </a:rPr>
              <a:t>System.out.println</a:t>
            </a:r>
            <a:r>
              <a:rPr lang="en-IN" sz="2400" i="0" dirty="0">
                <a:solidFill>
                  <a:schemeClr val="accent1"/>
                </a:solidFill>
                <a:effectLst/>
                <a:latin typeface="verdana" panose="020B0604030504040204" pitchFamily="34" charset="0"/>
              </a:rPr>
              <a:t>(min);  </a:t>
            </a:r>
          </a:p>
          <a:p>
            <a:pPr marL="0" indent="0" algn="l">
              <a:buNone/>
            </a:pPr>
            <a:r>
              <a:rPr lang="en-IN" sz="2400" i="0" dirty="0">
                <a:solidFill>
                  <a:schemeClr val="accent1"/>
                </a:solidFill>
                <a:effectLst/>
                <a:latin typeface="verdana" panose="020B0604030504040204" pitchFamily="34" charset="0"/>
              </a:rPr>
              <a:t>}</a:t>
            </a:r>
          </a:p>
          <a:p>
            <a:pPr marL="0" indent="0" algn="l">
              <a:buNone/>
            </a:pPr>
            <a:r>
              <a:rPr lang="en-IN" sz="2400" i="0" dirty="0">
                <a:solidFill>
                  <a:schemeClr val="accent1"/>
                </a:solidFill>
                <a:effectLst/>
                <a:latin typeface="verdana" panose="020B0604030504040204" pitchFamily="34" charset="0"/>
              </a:rPr>
              <a:t>}  </a:t>
            </a:r>
          </a:p>
          <a:p>
            <a:endParaRPr lang="en-IN" dirty="0"/>
          </a:p>
        </p:txBody>
      </p:sp>
    </p:spTree>
    <p:extLst>
      <p:ext uri="{BB962C8B-B14F-4D97-AF65-F5344CB8AC3E}">
        <p14:creationId xmlns:p14="http://schemas.microsoft.com/office/powerpoint/2010/main" val="1944636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2DFEE-3A13-4FE7-9D8E-BF2B6228F8E9}"/>
              </a:ext>
            </a:extLst>
          </p:cNvPr>
          <p:cNvSpPr>
            <a:spLocks noGrp="1"/>
          </p:cNvSpPr>
          <p:nvPr>
            <p:ph type="title"/>
          </p:nvPr>
        </p:nvSpPr>
        <p:spPr/>
        <p:txBody>
          <a:bodyPr/>
          <a:lstStyle/>
          <a:p>
            <a:r>
              <a:rPr lang="en-US" dirty="0"/>
              <a:t>Java Keywords</a:t>
            </a:r>
            <a:endParaRPr lang="en-IN" dirty="0"/>
          </a:p>
        </p:txBody>
      </p:sp>
      <p:pic>
        <p:nvPicPr>
          <p:cNvPr id="6146" name="Picture 2" descr="Java keywords list – BytesofGigabytes">
            <a:extLst>
              <a:ext uri="{FF2B5EF4-FFF2-40B4-BE49-F238E27FC236}">
                <a16:creationId xmlns:a16="http://schemas.microsoft.com/office/drawing/2014/main" id="{F2405752-1A03-4769-A958-D8082FD604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7157" y="1501844"/>
            <a:ext cx="8597348" cy="4152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215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A836F-CBE8-4A06-8652-F4BFC621A33D}"/>
              </a:ext>
            </a:extLst>
          </p:cNvPr>
          <p:cNvSpPr>
            <a:spLocks noGrp="1"/>
          </p:cNvSpPr>
          <p:nvPr>
            <p:ph type="title"/>
          </p:nvPr>
        </p:nvSpPr>
        <p:spPr/>
        <p:txBody>
          <a:bodyPr>
            <a:normAutofit/>
          </a:bodyPr>
          <a:lstStyle/>
          <a:p>
            <a:r>
              <a:rPr lang="en-US" b="0" i="0" dirty="0">
                <a:solidFill>
                  <a:srgbClr val="610B38"/>
                </a:solidFill>
                <a:effectLst/>
                <a:latin typeface="erdana"/>
              </a:rPr>
              <a:t>Java Variables</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5C7310BE-5AB4-400A-B8B1-AEE267D41250}"/>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A variable is a container which holds the value while the </a:t>
            </a:r>
            <a:r>
              <a:rPr lang="en-US" b="0" i="0" u="none" strike="noStrike" dirty="0">
                <a:solidFill>
                  <a:srgbClr val="008000"/>
                </a:solidFill>
                <a:effectLst/>
                <a:latin typeface="verdana" panose="020B0604030504040204" pitchFamily="34" charset="0"/>
              </a:rPr>
              <a:t>Java Program </a:t>
            </a:r>
            <a:r>
              <a:rPr lang="en-US" b="0" i="0" dirty="0">
                <a:solidFill>
                  <a:srgbClr val="000000"/>
                </a:solidFill>
                <a:effectLst/>
                <a:latin typeface="verdana" panose="020B0604030504040204" pitchFamily="34" charset="0"/>
              </a:rPr>
              <a:t>is executed. A variable is assigned with a data type.</a:t>
            </a:r>
          </a:p>
          <a:p>
            <a:pPr algn="l"/>
            <a:r>
              <a:rPr lang="en-US" b="0" i="0" dirty="0">
                <a:solidFill>
                  <a:srgbClr val="000000"/>
                </a:solidFill>
                <a:effectLst/>
                <a:latin typeface="verdana" panose="020B0604030504040204" pitchFamily="34" charset="0"/>
              </a:rPr>
              <a:t>Variable is a name of memory location. There are three types of variables in java: </a:t>
            </a:r>
          </a:p>
          <a:p>
            <a:pPr algn="l"/>
            <a:r>
              <a:rPr lang="en-US" b="0" i="0" dirty="0">
                <a:solidFill>
                  <a:srgbClr val="000000"/>
                </a:solidFill>
                <a:effectLst/>
                <a:latin typeface="verdana" panose="020B0604030504040204" pitchFamily="34" charset="0"/>
              </a:rPr>
              <a:t>Local</a:t>
            </a:r>
          </a:p>
          <a:p>
            <a:pPr algn="l"/>
            <a:r>
              <a:rPr lang="en-US" b="0" i="0" dirty="0">
                <a:solidFill>
                  <a:srgbClr val="000000"/>
                </a:solidFill>
                <a:effectLst/>
                <a:latin typeface="verdana" panose="020B0604030504040204" pitchFamily="34" charset="0"/>
              </a:rPr>
              <a:t>Instance</a:t>
            </a:r>
          </a:p>
          <a:p>
            <a:pPr algn="l"/>
            <a:r>
              <a:rPr lang="en-US" dirty="0">
                <a:solidFill>
                  <a:srgbClr val="000000"/>
                </a:solidFill>
                <a:latin typeface="verdana" panose="020B0604030504040204" pitchFamily="34" charset="0"/>
              </a:rPr>
              <a:t>S</a:t>
            </a:r>
            <a:r>
              <a:rPr lang="en-US" b="0" i="0" dirty="0">
                <a:solidFill>
                  <a:srgbClr val="000000"/>
                </a:solidFill>
                <a:effectLst/>
                <a:latin typeface="verdana" panose="020B0604030504040204" pitchFamily="34" charset="0"/>
              </a:rPr>
              <a:t>tatic.</a:t>
            </a:r>
          </a:p>
          <a:p>
            <a:endParaRPr lang="en-IN" dirty="0"/>
          </a:p>
        </p:txBody>
      </p:sp>
    </p:spTree>
    <p:extLst>
      <p:ext uri="{BB962C8B-B14F-4D97-AF65-F5344CB8AC3E}">
        <p14:creationId xmlns:p14="http://schemas.microsoft.com/office/powerpoint/2010/main" val="1464490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A6FEB-4709-41AB-A7E9-5E96F263D01D}"/>
              </a:ext>
            </a:extLst>
          </p:cNvPr>
          <p:cNvSpPr>
            <a:spLocks noGrp="1"/>
          </p:cNvSpPr>
          <p:nvPr>
            <p:ph type="title"/>
          </p:nvPr>
        </p:nvSpPr>
        <p:spPr/>
        <p:txBody>
          <a:bodyPr/>
          <a:lstStyle/>
          <a:p>
            <a:r>
              <a:rPr lang="en-US" dirty="0"/>
              <a:t>Home Work</a:t>
            </a:r>
            <a:endParaRPr lang="en-IN" dirty="0"/>
          </a:p>
        </p:txBody>
      </p:sp>
      <p:sp>
        <p:nvSpPr>
          <p:cNvPr id="3" name="Content Placeholder 2">
            <a:extLst>
              <a:ext uri="{FF2B5EF4-FFF2-40B4-BE49-F238E27FC236}">
                <a16:creationId xmlns:a16="http://schemas.microsoft.com/office/drawing/2014/main" id="{E19B33F1-EDB2-40AA-9A30-C19EF9B825CF}"/>
              </a:ext>
            </a:extLst>
          </p:cNvPr>
          <p:cNvSpPr>
            <a:spLocks noGrp="1"/>
          </p:cNvSpPr>
          <p:nvPr>
            <p:ph idx="1"/>
          </p:nvPr>
        </p:nvSpPr>
        <p:spPr/>
        <p:txBody>
          <a:bodyPr/>
          <a:lstStyle/>
          <a:p>
            <a:pPr marL="514350" indent="-514350">
              <a:buAutoNum type="arabicPeriod"/>
            </a:pPr>
            <a:r>
              <a:rPr lang="en-US" dirty="0"/>
              <a:t>WAP to perform all arithmetic operators on two variables , a=20 and b=5.</a:t>
            </a:r>
          </a:p>
          <a:p>
            <a:pPr marL="514350" indent="-514350">
              <a:buAutoNum type="arabicPeriod"/>
            </a:pPr>
            <a:r>
              <a:rPr lang="en-US" dirty="0"/>
              <a:t>WAP to use unary operators and print the value of  a++, ++a, b- - and - -b where a=10 and b=15.</a:t>
            </a:r>
            <a:endParaRPr lang="en-IN" dirty="0"/>
          </a:p>
        </p:txBody>
      </p:sp>
    </p:spTree>
    <p:extLst>
      <p:ext uri="{BB962C8B-B14F-4D97-AF65-F5344CB8AC3E}">
        <p14:creationId xmlns:p14="http://schemas.microsoft.com/office/powerpoint/2010/main" val="2326572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92FE6-26EE-41FA-83ED-2D02F21A299E}"/>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60B78679-2DEF-4D3D-AA59-898A4A51CE73}"/>
              </a:ext>
            </a:extLst>
          </p:cNvPr>
          <p:cNvSpPr>
            <a:spLocks noGrp="1"/>
          </p:cNvSpPr>
          <p:nvPr>
            <p:ph idx="1"/>
          </p:nvPr>
        </p:nvSpPr>
        <p:spPr/>
        <p:txBody>
          <a:bodyPr>
            <a:normAutofit/>
          </a:bodyPr>
          <a:lstStyle/>
          <a:p>
            <a:pPr marL="0" indent="0" algn="l">
              <a:buNone/>
            </a:pPr>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A</a:t>
            </a:r>
          </a:p>
          <a:p>
            <a:pPr marL="0" indent="0" algn="l">
              <a:buNone/>
            </a:pPr>
            <a:r>
              <a:rPr lang="en-IN" b="0" i="0" dirty="0">
                <a:solidFill>
                  <a:srgbClr val="000000"/>
                </a:solidFill>
                <a:effectLst/>
                <a:latin typeface="verdana" panose="020B0604030504040204" pitchFamily="34" charset="0"/>
              </a:rPr>
              <a:t>{  </a:t>
            </a:r>
          </a:p>
          <a:p>
            <a:pPr marL="0" indent="0" algn="l">
              <a:buNone/>
            </a:pPr>
            <a:r>
              <a:rPr lang="en-IN" b="1" i="0" dirty="0">
                <a:solidFill>
                  <a:srgbClr val="006699"/>
                </a:solidFill>
                <a:effectLst/>
                <a:latin typeface="verdana" panose="020B0604030504040204" pitchFamily="34" charset="0"/>
              </a:rPr>
              <a:t>int</a:t>
            </a:r>
            <a:r>
              <a:rPr lang="en-IN" b="0" i="0" dirty="0">
                <a:solidFill>
                  <a:srgbClr val="000000"/>
                </a:solidFill>
                <a:effectLst/>
                <a:latin typeface="verdana" panose="020B0604030504040204" pitchFamily="34" charset="0"/>
              </a:rPr>
              <a:t> data=</a:t>
            </a:r>
            <a:r>
              <a:rPr lang="en-IN" b="0" i="0" dirty="0">
                <a:solidFill>
                  <a:srgbClr val="C00000"/>
                </a:solidFill>
                <a:effectLst/>
                <a:latin typeface="verdana" panose="020B0604030504040204" pitchFamily="34" charset="0"/>
              </a:rPr>
              <a:t>50</a:t>
            </a:r>
            <a:r>
              <a:rPr lang="en-IN" b="0" i="0" dirty="0">
                <a:solidFill>
                  <a:srgbClr val="000000"/>
                </a:solidFill>
                <a:effectLst/>
                <a:latin typeface="verdana" panose="020B0604030504040204" pitchFamily="34" charset="0"/>
              </a:rPr>
              <a:t>;</a:t>
            </a:r>
            <a:r>
              <a:rPr lang="en-IN" b="0" i="0" dirty="0">
                <a:solidFill>
                  <a:srgbClr val="008200"/>
                </a:solidFill>
                <a:effectLst/>
                <a:latin typeface="verdana" panose="020B0604030504040204" pitchFamily="34" charset="0"/>
              </a:rPr>
              <a:t>//instance variable</a:t>
            </a:r>
            <a:r>
              <a:rPr lang="en-IN" b="0" i="0" dirty="0">
                <a:solidFill>
                  <a:srgbClr val="000000"/>
                </a:solidFill>
                <a:effectLst/>
                <a:latin typeface="verdana" panose="020B0604030504040204" pitchFamily="34" charset="0"/>
              </a:rPr>
              <a:t>  </a:t>
            </a:r>
          </a:p>
          <a:p>
            <a:pPr marL="0" indent="0" algn="l">
              <a:buNone/>
            </a:pPr>
            <a:r>
              <a:rPr lang="en-IN" b="1" i="0" dirty="0">
                <a:solidFill>
                  <a:srgbClr val="006699"/>
                </a:solidFill>
                <a:effectLst/>
                <a:latin typeface="verdana" panose="020B0604030504040204" pitchFamily="34" charset="0"/>
              </a:rPr>
              <a:t>static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int</a:t>
            </a:r>
            <a:r>
              <a:rPr lang="en-IN" b="0" i="0" dirty="0">
                <a:solidFill>
                  <a:srgbClr val="000000"/>
                </a:solidFill>
                <a:effectLst/>
                <a:latin typeface="verdana" panose="020B0604030504040204" pitchFamily="34" charset="0"/>
              </a:rPr>
              <a:t> m=</a:t>
            </a:r>
            <a:r>
              <a:rPr lang="en-IN" b="0" i="0" dirty="0">
                <a:solidFill>
                  <a:srgbClr val="C00000"/>
                </a:solidFill>
                <a:effectLst/>
                <a:latin typeface="verdana" panose="020B0604030504040204" pitchFamily="34" charset="0"/>
              </a:rPr>
              <a:t>100</a:t>
            </a:r>
            <a:r>
              <a:rPr lang="en-IN" b="0" i="0" dirty="0">
                <a:solidFill>
                  <a:srgbClr val="000000"/>
                </a:solidFill>
                <a:effectLst/>
                <a:latin typeface="verdana" panose="020B0604030504040204" pitchFamily="34" charset="0"/>
              </a:rPr>
              <a:t>;</a:t>
            </a:r>
            <a:r>
              <a:rPr lang="en-IN" b="0" i="0" dirty="0">
                <a:solidFill>
                  <a:srgbClr val="008200"/>
                </a:solidFill>
                <a:effectLst/>
                <a:latin typeface="verdana" panose="020B0604030504040204" pitchFamily="34" charset="0"/>
              </a:rPr>
              <a:t>//static variable</a:t>
            </a:r>
            <a:r>
              <a:rPr lang="en-IN" b="0" i="0" dirty="0">
                <a:solidFill>
                  <a:srgbClr val="000000"/>
                </a:solidFill>
                <a:effectLst/>
                <a:latin typeface="verdana" panose="020B0604030504040204" pitchFamily="34" charset="0"/>
              </a:rPr>
              <a:t>  </a:t>
            </a:r>
          </a:p>
          <a:p>
            <a:pPr marL="0" indent="0" algn="l">
              <a:buNone/>
            </a:pP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method()</a:t>
            </a:r>
          </a:p>
          <a:p>
            <a:pPr marL="0" indent="0" algn="l">
              <a:buNone/>
            </a:pPr>
            <a:r>
              <a:rPr lang="en-IN" b="0" i="0" dirty="0">
                <a:solidFill>
                  <a:srgbClr val="000000"/>
                </a:solidFill>
                <a:effectLst/>
                <a:latin typeface="verdana" panose="020B0604030504040204" pitchFamily="34" charset="0"/>
              </a:rPr>
              <a:t>{  </a:t>
            </a:r>
          </a:p>
          <a:p>
            <a:pPr marL="0" indent="0" algn="l">
              <a:buNone/>
            </a:pPr>
            <a:r>
              <a:rPr lang="en-IN" b="1" i="0" dirty="0">
                <a:solidFill>
                  <a:srgbClr val="006699"/>
                </a:solidFill>
                <a:effectLst/>
                <a:latin typeface="verdana" panose="020B0604030504040204" pitchFamily="34" charset="0"/>
              </a:rPr>
              <a:t>int</a:t>
            </a:r>
            <a:r>
              <a:rPr lang="en-IN" b="0" i="0" dirty="0">
                <a:solidFill>
                  <a:srgbClr val="000000"/>
                </a:solidFill>
                <a:effectLst/>
                <a:latin typeface="verdana" panose="020B0604030504040204" pitchFamily="34" charset="0"/>
              </a:rPr>
              <a:t> n=</a:t>
            </a:r>
            <a:r>
              <a:rPr lang="en-IN" b="0" i="0" dirty="0">
                <a:solidFill>
                  <a:srgbClr val="C00000"/>
                </a:solidFill>
                <a:effectLst/>
                <a:latin typeface="verdana" panose="020B0604030504040204" pitchFamily="34" charset="0"/>
              </a:rPr>
              <a:t>90</a:t>
            </a:r>
            <a:r>
              <a:rPr lang="en-IN" b="0" i="0" dirty="0">
                <a:solidFill>
                  <a:srgbClr val="000000"/>
                </a:solidFill>
                <a:effectLst/>
                <a:latin typeface="verdana" panose="020B0604030504040204" pitchFamily="34" charset="0"/>
              </a:rPr>
              <a:t>;</a:t>
            </a:r>
            <a:r>
              <a:rPr lang="en-IN" b="0" i="0" dirty="0">
                <a:solidFill>
                  <a:srgbClr val="008200"/>
                </a:solidFill>
                <a:effectLst/>
                <a:latin typeface="verdana" panose="020B0604030504040204" pitchFamily="34" charset="0"/>
              </a:rPr>
              <a:t>//local variable</a:t>
            </a:r>
            <a:r>
              <a:rPr lang="en-IN" b="0" i="0" dirty="0">
                <a:solidFill>
                  <a:srgbClr val="000000"/>
                </a:solidFill>
                <a:effectLst/>
                <a:latin typeface="verdana" panose="020B0604030504040204" pitchFamily="34" charset="0"/>
              </a:rPr>
              <a:t>  </a:t>
            </a:r>
          </a:p>
          <a:p>
            <a:pPr marL="0" indent="0" algn="l">
              <a:buNone/>
            </a:pPr>
            <a:r>
              <a:rPr lang="en-IN" b="0" i="0" dirty="0">
                <a:solidFill>
                  <a:srgbClr val="000000"/>
                </a:solidFill>
                <a:effectLst/>
                <a:latin typeface="verdana" panose="020B0604030504040204" pitchFamily="34" charset="0"/>
              </a:rPr>
              <a:t>}  </a:t>
            </a:r>
          </a:p>
          <a:p>
            <a:pPr marL="0" indent="0" algn="l">
              <a:buNone/>
            </a:pPr>
            <a:r>
              <a:rPr lang="en-IN" b="0" i="0" dirty="0">
                <a:solidFill>
                  <a:srgbClr val="000000"/>
                </a:solidFill>
                <a:effectLst/>
                <a:latin typeface="verdana" panose="020B0604030504040204" pitchFamily="34" charset="0"/>
              </a:rPr>
              <a:t>}</a:t>
            </a:r>
            <a:r>
              <a:rPr lang="en-IN" b="0" i="0" dirty="0">
                <a:solidFill>
                  <a:srgbClr val="008200"/>
                </a:solidFill>
                <a:effectLst/>
                <a:latin typeface="verdana" panose="020B0604030504040204" pitchFamily="34" charset="0"/>
              </a:rPr>
              <a:t>//end of class</a:t>
            </a:r>
            <a:r>
              <a:rPr lang="en-IN" b="0" i="0" dirty="0">
                <a:solidFill>
                  <a:srgbClr val="000000"/>
                </a:solidFill>
                <a:effectLst/>
                <a:latin typeface="verdana" panose="020B0604030504040204" pitchFamily="34" charset="0"/>
              </a:rPr>
              <a:t>  </a:t>
            </a:r>
          </a:p>
          <a:p>
            <a:endParaRPr lang="en-IN" dirty="0"/>
          </a:p>
        </p:txBody>
      </p:sp>
    </p:spTree>
    <p:extLst>
      <p:ext uri="{BB962C8B-B14F-4D97-AF65-F5344CB8AC3E}">
        <p14:creationId xmlns:p14="http://schemas.microsoft.com/office/powerpoint/2010/main" val="2748966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F8FB9-6A45-4760-9F57-466CA09B69A6}"/>
              </a:ext>
            </a:extLst>
          </p:cNvPr>
          <p:cNvSpPr>
            <a:spLocks noGrp="1"/>
          </p:cNvSpPr>
          <p:nvPr>
            <p:ph type="title"/>
          </p:nvPr>
        </p:nvSpPr>
        <p:spPr/>
        <p:txBody>
          <a:bodyPr>
            <a:normAutofit/>
          </a:bodyPr>
          <a:lstStyle/>
          <a:p>
            <a:r>
              <a:rPr lang="en-US" b="0" i="0">
                <a:solidFill>
                  <a:srgbClr val="610B38"/>
                </a:solidFill>
                <a:effectLst/>
                <a:latin typeface="erdana"/>
              </a:rPr>
              <a:t>Data Types in Java</a:t>
            </a:r>
            <a:br>
              <a:rPr lang="en-US" b="0" i="0">
                <a:solidFill>
                  <a:srgbClr val="610B38"/>
                </a:solidFill>
                <a:effectLst/>
                <a:latin typeface="erdana"/>
              </a:rPr>
            </a:br>
            <a:endParaRPr lang="en-IN"/>
          </a:p>
        </p:txBody>
      </p:sp>
      <p:sp>
        <p:nvSpPr>
          <p:cNvPr id="3" name="Content Placeholder 2">
            <a:extLst>
              <a:ext uri="{FF2B5EF4-FFF2-40B4-BE49-F238E27FC236}">
                <a16:creationId xmlns:a16="http://schemas.microsoft.com/office/drawing/2014/main" id="{9B1C697D-6BC3-4D29-BE4F-6E188740EC01}"/>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Data types specify the different sizes and values that can be stored in the variable. There are two types of data types in Java:</a:t>
            </a:r>
          </a:p>
          <a:p>
            <a:pPr algn="l">
              <a:buFont typeface="+mj-lt"/>
              <a:buAutoNum type="arabicPeriod"/>
            </a:pPr>
            <a:r>
              <a:rPr lang="en-US" b="1" i="0" dirty="0">
                <a:solidFill>
                  <a:srgbClr val="000000"/>
                </a:solidFill>
                <a:effectLst/>
                <a:latin typeface="verdana" panose="020B0604030504040204" pitchFamily="34" charset="0"/>
              </a:rPr>
              <a:t>Primitive data types:</a:t>
            </a:r>
            <a:r>
              <a:rPr lang="en-US" b="0" i="0" dirty="0">
                <a:solidFill>
                  <a:srgbClr val="000000"/>
                </a:solidFill>
                <a:effectLst/>
                <a:latin typeface="verdana" panose="020B0604030504040204" pitchFamily="34" charset="0"/>
              </a:rPr>
              <a:t> are readily available for programmer’s use.</a:t>
            </a:r>
          </a:p>
          <a:p>
            <a:pPr algn="l">
              <a:buFont typeface="+mj-lt"/>
              <a:buAutoNum type="arabicPeriod"/>
            </a:pPr>
            <a:r>
              <a:rPr lang="en-US" b="1" i="0" dirty="0">
                <a:solidFill>
                  <a:srgbClr val="000000"/>
                </a:solidFill>
                <a:effectLst/>
                <a:latin typeface="verdana" panose="020B0604030504040204" pitchFamily="34" charset="0"/>
              </a:rPr>
              <a:t>Non-primitive data types:</a:t>
            </a:r>
            <a:r>
              <a:rPr lang="en-US" b="0" i="0" dirty="0">
                <a:solidFill>
                  <a:srgbClr val="000000"/>
                </a:solidFill>
                <a:effectLst/>
                <a:latin typeface="verdana" panose="020B0604030504040204" pitchFamily="34" charset="0"/>
              </a:rPr>
              <a:t> are generally made up of multiple primitive data types.</a:t>
            </a:r>
            <a:endParaRPr lang="en-IN" dirty="0"/>
          </a:p>
        </p:txBody>
      </p:sp>
    </p:spTree>
    <p:extLst>
      <p:ext uri="{BB962C8B-B14F-4D97-AF65-F5344CB8AC3E}">
        <p14:creationId xmlns:p14="http://schemas.microsoft.com/office/powerpoint/2010/main" val="2323405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55D21-E7E7-4ED2-B935-1AC4550B1DEF}"/>
              </a:ext>
            </a:extLst>
          </p:cNvPr>
          <p:cNvSpPr>
            <a:spLocks noGrp="1"/>
          </p:cNvSpPr>
          <p:nvPr>
            <p:ph type="title"/>
          </p:nvPr>
        </p:nvSpPr>
        <p:spPr/>
        <p:txBody>
          <a:bodyPr/>
          <a:lstStyle/>
          <a:p>
            <a:r>
              <a:rPr lang="en-US" dirty="0"/>
              <a:t>Primitive Data Types</a:t>
            </a:r>
            <a:endParaRPr lang="en-IN" dirty="0"/>
          </a:p>
        </p:txBody>
      </p:sp>
      <p:sp>
        <p:nvSpPr>
          <p:cNvPr id="3" name="Content Placeholder 2">
            <a:extLst>
              <a:ext uri="{FF2B5EF4-FFF2-40B4-BE49-F238E27FC236}">
                <a16:creationId xmlns:a16="http://schemas.microsoft.com/office/drawing/2014/main" id="{40BEB90B-017B-4723-A93A-66DD4222DA3E}"/>
              </a:ext>
            </a:extLst>
          </p:cNvPr>
          <p:cNvSpPr>
            <a:spLocks noGrp="1"/>
          </p:cNvSpPr>
          <p:nvPr>
            <p:ph idx="1"/>
          </p:nvPr>
        </p:nvSpPr>
        <p:spPr>
          <a:xfrm>
            <a:off x="2150166" y="1448405"/>
            <a:ext cx="10515600" cy="4785485"/>
          </a:xfrm>
        </p:spPr>
        <p:txBody>
          <a:bodyPr>
            <a:normAutofit/>
          </a:bodyPr>
          <a:lstStyle/>
          <a:p>
            <a:r>
              <a:rPr lang="en-US" sz="2000" b="0" i="0" dirty="0">
                <a:solidFill>
                  <a:srgbClr val="000000"/>
                </a:solidFill>
                <a:effectLst/>
                <a:latin typeface="verdana" panose="020B0604030504040204" pitchFamily="34" charset="0"/>
              </a:rPr>
              <a:t>Primitive data types are the building blocks of data manipulation.</a:t>
            </a:r>
          </a:p>
          <a:p>
            <a:r>
              <a:rPr lang="en-US" sz="2000" b="0" i="0" dirty="0">
                <a:solidFill>
                  <a:srgbClr val="000000"/>
                </a:solidFill>
                <a:effectLst/>
                <a:latin typeface="verdana" panose="020B0604030504040204" pitchFamily="34" charset="0"/>
              </a:rPr>
              <a:t>These are the most basic data types available in Java.</a:t>
            </a:r>
          </a:p>
          <a:p>
            <a:pPr algn="l"/>
            <a:r>
              <a:rPr lang="en-IN" sz="2000" b="0" i="0" dirty="0">
                <a:solidFill>
                  <a:srgbClr val="000000"/>
                </a:solidFill>
                <a:effectLst/>
                <a:latin typeface="verdana" panose="020B0604030504040204" pitchFamily="34" charset="0"/>
              </a:rPr>
              <a:t>There are 8 types of primitive data types</a:t>
            </a:r>
          </a:p>
          <a:p>
            <a:pPr marL="0" indent="0">
              <a:buNone/>
            </a:pPr>
            <a:endParaRPr lang="en-IN" sz="2000" dirty="0"/>
          </a:p>
        </p:txBody>
      </p:sp>
    </p:spTree>
    <p:extLst>
      <p:ext uri="{BB962C8B-B14F-4D97-AF65-F5344CB8AC3E}">
        <p14:creationId xmlns:p14="http://schemas.microsoft.com/office/powerpoint/2010/main" val="3543555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A006EF4-CDAF-4CB9-A929-CA5E8006CC46}"/>
              </a:ext>
            </a:extLst>
          </p:cNvPr>
          <p:cNvGraphicFramePr>
            <a:graphicFrameLocks noGrp="1"/>
          </p:cNvGraphicFramePr>
          <p:nvPr>
            <p:ph idx="1"/>
            <p:extLst>
              <p:ext uri="{D42A27DB-BD31-4B8C-83A1-F6EECF244321}">
                <p14:modId xmlns:p14="http://schemas.microsoft.com/office/powerpoint/2010/main" val="2428172703"/>
              </p:ext>
            </p:extLst>
          </p:nvPr>
        </p:nvGraphicFramePr>
        <p:xfrm>
          <a:off x="2610946" y="1133062"/>
          <a:ext cx="7702825" cy="5550801"/>
        </p:xfrm>
        <a:graphic>
          <a:graphicData uri="http://schemas.openxmlformats.org/drawingml/2006/table">
            <a:tbl>
              <a:tblPr/>
              <a:tblGrid>
                <a:gridCol w="1546955">
                  <a:extLst>
                    <a:ext uri="{9D8B030D-6E8A-4147-A177-3AD203B41FA5}">
                      <a16:colId xmlns:a16="http://schemas.microsoft.com/office/drawing/2014/main" val="1607799798"/>
                    </a:ext>
                  </a:extLst>
                </a:gridCol>
                <a:gridCol w="1304047">
                  <a:extLst>
                    <a:ext uri="{9D8B030D-6E8A-4147-A177-3AD203B41FA5}">
                      <a16:colId xmlns:a16="http://schemas.microsoft.com/office/drawing/2014/main" val="1109580393"/>
                    </a:ext>
                  </a:extLst>
                </a:gridCol>
                <a:gridCol w="4851823">
                  <a:extLst>
                    <a:ext uri="{9D8B030D-6E8A-4147-A177-3AD203B41FA5}">
                      <a16:colId xmlns:a16="http://schemas.microsoft.com/office/drawing/2014/main" val="1981473970"/>
                    </a:ext>
                  </a:extLst>
                </a:gridCol>
              </a:tblGrid>
              <a:tr h="563891">
                <a:tc>
                  <a:txBody>
                    <a:bodyPr/>
                    <a:lstStyle/>
                    <a:p>
                      <a:pPr algn="l" fontAlgn="t"/>
                      <a:r>
                        <a:rPr lang="en-IN" sz="1200">
                          <a:effectLst/>
                        </a:rPr>
                        <a:t>Data Type</a:t>
                      </a:r>
                    </a:p>
                  </a:txBody>
                  <a:tcPr marL="69069" marR="34534" marT="34534" marB="34534">
                    <a:lnL>
                      <a:noFill/>
                    </a:lnL>
                    <a:lnR>
                      <a:noFill/>
                    </a:lnR>
                    <a:lnT>
                      <a:noFill/>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200">
                          <a:effectLst/>
                        </a:rPr>
                        <a:t>Size</a:t>
                      </a:r>
                    </a:p>
                  </a:txBody>
                  <a:tcPr marL="34534" marR="34534" marT="34534" marB="34534">
                    <a:lnL>
                      <a:noFill/>
                    </a:lnL>
                    <a:lnR>
                      <a:noFill/>
                    </a:lnR>
                    <a:lnT>
                      <a:noFill/>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200">
                          <a:effectLst/>
                        </a:rPr>
                        <a:t>Description</a:t>
                      </a:r>
                    </a:p>
                  </a:txBody>
                  <a:tcPr marL="34534" marR="34534" marT="34534" marB="34534">
                    <a:lnL>
                      <a:noFill/>
                    </a:lnL>
                    <a:lnR>
                      <a:noFill/>
                    </a:lnR>
                    <a:lnT>
                      <a:noFill/>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330430642"/>
                  </a:ext>
                </a:extLst>
              </a:tr>
              <a:tr h="563891">
                <a:tc>
                  <a:txBody>
                    <a:bodyPr/>
                    <a:lstStyle/>
                    <a:p>
                      <a:pPr algn="l" fontAlgn="t"/>
                      <a:r>
                        <a:rPr lang="en-IN" sz="1200">
                          <a:effectLst/>
                        </a:rPr>
                        <a:t>byte</a:t>
                      </a:r>
                    </a:p>
                  </a:txBody>
                  <a:tcPr marL="69069"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tc>
                  <a:txBody>
                    <a:bodyPr/>
                    <a:lstStyle/>
                    <a:p>
                      <a:pPr algn="l" fontAlgn="t"/>
                      <a:r>
                        <a:rPr lang="en-IN" sz="1200">
                          <a:effectLst/>
                        </a:rPr>
                        <a:t>1 byte</a:t>
                      </a:r>
                    </a:p>
                  </a:txBody>
                  <a:tcPr marL="34534"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200">
                          <a:effectLst/>
                        </a:rPr>
                        <a:t>Stores whole numbers from -128 to 127</a:t>
                      </a:r>
                    </a:p>
                  </a:txBody>
                  <a:tcPr marL="34534"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3281215612"/>
                  </a:ext>
                </a:extLst>
              </a:tr>
              <a:tr h="563891">
                <a:tc>
                  <a:txBody>
                    <a:bodyPr/>
                    <a:lstStyle/>
                    <a:p>
                      <a:pPr algn="l" fontAlgn="t"/>
                      <a:r>
                        <a:rPr lang="en-IN" sz="1200" dirty="0">
                          <a:effectLst/>
                        </a:rPr>
                        <a:t>short</a:t>
                      </a:r>
                    </a:p>
                  </a:txBody>
                  <a:tcPr marL="69069"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200">
                          <a:effectLst/>
                        </a:rPr>
                        <a:t>2 bytes</a:t>
                      </a:r>
                    </a:p>
                  </a:txBody>
                  <a:tcPr marL="34534"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Stores whole numbers from -32,768 to 32,767</a:t>
                      </a:r>
                    </a:p>
                  </a:txBody>
                  <a:tcPr marL="34534"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60429135"/>
                  </a:ext>
                </a:extLst>
              </a:tr>
              <a:tr h="563891">
                <a:tc>
                  <a:txBody>
                    <a:bodyPr/>
                    <a:lstStyle/>
                    <a:p>
                      <a:pPr algn="l" fontAlgn="t"/>
                      <a:r>
                        <a:rPr lang="en-IN" sz="1200">
                          <a:effectLst/>
                        </a:rPr>
                        <a:t>int</a:t>
                      </a:r>
                    </a:p>
                  </a:txBody>
                  <a:tcPr marL="69069"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tc>
                  <a:txBody>
                    <a:bodyPr/>
                    <a:lstStyle/>
                    <a:p>
                      <a:pPr algn="l" fontAlgn="t"/>
                      <a:r>
                        <a:rPr lang="en-IN" sz="1200" dirty="0">
                          <a:effectLst/>
                        </a:rPr>
                        <a:t>4 bytes</a:t>
                      </a:r>
                    </a:p>
                  </a:txBody>
                  <a:tcPr marL="34534"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200">
                          <a:effectLst/>
                        </a:rPr>
                        <a:t>Stores whole numbers from -2,147,483,648 to 2,147,483,647</a:t>
                      </a:r>
                    </a:p>
                  </a:txBody>
                  <a:tcPr marL="34534"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9812153"/>
                  </a:ext>
                </a:extLst>
              </a:tr>
              <a:tr h="801782">
                <a:tc>
                  <a:txBody>
                    <a:bodyPr/>
                    <a:lstStyle/>
                    <a:p>
                      <a:pPr algn="l" fontAlgn="t"/>
                      <a:r>
                        <a:rPr lang="en-IN" sz="1200">
                          <a:effectLst/>
                        </a:rPr>
                        <a:t>long</a:t>
                      </a:r>
                    </a:p>
                  </a:txBody>
                  <a:tcPr marL="69069"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200">
                          <a:effectLst/>
                        </a:rPr>
                        <a:t>8 bytes</a:t>
                      </a:r>
                    </a:p>
                  </a:txBody>
                  <a:tcPr marL="34534"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rPr>
                        <a:t>Stores whole numbers from -9,223,372,036,854,775,808 to 9,223,372,036,854,775,807</a:t>
                      </a:r>
                    </a:p>
                  </a:txBody>
                  <a:tcPr marL="34534"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708475506"/>
                  </a:ext>
                </a:extLst>
              </a:tr>
              <a:tr h="801782">
                <a:tc>
                  <a:txBody>
                    <a:bodyPr/>
                    <a:lstStyle/>
                    <a:p>
                      <a:pPr algn="l" fontAlgn="t"/>
                      <a:r>
                        <a:rPr lang="en-IN" sz="1200">
                          <a:effectLst/>
                        </a:rPr>
                        <a:t>float</a:t>
                      </a:r>
                    </a:p>
                  </a:txBody>
                  <a:tcPr marL="69069"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tc>
                  <a:txBody>
                    <a:bodyPr/>
                    <a:lstStyle/>
                    <a:p>
                      <a:pPr algn="l" fontAlgn="t"/>
                      <a:r>
                        <a:rPr lang="en-IN" sz="1200">
                          <a:effectLst/>
                        </a:rPr>
                        <a:t>4 bytes</a:t>
                      </a:r>
                    </a:p>
                  </a:txBody>
                  <a:tcPr marL="34534"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200">
                          <a:effectLst/>
                        </a:rPr>
                        <a:t>Stores fractional numbers. Sufficient for storing 6 to 7 decimal digits</a:t>
                      </a:r>
                    </a:p>
                  </a:txBody>
                  <a:tcPr marL="34534"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3637583438"/>
                  </a:ext>
                </a:extLst>
              </a:tr>
              <a:tr h="801782">
                <a:tc>
                  <a:txBody>
                    <a:bodyPr/>
                    <a:lstStyle/>
                    <a:p>
                      <a:pPr algn="l" fontAlgn="t"/>
                      <a:r>
                        <a:rPr lang="en-IN" sz="1200">
                          <a:effectLst/>
                        </a:rPr>
                        <a:t>double</a:t>
                      </a:r>
                    </a:p>
                  </a:txBody>
                  <a:tcPr marL="69069"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200">
                          <a:effectLst/>
                        </a:rPr>
                        <a:t>8 bytes</a:t>
                      </a:r>
                    </a:p>
                  </a:txBody>
                  <a:tcPr marL="34534"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Stores fractional numbers. Sufficient for storing 15 decimal digits</a:t>
                      </a:r>
                    </a:p>
                  </a:txBody>
                  <a:tcPr marL="34534"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68826638"/>
                  </a:ext>
                </a:extLst>
              </a:tr>
              <a:tr h="326000">
                <a:tc>
                  <a:txBody>
                    <a:bodyPr/>
                    <a:lstStyle/>
                    <a:p>
                      <a:pPr algn="l" fontAlgn="t"/>
                      <a:r>
                        <a:rPr lang="en-IN" sz="1200">
                          <a:effectLst/>
                        </a:rPr>
                        <a:t>boolean</a:t>
                      </a:r>
                    </a:p>
                  </a:txBody>
                  <a:tcPr marL="69069"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tc>
                  <a:txBody>
                    <a:bodyPr/>
                    <a:lstStyle/>
                    <a:p>
                      <a:pPr algn="l" fontAlgn="t"/>
                      <a:r>
                        <a:rPr lang="en-IN" sz="1200">
                          <a:effectLst/>
                        </a:rPr>
                        <a:t>1 bit</a:t>
                      </a:r>
                    </a:p>
                  </a:txBody>
                  <a:tcPr marL="34534"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tc>
                  <a:txBody>
                    <a:bodyPr/>
                    <a:lstStyle/>
                    <a:p>
                      <a:pPr algn="l" fontAlgn="t"/>
                      <a:r>
                        <a:rPr lang="en-IN" sz="1200">
                          <a:effectLst/>
                        </a:rPr>
                        <a:t>Stores true or false values</a:t>
                      </a:r>
                    </a:p>
                  </a:txBody>
                  <a:tcPr marL="34534"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744858087"/>
                  </a:ext>
                </a:extLst>
              </a:tr>
              <a:tr h="563891">
                <a:tc>
                  <a:txBody>
                    <a:bodyPr/>
                    <a:lstStyle/>
                    <a:p>
                      <a:pPr algn="l" fontAlgn="t"/>
                      <a:r>
                        <a:rPr lang="en-IN" sz="1200">
                          <a:effectLst/>
                        </a:rPr>
                        <a:t>char</a:t>
                      </a:r>
                    </a:p>
                  </a:txBody>
                  <a:tcPr marL="69069"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200">
                          <a:effectLst/>
                        </a:rPr>
                        <a:t>2 bytes</a:t>
                      </a:r>
                    </a:p>
                  </a:txBody>
                  <a:tcPr marL="34534"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rPr>
                        <a:t>Stores a single character/letter or ASCII values</a:t>
                      </a:r>
                    </a:p>
                  </a:txBody>
                  <a:tcPr marL="34534"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50450197"/>
                  </a:ext>
                </a:extLst>
              </a:tr>
            </a:tbl>
          </a:graphicData>
        </a:graphic>
      </p:graphicFrame>
      <p:sp>
        <p:nvSpPr>
          <p:cNvPr id="5" name="Title 1">
            <a:extLst>
              <a:ext uri="{FF2B5EF4-FFF2-40B4-BE49-F238E27FC236}">
                <a16:creationId xmlns:a16="http://schemas.microsoft.com/office/drawing/2014/main" id="{40EF633B-7DFC-4663-9F1D-3923727AED60}"/>
              </a:ext>
            </a:extLst>
          </p:cNvPr>
          <p:cNvSpPr>
            <a:spLocks noGrp="1"/>
          </p:cNvSpPr>
          <p:nvPr>
            <p:ph type="title"/>
          </p:nvPr>
        </p:nvSpPr>
        <p:spPr>
          <a:xfrm>
            <a:off x="2006516" y="405449"/>
            <a:ext cx="8911687" cy="1280890"/>
          </a:xfrm>
        </p:spPr>
        <p:txBody>
          <a:bodyPr/>
          <a:lstStyle/>
          <a:p>
            <a:r>
              <a:rPr lang="en-US" dirty="0"/>
              <a:t>Primitive Data Types</a:t>
            </a:r>
            <a:endParaRPr lang="en-IN" dirty="0"/>
          </a:p>
        </p:txBody>
      </p:sp>
    </p:spTree>
    <p:extLst>
      <p:ext uri="{BB962C8B-B14F-4D97-AF65-F5344CB8AC3E}">
        <p14:creationId xmlns:p14="http://schemas.microsoft.com/office/powerpoint/2010/main" val="3471893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542EA-117D-4C43-8FDA-42CFDD284D8D}"/>
              </a:ext>
            </a:extLst>
          </p:cNvPr>
          <p:cNvSpPr>
            <a:spLocks noGrp="1"/>
          </p:cNvSpPr>
          <p:nvPr>
            <p:ph type="title"/>
          </p:nvPr>
        </p:nvSpPr>
        <p:spPr/>
        <p:txBody>
          <a:bodyPr>
            <a:normAutofit fontScale="90000"/>
          </a:bodyPr>
          <a:lstStyle/>
          <a:p>
            <a:r>
              <a:rPr kumimoji="0" lang="en-US" altLang="en-US" sz="4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Non-Primitive Data Types</a:t>
            </a:r>
            <a:br>
              <a:rPr kumimoji="0" lang="en-US" altLang="en-US" sz="4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br>
            <a:endParaRPr lang="en-IN" dirty="0"/>
          </a:p>
        </p:txBody>
      </p:sp>
      <p:sp>
        <p:nvSpPr>
          <p:cNvPr id="7" name="Rectangle 2">
            <a:extLst>
              <a:ext uri="{FF2B5EF4-FFF2-40B4-BE49-F238E27FC236}">
                <a16:creationId xmlns:a16="http://schemas.microsoft.com/office/drawing/2014/main" id="{4FAAE7AF-2DDE-433C-860A-0641659FE2B3}"/>
              </a:ext>
            </a:extLst>
          </p:cNvPr>
          <p:cNvSpPr>
            <a:spLocks noGrp="1" noChangeArrowheads="1"/>
          </p:cNvSpPr>
          <p:nvPr>
            <p:ph idx="1"/>
          </p:nvPr>
        </p:nvSpPr>
        <p:spPr bwMode="auto">
          <a:xfrm>
            <a:off x="2339008" y="1474240"/>
            <a:ext cx="8216348" cy="48371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Non-primitive data types are called </a:t>
            </a:r>
            <a:r>
              <a:rPr kumimoji="0" lang="en-US" altLang="en-US" sz="1800" b="1" i="0" u="none" strike="noStrike" cap="none" normalizeH="0" baseline="0" dirty="0">
                <a:ln>
                  <a:noFill/>
                </a:ln>
                <a:solidFill>
                  <a:srgbClr val="000000"/>
                </a:solidFill>
                <a:effectLst/>
                <a:latin typeface="Verdana" panose="020B0604030504040204" pitchFamily="34" charset="0"/>
              </a:rPr>
              <a:t>reference types</a:t>
            </a:r>
            <a:r>
              <a:rPr kumimoji="0" lang="en-US" altLang="en-US" sz="1800" b="0" i="0" u="none" strike="noStrike" cap="none" normalizeH="0" baseline="0" dirty="0">
                <a:ln>
                  <a:noFill/>
                </a:ln>
                <a:solidFill>
                  <a:srgbClr val="000000"/>
                </a:solidFill>
                <a:effectLst/>
                <a:latin typeface="Verdana" panose="020B0604030504040204" pitchFamily="34" charset="0"/>
              </a:rPr>
              <a:t> because they refer to objects.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The main difference between </a:t>
            </a:r>
            <a:r>
              <a:rPr kumimoji="0" lang="en-US" altLang="en-US" sz="1800" b="1" i="0" u="none" strike="noStrike" cap="none" normalizeH="0" baseline="0" dirty="0">
                <a:ln>
                  <a:noFill/>
                </a:ln>
                <a:solidFill>
                  <a:srgbClr val="000000"/>
                </a:solidFill>
                <a:effectLst/>
                <a:latin typeface="Verdana" panose="020B0604030504040204" pitchFamily="34" charset="0"/>
              </a:rPr>
              <a:t>primitive</a:t>
            </a:r>
            <a:r>
              <a:rPr kumimoji="0" lang="en-US" altLang="en-US" sz="1800" b="0" i="0" u="none" strike="noStrike" cap="none" normalizeH="0" baseline="0" dirty="0">
                <a:ln>
                  <a:noFill/>
                </a:ln>
                <a:solidFill>
                  <a:srgbClr val="000000"/>
                </a:solidFill>
                <a:effectLst/>
                <a:latin typeface="Verdana" panose="020B0604030504040204" pitchFamily="34" charset="0"/>
              </a:rPr>
              <a:t> and </a:t>
            </a:r>
            <a:r>
              <a:rPr kumimoji="0" lang="en-US" altLang="en-US" sz="1800" b="1" i="0" u="none" strike="noStrike" cap="none" normalizeH="0" baseline="0" dirty="0">
                <a:ln>
                  <a:noFill/>
                </a:ln>
                <a:solidFill>
                  <a:srgbClr val="000000"/>
                </a:solidFill>
                <a:effectLst/>
                <a:latin typeface="Verdana" panose="020B0604030504040204" pitchFamily="34" charset="0"/>
              </a:rPr>
              <a:t>non-primitive</a:t>
            </a:r>
            <a:r>
              <a:rPr kumimoji="0" lang="en-US" altLang="en-US" sz="1800" b="0" i="0" u="none" strike="noStrike" cap="none" normalizeH="0" baseline="0" dirty="0">
                <a:ln>
                  <a:noFill/>
                </a:ln>
                <a:solidFill>
                  <a:srgbClr val="000000"/>
                </a:solidFill>
                <a:effectLst/>
                <a:latin typeface="Verdana" panose="020B0604030504040204" pitchFamily="34" charset="0"/>
              </a:rPr>
              <a:t> data types are: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rgbClr val="000000"/>
                </a:solidFill>
                <a:effectLst/>
                <a:latin typeface="Verdana" panose="020B0604030504040204" pitchFamily="34" charset="0"/>
              </a:rPr>
              <a:t>Primitive types are predefined (already defined) in Java. Non-primitive types are created by the programmer and is not defined by Java (except for </a:t>
            </a:r>
            <a:r>
              <a:rPr kumimoji="0" lang="en-US" altLang="en-US" sz="1800" b="0" i="0" u="none" strike="noStrike" cap="none" normalizeH="0" baseline="0" dirty="0">
                <a:ln>
                  <a:noFill/>
                </a:ln>
                <a:solidFill>
                  <a:srgbClr val="DC143C"/>
                </a:solidFill>
                <a:effectLst/>
                <a:latin typeface="Consolas" panose="020B0609020204030204" pitchFamily="49" charset="0"/>
              </a:rPr>
              <a:t>String</a:t>
            </a:r>
            <a:r>
              <a:rPr kumimoji="0" lang="en-US" altLang="en-US" sz="1800" b="0" i="0" u="none" strike="noStrike" cap="none" normalizeH="0" baseline="0" dirty="0">
                <a:ln>
                  <a:noFill/>
                </a:ln>
                <a:solidFill>
                  <a:srgbClr val="000000"/>
                </a:solidFill>
                <a:effectLst/>
                <a:latin typeface="Verdana" panose="020B0604030504040204" pitchFamily="34" charset="0"/>
              </a:rPr>
              <a:t>).</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rgbClr val="000000"/>
                </a:solidFill>
                <a:effectLst/>
                <a:latin typeface="Verdana" panose="020B0604030504040204" pitchFamily="34" charset="0"/>
              </a:rPr>
              <a:t>Non-primitive types can be used to call methods to perform certain operations, while primitive types cannot.</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rgbClr val="000000"/>
                </a:solidFill>
                <a:effectLst/>
                <a:latin typeface="Verdana" panose="020B0604030504040204" pitchFamily="34" charset="0"/>
              </a:rPr>
              <a:t>A primitive type has always a value, while non-primitive types can be </a:t>
            </a:r>
            <a:r>
              <a:rPr kumimoji="0" lang="en-US" altLang="en-US" sz="1800" b="0" i="0" u="none" strike="noStrike" cap="none" normalizeH="0" baseline="0" dirty="0">
                <a:ln>
                  <a:noFill/>
                </a:ln>
                <a:solidFill>
                  <a:srgbClr val="DC143C"/>
                </a:solidFill>
                <a:effectLst/>
                <a:latin typeface="Consolas" panose="020B0609020204030204" pitchFamily="49" charset="0"/>
              </a:rPr>
              <a:t>null</a:t>
            </a:r>
            <a:r>
              <a:rPr kumimoji="0" lang="en-US" altLang="en-US" sz="1800" b="0" i="0" u="none" strike="noStrike" cap="none" normalizeH="0" baseline="0" dirty="0">
                <a:ln>
                  <a:noFill/>
                </a:ln>
                <a:solidFill>
                  <a:srgbClr val="000000"/>
                </a:solidFill>
                <a:effectLst/>
                <a:latin typeface="Verdana" panose="020B0604030504040204" pitchFamily="34" charset="0"/>
              </a:rPr>
              <a:t>.</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rgbClr val="000000"/>
                </a:solidFill>
                <a:effectLst/>
                <a:latin typeface="Verdana" panose="020B0604030504040204" pitchFamily="34" charset="0"/>
              </a:rPr>
              <a:t>The size of a primitive type depends on the data type, while non-primitive types have all the same size.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Verdan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Examples: Strings, Arrays, Classes ,Interfaces etc.</a:t>
            </a: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789952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800DF1-4BE5-46E5-B4A4-6675D0A746D2}"/>
              </a:ext>
            </a:extLst>
          </p:cNvPr>
          <p:cNvPicPr>
            <a:picLocks noChangeAspect="1"/>
          </p:cNvPicPr>
          <p:nvPr/>
        </p:nvPicPr>
        <p:blipFill>
          <a:blip r:embed="rId2"/>
          <a:stretch>
            <a:fillRect/>
          </a:stretch>
        </p:blipFill>
        <p:spPr>
          <a:xfrm>
            <a:off x="1936267" y="722036"/>
            <a:ext cx="10048875" cy="5553075"/>
          </a:xfrm>
          <a:prstGeom prst="rect">
            <a:avLst/>
          </a:prstGeom>
        </p:spPr>
      </p:pic>
    </p:spTree>
    <p:extLst>
      <p:ext uri="{BB962C8B-B14F-4D97-AF65-F5344CB8AC3E}">
        <p14:creationId xmlns:p14="http://schemas.microsoft.com/office/powerpoint/2010/main" val="3288469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DF7A4-AA06-4B39-BBFE-4BE5189961B3}"/>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Java Type Casting</a:t>
            </a:r>
            <a:br>
              <a:rPr lang="en-US"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9919B5A6-D9E1-4284-8C4A-B866C31B6149}"/>
              </a:ext>
            </a:extLst>
          </p:cNvPr>
          <p:cNvSpPr>
            <a:spLocks noGrp="1"/>
          </p:cNvSpPr>
          <p:nvPr>
            <p:ph idx="1"/>
          </p:nvPr>
        </p:nvSpPr>
        <p:spPr>
          <a:xfrm>
            <a:off x="1964635" y="1414669"/>
            <a:ext cx="9703904" cy="3538332"/>
          </a:xfrm>
        </p:spPr>
        <p:txBody>
          <a:bodyPr>
            <a:normAutofit/>
          </a:bodyPr>
          <a:lstStyle/>
          <a:p>
            <a:pPr algn="l"/>
            <a:r>
              <a:rPr lang="en-US" b="0" i="0" dirty="0">
                <a:solidFill>
                  <a:srgbClr val="000000"/>
                </a:solidFill>
                <a:effectLst/>
                <a:latin typeface="Verdana" panose="020B0604030504040204" pitchFamily="34" charset="0"/>
              </a:rPr>
              <a:t>Type casting is when you assign a value of one primitive data type to another type.</a:t>
            </a:r>
          </a:p>
          <a:p>
            <a:pPr algn="l"/>
            <a:r>
              <a:rPr lang="en-US" b="0" i="0" dirty="0">
                <a:solidFill>
                  <a:srgbClr val="000000"/>
                </a:solidFill>
                <a:effectLst/>
                <a:latin typeface="Verdana" panose="020B0604030504040204" pitchFamily="34" charset="0"/>
              </a:rPr>
              <a:t>In Java, there are two types of casting:</a:t>
            </a:r>
          </a:p>
          <a:p>
            <a:pPr marL="0" indent="0" algn="l">
              <a:buNone/>
            </a:pPr>
            <a:endParaRPr lang="en-US" b="0" i="0" dirty="0">
              <a:solidFill>
                <a:srgbClr val="000000"/>
              </a:solidFill>
              <a:effectLst/>
              <a:latin typeface="Verdana" panose="020B0604030504040204" pitchFamily="34" charset="0"/>
            </a:endParaRPr>
          </a:p>
          <a:p>
            <a:r>
              <a:rPr lang="en-US" b="1" dirty="0"/>
              <a:t>Widening Casting (automatically) </a:t>
            </a:r>
            <a:r>
              <a:rPr lang="en-US" dirty="0"/>
              <a:t>- converting a smaller type to a larger type size</a:t>
            </a:r>
          </a:p>
          <a:p>
            <a:pPr marL="0" indent="0">
              <a:buNone/>
            </a:pPr>
            <a:r>
              <a:rPr lang="en-US" dirty="0"/>
              <a:t>    byte -&gt; short -&gt; char -&gt; int -&gt; long -&gt; float -&gt; double</a:t>
            </a:r>
          </a:p>
          <a:p>
            <a:endParaRPr lang="en-US" dirty="0"/>
          </a:p>
          <a:p>
            <a:r>
              <a:rPr lang="en-US" b="1" dirty="0"/>
              <a:t>Narrowing Casting (manually) </a:t>
            </a:r>
            <a:r>
              <a:rPr lang="en-US" dirty="0"/>
              <a:t>- converting a larger type to a smaller size type</a:t>
            </a:r>
          </a:p>
          <a:p>
            <a:pPr marL="0" indent="0">
              <a:buNone/>
            </a:pPr>
            <a:r>
              <a:rPr lang="en-US" dirty="0"/>
              <a:t>   double -&gt; float -&gt; long -&gt; int -&gt; char -&gt; short -&gt; byte</a:t>
            </a:r>
            <a:endParaRPr lang="en-IN" dirty="0"/>
          </a:p>
        </p:txBody>
      </p:sp>
    </p:spTree>
    <p:extLst>
      <p:ext uri="{BB962C8B-B14F-4D97-AF65-F5344CB8AC3E}">
        <p14:creationId xmlns:p14="http://schemas.microsoft.com/office/powerpoint/2010/main" val="231556004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196</TotalTime>
  <Words>959</Words>
  <Application>Microsoft Office PowerPoint</Application>
  <PresentationFormat>Widescreen</PresentationFormat>
  <Paragraphs>151</Paragraphs>
  <Slides>20</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Century Gothic</vt:lpstr>
      <vt:lpstr>Consolas</vt:lpstr>
      <vt:lpstr>erdana</vt:lpstr>
      <vt:lpstr>Segoe UI</vt:lpstr>
      <vt:lpstr>Verdana</vt:lpstr>
      <vt:lpstr>Verdana</vt:lpstr>
      <vt:lpstr>Wingdings 3</vt:lpstr>
      <vt:lpstr>Wisp</vt:lpstr>
      <vt:lpstr>JAVA Variables, Data types, Operators and keywords</vt:lpstr>
      <vt:lpstr>Java Variables </vt:lpstr>
      <vt:lpstr>Example</vt:lpstr>
      <vt:lpstr>Data Types in Java </vt:lpstr>
      <vt:lpstr>Primitive Data Types</vt:lpstr>
      <vt:lpstr>Primitive Data Types</vt:lpstr>
      <vt:lpstr>Non-Primitive Data Types </vt:lpstr>
      <vt:lpstr>PowerPoint Presentation</vt:lpstr>
      <vt:lpstr>Java Type Casting </vt:lpstr>
      <vt:lpstr>Widening Casting Example</vt:lpstr>
      <vt:lpstr>Narrowing Casting Example</vt:lpstr>
      <vt:lpstr>Operators in Java</vt:lpstr>
      <vt:lpstr>Arithmetic Operator</vt:lpstr>
      <vt:lpstr>Assignment Operators</vt:lpstr>
      <vt:lpstr>Comparison Operators (Relational)</vt:lpstr>
      <vt:lpstr>Logical Operators</vt:lpstr>
      <vt:lpstr>Bitwise Operators</vt:lpstr>
      <vt:lpstr>Java Ternary Operator</vt:lpstr>
      <vt:lpstr>Java Keywords</vt:lpstr>
      <vt:lpstr>Home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Data types and Operators</dc:title>
  <dc:creator>dimplebohra@outlook.com</dc:creator>
  <cp:lastModifiedBy>dimplebohra@outlook.com</cp:lastModifiedBy>
  <cp:revision>16</cp:revision>
  <dcterms:created xsi:type="dcterms:W3CDTF">2020-08-18T10:05:33Z</dcterms:created>
  <dcterms:modified xsi:type="dcterms:W3CDTF">2020-08-21T07:05:53Z</dcterms:modified>
</cp:coreProperties>
</file>