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73" r:id="rId2"/>
  </p:sldMasterIdLst>
  <p:notesMasterIdLst>
    <p:notesMasterId r:id="rId33"/>
  </p:notesMasterIdLst>
  <p:sldIdLst>
    <p:sldId id="256" r:id="rId3"/>
    <p:sldId id="273" r:id="rId4"/>
    <p:sldId id="274" r:id="rId5"/>
    <p:sldId id="275" r:id="rId6"/>
    <p:sldId id="277" r:id="rId7"/>
    <p:sldId id="276" r:id="rId8"/>
    <p:sldId id="278" r:id="rId9"/>
    <p:sldId id="279" r:id="rId10"/>
    <p:sldId id="280" r:id="rId11"/>
    <p:sldId id="281" r:id="rId12"/>
    <p:sldId id="282" r:id="rId13"/>
    <p:sldId id="283" r:id="rId14"/>
    <p:sldId id="257" r:id="rId15"/>
    <p:sldId id="259" r:id="rId16"/>
    <p:sldId id="260" r:id="rId17"/>
    <p:sldId id="261" r:id="rId18"/>
    <p:sldId id="262" r:id="rId19"/>
    <p:sldId id="284" r:id="rId20"/>
    <p:sldId id="263" r:id="rId21"/>
    <p:sldId id="264" r:id="rId22"/>
    <p:sldId id="287" r:id="rId23"/>
    <p:sldId id="285" r:id="rId24"/>
    <p:sldId id="265" r:id="rId25"/>
    <p:sldId id="266" r:id="rId26"/>
    <p:sldId id="286" r:id="rId27"/>
    <p:sldId id="267" r:id="rId28"/>
    <p:sldId id="268" r:id="rId29"/>
    <p:sldId id="269" r:id="rId30"/>
    <p:sldId id="270"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95" autoAdjust="0"/>
  </p:normalViewPr>
  <p:slideViewPr>
    <p:cSldViewPr snapToGrid="0">
      <p:cViewPr varScale="1">
        <p:scale>
          <a:sx n="74" d="100"/>
          <a:sy n="74" d="100"/>
        </p:scale>
        <p:origin x="376" y="4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A7FCE-EF0C-4787-BA06-96706C10E3D1}" type="datetimeFigureOut">
              <a:rPr lang="en-IN" smtClean="0"/>
              <a:t>19-08-2020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E6E5E-504D-4499-8167-584C2A31978D}" type="slidenum">
              <a:rPr lang="en-IN" smtClean="0"/>
              <a:t>‹#›</a:t>
            </a:fld>
            <a:endParaRPr lang="en-IN"/>
          </a:p>
        </p:txBody>
      </p:sp>
    </p:spTree>
    <p:extLst>
      <p:ext uri="{BB962C8B-B14F-4D97-AF65-F5344CB8AC3E}">
        <p14:creationId xmlns:p14="http://schemas.microsoft.com/office/powerpoint/2010/main" val="4231915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javaguides.net/2018/12/java-number-class-methods-with-example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30E6E5E-504D-4499-8167-584C2A31978D}" type="slidenum">
              <a:rPr lang="en-IN" smtClean="0"/>
              <a:t>1</a:t>
            </a:fld>
            <a:endParaRPr lang="en-IN"/>
          </a:p>
        </p:txBody>
      </p:sp>
    </p:spTree>
    <p:extLst>
      <p:ext uri="{BB962C8B-B14F-4D97-AF65-F5344CB8AC3E}">
        <p14:creationId xmlns:p14="http://schemas.microsoft.com/office/powerpoint/2010/main" val="307381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E"/>
                </a:solidFill>
                <a:effectLst/>
                <a:latin typeface="-apple-system"/>
              </a:rPr>
              <a:t>The first example, let's consider a </a:t>
            </a:r>
            <a:r>
              <a:rPr lang="en-US" b="1" i="0" dirty="0">
                <a:solidFill>
                  <a:srgbClr val="24292E"/>
                </a:solidFill>
                <a:effectLst/>
                <a:latin typeface="-apple-system"/>
              </a:rPr>
              <a:t>Car, </a:t>
            </a:r>
            <a:r>
              <a:rPr lang="en-US" b="0" i="0" dirty="0">
                <a:solidFill>
                  <a:srgbClr val="24292E"/>
                </a:solidFill>
                <a:effectLst/>
                <a:latin typeface="-apple-system"/>
              </a:rPr>
              <a:t>which abstracts the internal details and exposes to the driver only those details that are relevant to the interaction of the driver with the </a:t>
            </a:r>
            <a:r>
              <a:rPr lang="en-US" b="1" i="0" dirty="0">
                <a:solidFill>
                  <a:srgbClr val="24292E"/>
                </a:solidFill>
                <a:effectLst/>
                <a:latin typeface="-apple-system"/>
              </a:rPr>
              <a:t>Car</a:t>
            </a:r>
            <a:r>
              <a:rPr lang="en-US" b="0" i="0" dirty="0">
                <a:solidFill>
                  <a:srgbClr val="24292E"/>
                </a:solidFill>
                <a:effectLst/>
                <a:latin typeface="-apple-system"/>
              </a:rPr>
              <a:t>.</a:t>
            </a:r>
          </a:p>
          <a:p>
            <a:endParaRPr lang="en-IN" dirty="0"/>
          </a:p>
        </p:txBody>
      </p:sp>
      <p:sp>
        <p:nvSpPr>
          <p:cNvPr id="4" name="Slide Number Placeholder 3"/>
          <p:cNvSpPr>
            <a:spLocks noGrp="1"/>
          </p:cNvSpPr>
          <p:nvPr>
            <p:ph type="sldNum" sz="quarter" idx="5"/>
          </p:nvPr>
        </p:nvSpPr>
        <p:spPr/>
        <p:txBody>
          <a:bodyPr/>
          <a:lstStyle/>
          <a:p>
            <a:fld id="{B30E6E5E-504D-4499-8167-584C2A31978D}" type="slidenum">
              <a:rPr lang="en-IN" smtClean="0"/>
              <a:t>6</a:t>
            </a:fld>
            <a:endParaRPr lang="en-IN"/>
          </a:p>
        </p:txBody>
      </p:sp>
    </p:spTree>
    <p:extLst>
      <p:ext uri="{BB962C8B-B14F-4D97-AF65-F5344CB8AC3E}">
        <p14:creationId xmlns:p14="http://schemas.microsoft.com/office/powerpoint/2010/main" val="953877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The second example, consider an </a:t>
            </a:r>
            <a:r>
              <a:rPr lang="en-US" b="1" i="0" dirty="0">
                <a:solidFill>
                  <a:srgbClr val="24292E"/>
                </a:solidFill>
                <a:effectLst/>
                <a:latin typeface="-apple-system"/>
              </a:rPr>
              <a:t>ATM </a:t>
            </a:r>
            <a:r>
              <a:rPr lang="en-US" b="0" i="0" dirty="0">
                <a:solidFill>
                  <a:srgbClr val="24292E"/>
                </a:solidFill>
                <a:effectLst/>
                <a:latin typeface="-apple-system"/>
              </a:rPr>
              <a:t>Machine; All are performing operations on the ATM machine like cash withdrawal, money transfer, retrieve mini-statement…etc. but we can't know internal details about ATM.</a:t>
            </a:r>
            <a:endParaRPr lang="en-IN" dirty="0"/>
          </a:p>
        </p:txBody>
      </p:sp>
      <p:sp>
        <p:nvSpPr>
          <p:cNvPr id="4" name="Slide Number Placeholder 3"/>
          <p:cNvSpPr>
            <a:spLocks noGrp="1"/>
          </p:cNvSpPr>
          <p:nvPr>
            <p:ph type="sldNum" sz="quarter" idx="5"/>
          </p:nvPr>
        </p:nvSpPr>
        <p:spPr/>
        <p:txBody>
          <a:bodyPr/>
          <a:lstStyle/>
          <a:p>
            <a:fld id="{B30E6E5E-504D-4499-8167-584C2A31978D}" type="slidenum">
              <a:rPr lang="en-IN" smtClean="0"/>
              <a:t>7</a:t>
            </a:fld>
            <a:endParaRPr lang="en-IN"/>
          </a:p>
        </p:txBody>
      </p:sp>
    </p:spTree>
    <p:extLst>
      <p:ext uri="{BB962C8B-B14F-4D97-AF65-F5344CB8AC3E}">
        <p14:creationId xmlns:p14="http://schemas.microsoft.com/office/powerpoint/2010/main" val="397814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In the Java library, you can see extensive use of inheritance. Below figure shows a partial inheritance hierarchy from a </a:t>
            </a:r>
            <a:r>
              <a:rPr lang="en-US" b="1" i="0" dirty="0" err="1">
                <a:solidFill>
                  <a:srgbClr val="24292E"/>
                </a:solidFill>
                <a:effectLst/>
                <a:latin typeface="-apple-system"/>
              </a:rPr>
              <a:t>java.lang</a:t>
            </a:r>
            <a:r>
              <a:rPr lang="en-US" b="0" i="0" dirty="0">
                <a:solidFill>
                  <a:srgbClr val="24292E"/>
                </a:solidFill>
                <a:effectLst/>
                <a:latin typeface="-apple-system"/>
              </a:rPr>
              <a:t> library. The </a:t>
            </a:r>
            <a:r>
              <a:rPr lang="en-US" b="1" i="0" u="none" strike="noStrike" dirty="0">
                <a:solidFill>
                  <a:srgbClr val="3D85C6"/>
                </a:solidFill>
                <a:effectLst/>
                <a:latin typeface="-apple-system"/>
                <a:hlinkClick r:id="rId3"/>
              </a:rPr>
              <a:t>Number</a:t>
            </a:r>
            <a:r>
              <a:rPr lang="en-US" b="0" i="0" dirty="0">
                <a:solidFill>
                  <a:srgbClr val="24292E"/>
                </a:solidFill>
                <a:effectLst/>
                <a:latin typeface="-apple-system"/>
              </a:rPr>
              <a:t> class abstracts various numerical (reference) types such as </a:t>
            </a:r>
            <a:r>
              <a:rPr lang="en-US" b="0" i="0" dirty="0">
                <a:solidFill>
                  <a:srgbClr val="D73A49"/>
                </a:solidFill>
                <a:effectLst/>
                <a:latin typeface="consolas" panose="020B0609020204030204" pitchFamily="49" charset="0"/>
              </a:rPr>
              <a:t>Byte</a:t>
            </a:r>
            <a:r>
              <a:rPr lang="en-US" b="0" i="0" dirty="0">
                <a:solidFill>
                  <a:srgbClr val="24292E"/>
                </a:solidFill>
                <a:effectLst/>
                <a:latin typeface="-apple-system"/>
              </a:rPr>
              <a:t>, </a:t>
            </a:r>
            <a:r>
              <a:rPr lang="en-US" b="0" i="0" dirty="0">
                <a:solidFill>
                  <a:srgbClr val="D73A49"/>
                </a:solidFill>
                <a:effectLst/>
                <a:latin typeface="consolas" panose="020B0609020204030204" pitchFamily="49" charset="0"/>
              </a:rPr>
              <a:t>Integer</a:t>
            </a:r>
            <a:r>
              <a:rPr lang="en-US" b="0" i="0" dirty="0">
                <a:solidFill>
                  <a:srgbClr val="24292E"/>
                </a:solidFill>
                <a:effectLst/>
                <a:latin typeface="-apple-system"/>
              </a:rPr>
              <a:t>, </a:t>
            </a:r>
            <a:r>
              <a:rPr lang="en-US" b="0" i="0" dirty="0">
                <a:solidFill>
                  <a:srgbClr val="D73A49"/>
                </a:solidFill>
                <a:effectLst/>
                <a:latin typeface="consolas" panose="020B0609020204030204" pitchFamily="49" charset="0"/>
              </a:rPr>
              <a:t>Float</a:t>
            </a:r>
            <a:r>
              <a:rPr lang="en-US" b="0" i="0" dirty="0">
                <a:solidFill>
                  <a:srgbClr val="24292E"/>
                </a:solidFill>
                <a:effectLst/>
                <a:latin typeface="-apple-system"/>
              </a:rPr>
              <a:t>, </a:t>
            </a:r>
            <a:r>
              <a:rPr lang="en-US" b="0" i="0" dirty="0">
                <a:solidFill>
                  <a:srgbClr val="D73A49"/>
                </a:solidFill>
                <a:effectLst/>
                <a:latin typeface="consolas" panose="020B0609020204030204" pitchFamily="49" charset="0"/>
              </a:rPr>
              <a:t>Double</a:t>
            </a:r>
            <a:r>
              <a:rPr lang="en-US" b="0" i="0" dirty="0">
                <a:solidFill>
                  <a:srgbClr val="24292E"/>
                </a:solidFill>
                <a:effectLst/>
                <a:latin typeface="-apple-system"/>
              </a:rPr>
              <a:t>, </a:t>
            </a:r>
            <a:r>
              <a:rPr lang="en-US" b="0" i="0" dirty="0">
                <a:solidFill>
                  <a:srgbClr val="D73A49"/>
                </a:solidFill>
                <a:effectLst/>
                <a:latin typeface="consolas" panose="020B0609020204030204" pitchFamily="49" charset="0"/>
              </a:rPr>
              <a:t>Short</a:t>
            </a:r>
            <a:r>
              <a:rPr lang="en-US" b="0" i="0" dirty="0">
                <a:solidFill>
                  <a:srgbClr val="24292E"/>
                </a:solidFill>
                <a:effectLst/>
                <a:latin typeface="-apple-system"/>
              </a:rPr>
              <a:t>, and </a:t>
            </a:r>
            <a:r>
              <a:rPr lang="en-US" b="0" i="0" dirty="0" err="1">
                <a:solidFill>
                  <a:srgbClr val="D73A49"/>
                </a:solidFill>
                <a:effectLst/>
                <a:latin typeface="consolas" panose="020B0609020204030204" pitchFamily="49" charset="0"/>
              </a:rPr>
              <a:t>BigDecimal</a:t>
            </a:r>
            <a:r>
              <a:rPr lang="en-US" b="0" i="0" dirty="0">
                <a:solidFill>
                  <a:srgbClr val="24292E"/>
                </a:solidFill>
                <a:effectLst/>
                <a:latin typeface="-apple-system"/>
              </a:rPr>
              <a:t>.</a:t>
            </a:r>
            <a:endParaRPr lang="en-IN" dirty="0"/>
          </a:p>
        </p:txBody>
      </p:sp>
      <p:sp>
        <p:nvSpPr>
          <p:cNvPr id="4" name="Slide Number Placeholder 3"/>
          <p:cNvSpPr>
            <a:spLocks noGrp="1"/>
          </p:cNvSpPr>
          <p:nvPr>
            <p:ph type="sldNum" sz="quarter" idx="5"/>
          </p:nvPr>
        </p:nvSpPr>
        <p:spPr/>
        <p:txBody>
          <a:bodyPr/>
          <a:lstStyle/>
          <a:p>
            <a:fld id="{B30E6E5E-504D-4499-8167-584C2A31978D}" type="slidenum">
              <a:rPr lang="en-IN" smtClean="0"/>
              <a:t>10</a:t>
            </a:fld>
            <a:endParaRPr lang="en-IN"/>
          </a:p>
        </p:txBody>
      </p:sp>
    </p:spTree>
    <p:extLst>
      <p:ext uri="{BB962C8B-B14F-4D97-AF65-F5344CB8AC3E}">
        <p14:creationId xmlns:p14="http://schemas.microsoft.com/office/powerpoint/2010/main" val="141896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Bytecode is a highly optimized set of instructions designed to be executed by the Java run-time system, which is called the Java Virtual Machine (JVM). In essence, the original JVM was designed as an interpreter for bytecode. This may come as a bit of a surprise since many modern languages are designed to be compiled into executable code because of performance concerns. However, the fact that a Java program is executed by the JVM helps solve the major problems associated with web-based programs. Here is why. Translating a Java program into bytecode makes it much easier to run a program in a wide variety of environments because only the JVM needs to be implemented for each platform. Once the run-time package exists for a given system, any Java program can run on it. Remember, although the details of the JVM will differ from platform to platform, all understand the same Java bytecode. If a Java program were compiled to native code, then different versions of the same program would have to exist for each type of CPU connected to the Internet. This is, of course, not a feasible solution. Thus, the execution of bytecode by the JVM is the easiest way to create truly portable programs.</a:t>
            </a:r>
            <a:endParaRPr lang="en-IN" dirty="0"/>
          </a:p>
        </p:txBody>
      </p:sp>
      <p:sp>
        <p:nvSpPr>
          <p:cNvPr id="4" name="Slide Number Placeholder 3"/>
          <p:cNvSpPr>
            <a:spLocks noGrp="1"/>
          </p:cNvSpPr>
          <p:nvPr>
            <p:ph type="sldNum" sz="quarter" idx="5"/>
          </p:nvPr>
        </p:nvSpPr>
        <p:spPr/>
        <p:txBody>
          <a:bodyPr/>
          <a:lstStyle/>
          <a:p>
            <a:fld id="{B30E6E5E-504D-4499-8167-584C2A31978D}" type="slidenum">
              <a:rPr lang="en-IN" smtClean="0"/>
              <a:t>23</a:t>
            </a:fld>
            <a:endParaRPr lang="en-IN"/>
          </a:p>
        </p:txBody>
      </p:sp>
    </p:spTree>
    <p:extLst>
      <p:ext uri="{BB962C8B-B14F-4D97-AF65-F5344CB8AC3E}">
        <p14:creationId xmlns:p14="http://schemas.microsoft.com/office/powerpoint/2010/main" val="3481976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5697-8425-4320-8DCB-AAA10FE186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7916C6F-34C5-4D02-BA8F-169347A8B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3D1AA7-2671-409F-8F0E-EA9798A38EB2}"/>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a:extLst>
              <a:ext uri="{FF2B5EF4-FFF2-40B4-BE49-F238E27FC236}">
                <a16:creationId xmlns:a16="http://schemas.microsoft.com/office/drawing/2014/main" id="{2323D8DF-AD35-4A4D-B67B-8B224B47C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3376DB-47DE-4AE3-98EB-61BEF3B9DCC5}"/>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278249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7F32-FA32-4C65-B227-3FE8860654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114F1F-6808-4F6B-AB6B-2873DDF1B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AACCA-42F3-4496-A02D-B072047F84C2}"/>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a:extLst>
              <a:ext uri="{FF2B5EF4-FFF2-40B4-BE49-F238E27FC236}">
                <a16:creationId xmlns:a16="http://schemas.microsoft.com/office/drawing/2014/main" id="{010BD4BF-9662-4F80-A8F2-826ACD3305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E4A131-5044-44A6-9D29-04D099CEBCDF}"/>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423568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D1837-0F95-439A-B753-FBCE8DFB8A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0EE4C53-2557-49A6-A01F-C9CF6555DD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D3FE0F-3CE9-4BEC-BC2A-BD9C8E84AE4F}"/>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a:extLst>
              <a:ext uri="{FF2B5EF4-FFF2-40B4-BE49-F238E27FC236}">
                <a16:creationId xmlns:a16="http://schemas.microsoft.com/office/drawing/2014/main" id="{BD527A00-93D0-47C5-A431-6A9FDDFA60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5C502-7EBC-43BF-921F-8DD06A6580DE}"/>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2769616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1478122824"/>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997040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3071516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ACD5EC-FE62-4458-A1CF-75D5FB9E5319}" type="datetimeFigureOut">
              <a:rPr lang="en-IN" smtClean="0"/>
              <a:t>19-08-2020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987760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ACD5EC-FE62-4458-A1CF-75D5FB9E5319}" type="datetimeFigureOut">
              <a:rPr lang="en-IN" smtClean="0"/>
              <a:t>19-08-2020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2850628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ACD5EC-FE62-4458-A1CF-75D5FB9E5319}" type="datetimeFigureOut">
              <a:rPr lang="en-IN" smtClean="0"/>
              <a:t>19-08-2020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4269493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CD5EC-FE62-4458-A1CF-75D5FB9E5319}" type="datetimeFigureOut">
              <a:rPr lang="en-IN" smtClean="0"/>
              <a:t>19-08-2020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312509703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ACD5EC-FE62-4458-A1CF-75D5FB9E5319}" type="datetimeFigureOut">
              <a:rPr lang="en-IN" smtClean="0"/>
              <a:t>19-08-2020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28699351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F422-EA7F-4360-9F50-B68878D107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454E45-2AB1-403E-BA66-DF3566742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7FD42-BF33-476B-B6A3-6540A0479BC1}"/>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a:extLst>
              <a:ext uri="{FF2B5EF4-FFF2-40B4-BE49-F238E27FC236}">
                <a16:creationId xmlns:a16="http://schemas.microsoft.com/office/drawing/2014/main" id="{0C9F50BC-7CE4-4B4E-B4BA-E984DFDDD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EB6F7-8762-41F8-899F-FFAFAA0F96C8}"/>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107809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81D96C-4439-47DB-89DC-34F2DE3FCD0E}" type="slidenum">
              <a:rPr lang="en-IN" smtClean="0"/>
              <a:t>‹#›</a:t>
            </a:fld>
            <a:endParaRPr lang="en-IN"/>
          </a:p>
        </p:txBody>
      </p:sp>
      <p:sp>
        <p:nvSpPr>
          <p:cNvPr id="5" name="Date Placeholder 4"/>
          <p:cNvSpPr>
            <a:spLocks noGrp="1"/>
          </p:cNvSpPr>
          <p:nvPr>
            <p:ph type="dt" sz="half" idx="10"/>
          </p:nvPr>
        </p:nvSpPr>
        <p:spPr/>
        <p:txBody>
          <a:bodyPr/>
          <a:lstStyle/>
          <a:p>
            <a:fld id="{4CACD5EC-FE62-4458-A1CF-75D5FB9E5319}" type="datetimeFigureOut">
              <a:rPr lang="en-IN" smtClean="0"/>
              <a:t>19-08-2020</a:t>
            </a:fld>
            <a:endParaRPr lang="en-IN"/>
          </a:p>
        </p:txBody>
      </p:sp>
    </p:spTree>
    <p:extLst>
      <p:ext uri="{BB962C8B-B14F-4D97-AF65-F5344CB8AC3E}">
        <p14:creationId xmlns:p14="http://schemas.microsoft.com/office/powerpoint/2010/main" val="809655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1243544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6487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3709866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855717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19986345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32447528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11044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3152-DB84-42A7-BF81-8F71B48D6A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393411-049B-4A7F-8CCD-D25540057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0536D4-350C-47D5-8F80-7F313A1ABE25}"/>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5" name="Footer Placeholder 4">
            <a:extLst>
              <a:ext uri="{FF2B5EF4-FFF2-40B4-BE49-F238E27FC236}">
                <a16:creationId xmlns:a16="http://schemas.microsoft.com/office/drawing/2014/main" id="{4503BB38-0081-4F9B-9410-FA809F026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EC4861-B85C-40C6-BF95-F7114D69DF34}"/>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191643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D309-C001-40EB-9E64-0E656BFC13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DD4F00-955F-4D7D-962A-37AA8EB9D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F4FCA4-570E-4CB3-AC58-75A60D88C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4FE34C-FAF2-44D3-B06A-91D1226473B3}"/>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6" name="Footer Placeholder 5">
            <a:extLst>
              <a:ext uri="{FF2B5EF4-FFF2-40B4-BE49-F238E27FC236}">
                <a16:creationId xmlns:a16="http://schemas.microsoft.com/office/drawing/2014/main" id="{AF4ED720-7B63-41BD-9C94-1EE0611D35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9F4D50-59B1-4F0A-96B0-CD474B1D802C}"/>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340643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0200-D81C-4FDD-93E7-184FC74636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29E9D0-087F-443B-81F5-0566C891E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077C70-E0ED-42C9-A5F1-2DF43081C9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0652DF-1148-4002-8DC7-278F08B68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614E5B-4E6D-42B8-ABD2-5EF56BACA6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4CBB71-6A70-4404-803A-750E2E06E7CF}"/>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8" name="Footer Placeholder 7">
            <a:extLst>
              <a:ext uri="{FF2B5EF4-FFF2-40B4-BE49-F238E27FC236}">
                <a16:creationId xmlns:a16="http://schemas.microsoft.com/office/drawing/2014/main" id="{8106E20F-8713-41E6-8E44-440C8FA192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2F12AA-AE48-4E4A-8426-3EB4E1A3CF17}"/>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710448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F856-E16F-4788-A613-A391F64219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8CC529-5F9A-47A9-B453-F8ED33B7A6A8}"/>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4" name="Footer Placeholder 3">
            <a:extLst>
              <a:ext uri="{FF2B5EF4-FFF2-40B4-BE49-F238E27FC236}">
                <a16:creationId xmlns:a16="http://schemas.microsoft.com/office/drawing/2014/main" id="{FC57381B-FDAD-4B71-BF9C-FD6672024A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95A44F-C63B-4A82-9C66-42892E81CD24}"/>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410926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3E3E2-D6F4-49A4-8EC4-EF46EBDEC056}"/>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3" name="Footer Placeholder 2">
            <a:extLst>
              <a:ext uri="{FF2B5EF4-FFF2-40B4-BE49-F238E27FC236}">
                <a16:creationId xmlns:a16="http://schemas.microsoft.com/office/drawing/2014/main" id="{7624DA3E-B1B7-44D1-AFCA-D70D74519F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263AD5-1ABB-43DE-9C1D-C3767A3B694F}"/>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357433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C7FC-4140-40B0-810F-6EE080ACD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AF7443-D492-4CA3-B59B-F1E13FD78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18BD92-26DA-41C7-957D-2B7427698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6AF0E3-5E5A-4DE4-B26E-40366B5D57F8}"/>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6" name="Footer Placeholder 5">
            <a:extLst>
              <a:ext uri="{FF2B5EF4-FFF2-40B4-BE49-F238E27FC236}">
                <a16:creationId xmlns:a16="http://schemas.microsoft.com/office/drawing/2014/main" id="{CED145F2-18AF-4E73-AE3A-F913B1722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63A15-6621-46EA-9E0F-4B14653D0DCE}"/>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316125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A985-7CE2-4033-B208-065AE047A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C5A9B6-ED1C-4BDC-887C-9E44B03BB1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97780C-9D00-4FE4-BEB9-9270D5BBD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E55E0-536C-4107-AA64-2171108414BD}"/>
              </a:ext>
            </a:extLst>
          </p:cNvPr>
          <p:cNvSpPr>
            <a:spLocks noGrp="1"/>
          </p:cNvSpPr>
          <p:nvPr>
            <p:ph type="dt" sz="half" idx="10"/>
          </p:nvPr>
        </p:nvSpPr>
        <p:spPr/>
        <p:txBody>
          <a:bodyPr/>
          <a:lstStyle/>
          <a:p>
            <a:fld id="{4CACD5EC-FE62-4458-A1CF-75D5FB9E5319}" type="datetimeFigureOut">
              <a:rPr lang="en-IN" smtClean="0"/>
              <a:t>19-08-2020</a:t>
            </a:fld>
            <a:endParaRPr lang="en-IN"/>
          </a:p>
        </p:txBody>
      </p:sp>
      <p:sp>
        <p:nvSpPr>
          <p:cNvPr id="6" name="Footer Placeholder 5">
            <a:extLst>
              <a:ext uri="{FF2B5EF4-FFF2-40B4-BE49-F238E27FC236}">
                <a16:creationId xmlns:a16="http://schemas.microsoft.com/office/drawing/2014/main" id="{E6DF1139-814E-47CA-AA66-DF02C2E3C3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461AEC-33A0-4644-9CA2-A0D40DBAB71C}"/>
              </a:ext>
            </a:extLst>
          </p:cNvPr>
          <p:cNvSpPr>
            <a:spLocks noGrp="1"/>
          </p:cNvSpPr>
          <p:nvPr>
            <p:ph type="sldNum" sz="quarter" idx="12"/>
          </p:nvPr>
        </p:nvSpPr>
        <p:spPr/>
        <p:txBody>
          <a:bodyPr/>
          <a:lstStyle/>
          <a:p>
            <a:fld id="{7281D96C-4439-47DB-89DC-34F2DE3FCD0E}" type="slidenum">
              <a:rPr lang="en-IN" smtClean="0"/>
              <a:t>‹#›</a:t>
            </a:fld>
            <a:endParaRPr lang="en-IN"/>
          </a:p>
        </p:txBody>
      </p:sp>
    </p:spTree>
    <p:extLst>
      <p:ext uri="{BB962C8B-B14F-4D97-AF65-F5344CB8AC3E}">
        <p14:creationId xmlns:p14="http://schemas.microsoft.com/office/powerpoint/2010/main" val="30441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F6E83-8AF7-4070-9BD6-9AA4F1DF25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6150DD-E560-48FE-8C0E-0F905C0F7E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E618A-D810-4F20-B63C-9628F9C0F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CD5EC-FE62-4458-A1CF-75D5FB9E5319}" type="datetimeFigureOut">
              <a:rPr lang="en-IN" smtClean="0"/>
              <a:t>19-08-2020</a:t>
            </a:fld>
            <a:endParaRPr lang="en-IN"/>
          </a:p>
        </p:txBody>
      </p:sp>
      <p:sp>
        <p:nvSpPr>
          <p:cNvPr id="5" name="Footer Placeholder 4">
            <a:extLst>
              <a:ext uri="{FF2B5EF4-FFF2-40B4-BE49-F238E27FC236}">
                <a16:creationId xmlns:a16="http://schemas.microsoft.com/office/drawing/2014/main" id="{1F71D42E-7E49-4E5F-AFEC-A2A17F1189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634ACD-D202-4022-BE42-2CBE8FEBC4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1D96C-4439-47DB-89DC-34F2DE3FCD0E}" type="slidenum">
              <a:rPr lang="en-IN" smtClean="0"/>
              <a:t>‹#›</a:t>
            </a:fld>
            <a:endParaRPr lang="en-IN"/>
          </a:p>
        </p:txBody>
      </p:sp>
    </p:spTree>
    <p:extLst>
      <p:ext uri="{BB962C8B-B14F-4D97-AF65-F5344CB8AC3E}">
        <p14:creationId xmlns:p14="http://schemas.microsoft.com/office/powerpoint/2010/main" val="23825725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ACD5EC-FE62-4458-A1CF-75D5FB9E5319}" type="datetimeFigureOut">
              <a:rPr lang="en-IN" smtClean="0"/>
              <a:t>19-08-2020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281D96C-4439-47DB-89DC-34F2DE3FCD0E}" type="slidenum">
              <a:rPr lang="en-IN" smtClean="0"/>
              <a:t>‹#›</a:t>
            </a:fld>
            <a:endParaRPr lang="en-IN"/>
          </a:p>
        </p:txBody>
      </p:sp>
    </p:spTree>
    <p:extLst>
      <p:ext uri="{BB962C8B-B14F-4D97-AF65-F5344CB8AC3E}">
        <p14:creationId xmlns:p14="http://schemas.microsoft.com/office/powerpoint/2010/main" val="1868380834"/>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www.oracle.com/java/technologies/javase-downloads.html"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314B19C1-6372-42B1-9B68-8B79861E5D85}"/>
              </a:ext>
            </a:extLst>
          </p:cNvPr>
          <p:cNvSpPr>
            <a:spLocks noGrp="1"/>
          </p:cNvSpPr>
          <p:nvPr>
            <p:ph type="subTitle" idx="1"/>
          </p:nvPr>
        </p:nvSpPr>
        <p:spPr>
          <a:xfrm>
            <a:off x="4439633" y="4518923"/>
            <a:ext cx="3312734" cy="1141851"/>
          </a:xfrm>
          <a:noFill/>
        </p:spPr>
        <p:txBody>
          <a:bodyPr>
            <a:normAutofit/>
          </a:bodyPr>
          <a:lstStyle/>
          <a:p>
            <a:endParaRPr lang="en-IN" sz="1900" dirty="0">
              <a:solidFill>
                <a:srgbClr val="080808"/>
              </a:solidFill>
            </a:endParaRPr>
          </a:p>
          <a:p>
            <a:endParaRPr lang="en-IN" sz="1900" dirty="0">
              <a:solidFill>
                <a:srgbClr val="080808"/>
              </a:solidFill>
            </a:endParaRPr>
          </a:p>
          <a:p>
            <a:r>
              <a:rPr lang="en-IN" sz="1900" dirty="0">
                <a:solidFill>
                  <a:srgbClr val="080808"/>
                </a:solidFill>
              </a:rPr>
              <a:t>Prepared By: Dimple Bohra</a:t>
            </a:r>
          </a:p>
          <a:p>
            <a:endParaRPr lang="en-IN" sz="1900" dirty="0">
              <a:solidFill>
                <a:srgbClr val="080808"/>
              </a:solidFill>
            </a:endParaRPr>
          </a:p>
        </p:txBody>
      </p:sp>
      <p:sp>
        <p:nvSpPr>
          <p:cNvPr id="2" name="Title 1">
            <a:extLst>
              <a:ext uri="{FF2B5EF4-FFF2-40B4-BE49-F238E27FC236}">
                <a16:creationId xmlns:a16="http://schemas.microsoft.com/office/drawing/2014/main" id="{F0FCCFAD-1D87-4AB0-A113-EBB6330BFA21}"/>
              </a:ext>
            </a:extLst>
          </p:cNvPr>
          <p:cNvSpPr>
            <a:spLocks noGrp="1"/>
          </p:cNvSpPr>
          <p:nvPr>
            <p:ph type="ctrTitle"/>
          </p:nvPr>
        </p:nvSpPr>
        <p:spPr>
          <a:xfrm>
            <a:off x="3204642" y="2353641"/>
            <a:ext cx="5782716" cy="2150719"/>
          </a:xfrm>
          <a:noFill/>
        </p:spPr>
        <p:txBody>
          <a:bodyPr anchor="ctr">
            <a:normAutofit/>
          </a:bodyPr>
          <a:lstStyle/>
          <a:p>
            <a:r>
              <a:rPr lang="en-IN" sz="3600" b="1" dirty="0">
                <a:solidFill>
                  <a:srgbClr val="7030A0"/>
                </a:solidFill>
                <a:ea typeface="Verdana" panose="020B0604030504040204" pitchFamily="34" charset="0"/>
              </a:rPr>
              <a:t>OOP Features and Execution of Java Program</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48557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0E91FC-F574-4AE5-A182-D78DB708D3FC}"/>
              </a:ext>
            </a:extLst>
          </p:cNvPr>
          <p:cNvPicPr>
            <a:picLocks noChangeAspect="1"/>
          </p:cNvPicPr>
          <p:nvPr/>
        </p:nvPicPr>
        <p:blipFill>
          <a:blip r:embed="rId3"/>
          <a:stretch>
            <a:fillRect/>
          </a:stretch>
        </p:blipFill>
        <p:spPr>
          <a:xfrm>
            <a:off x="739245" y="538692"/>
            <a:ext cx="5819775" cy="2190750"/>
          </a:xfrm>
          <a:prstGeom prst="rect">
            <a:avLst/>
          </a:prstGeom>
        </p:spPr>
      </p:pic>
      <p:pic>
        <p:nvPicPr>
          <p:cNvPr id="7" name="Picture 6">
            <a:extLst>
              <a:ext uri="{FF2B5EF4-FFF2-40B4-BE49-F238E27FC236}">
                <a16:creationId xmlns:a16="http://schemas.microsoft.com/office/drawing/2014/main" id="{5AA69E5E-8DE8-4C98-809D-985F6E5A05AD}"/>
              </a:ext>
            </a:extLst>
          </p:cNvPr>
          <p:cNvPicPr>
            <a:picLocks noChangeAspect="1"/>
          </p:cNvPicPr>
          <p:nvPr/>
        </p:nvPicPr>
        <p:blipFill>
          <a:blip r:embed="rId4"/>
          <a:stretch>
            <a:fillRect/>
          </a:stretch>
        </p:blipFill>
        <p:spPr>
          <a:xfrm>
            <a:off x="566254" y="3003550"/>
            <a:ext cx="7081619" cy="3315758"/>
          </a:xfrm>
          <a:prstGeom prst="rect">
            <a:avLst/>
          </a:prstGeom>
        </p:spPr>
      </p:pic>
    </p:spTree>
    <p:extLst>
      <p:ext uri="{BB962C8B-B14F-4D97-AF65-F5344CB8AC3E}">
        <p14:creationId xmlns:p14="http://schemas.microsoft.com/office/powerpoint/2010/main" val="319569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DC61-3B75-4323-8F8D-9C8C76401D0D}"/>
              </a:ext>
            </a:extLst>
          </p:cNvPr>
          <p:cNvSpPr>
            <a:spLocks noGrp="1"/>
          </p:cNvSpPr>
          <p:nvPr>
            <p:ph type="title"/>
          </p:nvPr>
        </p:nvSpPr>
        <p:spPr/>
        <p:txBody>
          <a:bodyPr/>
          <a:lstStyle/>
          <a:p>
            <a:r>
              <a:rPr lang="en-US" dirty="0"/>
              <a:t>Polymorphism</a:t>
            </a:r>
            <a:endParaRPr lang="en-IN" dirty="0"/>
          </a:p>
        </p:txBody>
      </p:sp>
      <p:sp>
        <p:nvSpPr>
          <p:cNvPr id="3" name="Content Placeholder 2">
            <a:extLst>
              <a:ext uri="{FF2B5EF4-FFF2-40B4-BE49-F238E27FC236}">
                <a16:creationId xmlns:a16="http://schemas.microsoft.com/office/drawing/2014/main" id="{8F6DD3DF-CD53-4084-B906-2FB8C1C30433}"/>
              </a:ext>
            </a:extLst>
          </p:cNvPr>
          <p:cNvSpPr>
            <a:spLocks noGrp="1"/>
          </p:cNvSpPr>
          <p:nvPr>
            <p:ph idx="1"/>
          </p:nvPr>
        </p:nvSpPr>
        <p:spPr>
          <a:xfrm>
            <a:off x="677334" y="1708526"/>
            <a:ext cx="8596668" cy="3880773"/>
          </a:xfrm>
        </p:spPr>
        <p:txBody>
          <a:bodyPr>
            <a:normAutofit/>
          </a:bodyPr>
          <a:lstStyle/>
          <a:p>
            <a:pPr marL="0" indent="0" algn="l">
              <a:buNone/>
            </a:pPr>
            <a:r>
              <a:rPr lang="en-US" sz="2000" b="0" i="0" dirty="0">
                <a:effectLst/>
                <a:latin typeface="Verdana" panose="020B0604030504040204" pitchFamily="34" charset="0"/>
                <a:ea typeface="Verdana" panose="020B0604030504040204" pitchFamily="34" charset="0"/>
              </a:rPr>
              <a:t>Polymorphism means many forms.</a:t>
            </a:r>
          </a:p>
          <a:p>
            <a:pPr algn="l"/>
            <a:r>
              <a:rPr lang="en-US" sz="2000" b="1" i="0" dirty="0">
                <a:effectLst/>
                <a:latin typeface="Verdana" panose="020B0604030504040204" pitchFamily="34" charset="0"/>
                <a:ea typeface="Verdana" panose="020B0604030504040204" pitchFamily="34" charset="0"/>
              </a:rPr>
              <a:t>Different definitions of Polymorphism are:</a:t>
            </a:r>
            <a:endParaRPr lang="en-US" sz="2000" dirty="0">
              <a:latin typeface="Verdana" panose="020B0604030504040204" pitchFamily="34" charset="0"/>
              <a:ea typeface="Verdana" panose="020B0604030504040204" pitchFamily="34" charset="0"/>
            </a:endParaRPr>
          </a:p>
          <a:p>
            <a:pPr marL="514350" indent="-514350" algn="just">
              <a:buAutoNum type="arabicPeriod"/>
            </a:pPr>
            <a:r>
              <a:rPr lang="en-US" sz="2000" b="0" i="0" dirty="0">
                <a:effectLst/>
                <a:latin typeface="Verdana" panose="020B0604030504040204" pitchFamily="34" charset="0"/>
                <a:ea typeface="Verdana" panose="020B0604030504040204" pitchFamily="34" charset="0"/>
              </a:rPr>
              <a:t>Polymorphism let us perform a single action in different ways.</a:t>
            </a:r>
          </a:p>
          <a:p>
            <a:pPr marL="514350" indent="-514350" algn="l">
              <a:buAutoNum type="arabicPeriod"/>
            </a:pPr>
            <a:r>
              <a:rPr lang="en-US" sz="2000" dirty="0">
                <a:latin typeface="Verdana" panose="020B0604030504040204" pitchFamily="34" charset="0"/>
                <a:ea typeface="Verdana" panose="020B0604030504040204" pitchFamily="34" charset="0"/>
              </a:rPr>
              <a:t>P</a:t>
            </a:r>
            <a:r>
              <a:rPr lang="en-US" sz="2000" b="0" i="0" dirty="0">
                <a:effectLst/>
                <a:latin typeface="Verdana" panose="020B0604030504040204" pitchFamily="34" charset="0"/>
                <a:ea typeface="Verdana" panose="020B0604030504040204" pitchFamily="34" charset="0"/>
              </a:rPr>
              <a:t>olymorphism allows you to define one interface and have multiple implementations</a:t>
            </a:r>
          </a:p>
          <a:p>
            <a:pPr marL="514350" indent="-514350" algn="l">
              <a:buAutoNum type="arabicPeriod"/>
            </a:pPr>
            <a:r>
              <a:rPr lang="en-US" sz="2000" dirty="0">
                <a:solidFill>
                  <a:srgbClr val="24292E"/>
                </a:solidFill>
                <a:latin typeface="Verdana" panose="020B0604030504040204" pitchFamily="34" charset="0"/>
                <a:ea typeface="Verdana" panose="020B0604030504040204" pitchFamily="34" charset="0"/>
              </a:rPr>
              <a:t>W</a:t>
            </a:r>
            <a:r>
              <a:rPr lang="en-US" sz="2000" b="0" i="0" dirty="0">
                <a:solidFill>
                  <a:srgbClr val="24292E"/>
                </a:solidFill>
                <a:effectLst/>
                <a:latin typeface="Verdana" panose="020B0604030504040204" pitchFamily="34" charset="0"/>
                <a:ea typeface="Verdana" panose="020B0604030504040204" pitchFamily="34" charset="0"/>
              </a:rPr>
              <a:t>e can create functions or reference variables which behaves differently in a different programmatic context.</a:t>
            </a:r>
          </a:p>
          <a:p>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300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4844-B7C6-4A56-9361-D0A120F74072}"/>
              </a:ext>
            </a:extLst>
          </p:cNvPr>
          <p:cNvSpPr>
            <a:spLocks noGrp="1"/>
          </p:cNvSpPr>
          <p:nvPr>
            <p:ph type="title"/>
          </p:nvPr>
        </p:nvSpPr>
        <p:spPr/>
        <p:txBody>
          <a:bodyPr/>
          <a:lstStyle/>
          <a:p>
            <a:r>
              <a:rPr lang="en-US" dirty="0"/>
              <a:t>Example of Polymorphism</a:t>
            </a:r>
            <a:endParaRPr lang="en-IN" dirty="0"/>
          </a:p>
        </p:txBody>
      </p:sp>
      <p:pic>
        <p:nvPicPr>
          <p:cNvPr id="5" name="Picture 4">
            <a:extLst>
              <a:ext uri="{FF2B5EF4-FFF2-40B4-BE49-F238E27FC236}">
                <a16:creationId xmlns:a16="http://schemas.microsoft.com/office/drawing/2014/main" id="{78A5E660-45AA-4753-B6EA-26C78DC3BA2B}"/>
              </a:ext>
            </a:extLst>
          </p:cNvPr>
          <p:cNvPicPr>
            <a:picLocks noChangeAspect="1"/>
          </p:cNvPicPr>
          <p:nvPr/>
        </p:nvPicPr>
        <p:blipFill>
          <a:blip r:embed="rId2"/>
          <a:stretch>
            <a:fillRect/>
          </a:stretch>
        </p:blipFill>
        <p:spPr>
          <a:xfrm>
            <a:off x="1182687" y="2042583"/>
            <a:ext cx="7439025" cy="3619500"/>
          </a:xfrm>
          <a:prstGeom prst="rect">
            <a:avLst/>
          </a:prstGeom>
        </p:spPr>
      </p:pic>
    </p:spTree>
    <p:extLst>
      <p:ext uri="{BB962C8B-B14F-4D97-AF65-F5344CB8AC3E}">
        <p14:creationId xmlns:p14="http://schemas.microsoft.com/office/powerpoint/2010/main" val="178255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5D16680-78B8-45B7-92CB-5B45950A36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0477" y="301984"/>
            <a:ext cx="7320968" cy="590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609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54F20-1435-4B19-BFAD-EA509BB52E00}"/>
              </a:ext>
            </a:extLst>
          </p:cNvPr>
          <p:cNvSpPr>
            <a:spLocks noGrp="1"/>
          </p:cNvSpPr>
          <p:nvPr>
            <p:ph type="title"/>
          </p:nvPr>
        </p:nvSpPr>
        <p:spPr/>
        <p:txBody>
          <a:bodyPr>
            <a:normAutofit/>
          </a:bodyPr>
          <a:lstStyle/>
          <a:p>
            <a:r>
              <a:rPr kumimoji="0" lang="en-US" altLang="en-US" sz="4400" b="0" i="0" u="none" strike="noStrike" cap="none" normalizeH="0" baseline="0" dirty="0">
                <a:ln>
                  <a:noFill/>
                </a:ln>
                <a:effectLst/>
                <a:latin typeface="erdana"/>
              </a:rPr>
              <a:t>Steps of Executing Java Program</a:t>
            </a:r>
            <a:endParaRPr lang="en-IN" dirty="0"/>
          </a:p>
        </p:txBody>
      </p:sp>
      <p:graphicFrame>
        <p:nvGraphicFramePr>
          <p:cNvPr id="8" name="Content Placeholder 7">
            <a:extLst>
              <a:ext uri="{FF2B5EF4-FFF2-40B4-BE49-F238E27FC236}">
                <a16:creationId xmlns:a16="http://schemas.microsoft.com/office/drawing/2014/main" id="{2C97A01E-EAE5-4908-8FAE-2377B1C1F621}"/>
              </a:ext>
            </a:extLst>
          </p:cNvPr>
          <p:cNvGraphicFramePr>
            <a:graphicFrameLocks noGrp="1"/>
          </p:cNvGraphicFramePr>
          <p:nvPr>
            <p:ph idx="1"/>
            <p:extLst>
              <p:ext uri="{D42A27DB-BD31-4B8C-83A1-F6EECF244321}">
                <p14:modId xmlns:p14="http://schemas.microsoft.com/office/powerpoint/2010/main" val="3494624724"/>
              </p:ext>
            </p:extLst>
          </p:nvPr>
        </p:nvGraphicFramePr>
        <p:xfrm>
          <a:off x="677863" y="2160588"/>
          <a:ext cx="8596313" cy="3383280"/>
        </p:xfrm>
        <a:graphic>
          <a:graphicData uri="http://schemas.openxmlformats.org/drawingml/2006/table">
            <a:tbl>
              <a:tblPr/>
              <a:tblGrid>
                <a:gridCol w="8596313">
                  <a:extLst>
                    <a:ext uri="{9D8B030D-6E8A-4147-A177-3AD203B41FA5}">
                      <a16:colId xmlns:a16="http://schemas.microsoft.com/office/drawing/2014/main" val="1751093755"/>
                    </a:ext>
                  </a:extLst>
                </a:gridCol>
              </a:tblGrid>
              <a:tr h="0">
                <a:tc>
                  <a:txBody>
                    <a:bodyPr/>
                    <a:lstStyle/>
                    <a:p>
                      <a:pPr marL="514350" indent="-514350" algn="just">
                        <a:buFont typeface="+mj-lt"/>
                        <a:buAutoNum type="arabicPeriod"/>
                      </a:pPr>
                      <a:r>
                        <a:rPr lang="en-US" sz="2400" dirty="0">
                          <a:solidFill>
                            <a:srgbClr val="000000"/>
                          </a:solidFill>
                          <a:effectLst/>
                          <a:latin typeface="verdana" panose="020B0604030504040204" pitchFamily="34" charset="0"/>
                        </a:rPr>
                        <a:t>For executing any java program, you need to Install the JDK. If you don't have installed it, download and install it. </a:t>
                      </a:r>
                      <a:r>
                        <a:rPr lang="en-IN" sz="2400" dirty="0">
                          <a:hlinkClick r:id="rId2"/>
                        </a:rPr>
                        <a:t>https://www.oracle.com/java/technologies/javase-downloads.html</a:t>
                      </a:r>
                      <a:r>
                        <a:rPr lang="en-IN" sz="2400" dirty="0"/>
                        <a:t> </a:t>
                      </a:r>
                    </a:p>
                    <a:p>
                      <a:pPr marL="514350" indent="-514350" algn="just">
                        <a:buFont typeface="+mj-lt"/>
                        <a:buAutoNum type="arabicPeriod"/>
                      </a:pPr>
                      <a:r>
                        <a:rPr lang="en-IN" sz="2400" dirty="0">
                          <a:solidFill>
                            <a:srgbClr val="000000"/>
                          </a:solidFill>
                          <a:effectLst/>
                          <a:latin typeface="verdana" panose="020B0604030504040204" pitchFamily="34" charset="0"/>
                        </a:rPr>
                        <a:t>Set </a:t>
                      </a:r>
                      <a:r>
                        <a:rPr lang="en-US" sz="2400" dirty="0">
                          <a:solidFill>
                            <a:srgbClr val="000000"/>
                          </a:solidFill>
                          <a:effectLst/>
                          <a:latin typeface="verdana" panose="020B0604030504040204" pitchFamily="34" charset="0"/>
                        </a:rPr>
                        <a:t>path of the </a:t>
                      </a:r>
                      <a:r>
                        <a:rPr lang="en-US" sz="2400" dirty="0" err="1">
                          <a:solidFill>
                            <a:srgbClr val="000000"/>
                          </a:solidFill>
                          <a:effectLst/>
                          <a:latin typeface="verdana" panose="020B0604030504040204" pitchFamily="34" charset="0"/>
                        </a:rPr>
                        <a:t>jdk</a:t>
                      </a:r>
                      <a:r>
                        <a:rPr lang="en-US" sz="2400" dirty="0">
                          <a:solidFill>
                            <a:srgbClr val="000000"/>
                          </a:solidFill>
                          <a:effectLst/>
                          <a:latin typeface="verdana" panose="020B0604030504040204" pitchFamily="34" charset="0"/>
                        </a:rPr>
                        <a:t>/bin directory.</a:t>
                      </a:r>
                    </a:p>
                    <a:p>
                      <a:pPr marL="514350" indent="-514350" algn="just">
                        <a:buFont typeface="+mj-lt"/>
                        <a:buAutoNum type="arabicPeriod"/>
                      </a:pPr>
                      <a:r>
                        <a:rPr lang="en-US" sz="2400" dirty="0">
                          <a:solidFill>
                            <a:srgbClr val="000000"/>
                          </a:solidFill>
                          <a:effectLst/>
                          <a:latin typeface="verdana" panose="020B0604030504040204" pitchFamily="34" charset="0"/>
                        </a:rPr>
                        <a:t>Create the java program using notepad </a:t>
                      </a:r>
                    </a:p>
                    <a:p>
                      <a:pPr marL="514350" indent="-514350" algn="just">
                        <a:buFont typeface="+mj-lt"/>
                        <a:buAutoNum type="arabicPeriod"/>
                      </a:pPr>
                      <a:r>
                        <a:rPr lang="en-US" sz="2400" dirty="0">
                          <a:solidFill>
                            <a:srgbClr val="000000"/>
                          </a:solidFill>
                          <a:effectLst/>
                          <a:latin typeface="verdana" panose="020B0604030504040204" pitchFamily="34" charset="0"/>
                        </a:rPr>
                        <a:t>Compile and run the java program using </a:t>
                      </a:r>
                      <a:r>
                        <a:rPr lang="en-US" sz="2400" dirty="0" err="1">
                          <a:solidFill>
                            <a:srgbClr val="000000"/>
                          </a:solidFill>
                          <a:effectLst/>
                          <a:latin typeface="verdana" panose="020B0604030504040204" pitchFamily="34" charset="0"/>
                        </a:rPr>
                        <a:t>javac</a:t>
                      </a:r>
                      <a:r>
                        <a:rPr lang="en-US" sz="2400" dirty="0">
                          <a:solidFill>
                            <a:srgbClr val="000000"/>
                          </a:solidFill>
                          <a:effectLst/>
                          <a:latin typeface="verdana" panose="020B0604030504040204" pitchFamily="34" charset="0"/>
                        </a:rPr>
                        <a:t> and java command.</a:t>
                      </a:r>
                    </a:p>
                  </a:txBody>
                  <a:tcPr marL="74750" marR="74750" anchor="ctr">
                    <a:lnL>
                      <a:noFill/>
                    </a:lnL>
                    <a:lnR>
                      <a:noFill/>
                    </a:lnR>
                    <a:lnT>
                      <a:noFill/>
                    </a:lnT>
                    <a:lnB>
                      <a:noFill/>
                    </a:lnB>
                    <a:solidFill>
                      <a:srgbClr val="FFFFFF"/>
                    </a:solidFill>
                  </a:tcPr>
                </a:tc>
                <a:extLst>
                  <a:ext uri="{0D108BD9-81ED-4DB2-BD59-A6C34878D82A}">
                    <a16:rowId xmlns:a16="http://schemas.microsoft.com/office/drawing/2014/main" val="3327467475"/>
                  </a:ext>
                </a:extLst>
              </a:tr>
            </a:tbl>
          </a:graphicData>
        </a:graphic>
      </p:graphicFrame>
      <p:sp>
        <p:nvSpPr>
          <p:cNvPr id="9" name="Rectangle 3">
            <a:extLst>
              <a:ext uri="{FF2B5EF4-FFF2-40B4-BE49-F238E27FC236}">
                <a16:creationId xmlns:a16="http://schemas.microsoft.com/office/drawing/2014/main" id="{FF9BCF40-23D0-4DEA-ABBA-1AB0BF659252}"/>
              </a:ext>
            </a:extLst>
          </p:cNvPr>
          <p:cNvSpPr>
            <a:spLocks noChangeArrowheads="1"/>
          </p:cNvSpPr>
          <p:nvPr/>
        </p:nvSpPr>
        <p:spPr bwMode="auto">
          <a:xfrm>
            <a:off x="-178130" y="40019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043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9066-08C7-48E6-A4DD-3D0377EC4FBB}"/>
              </a:ext>
            </a:extLst>
          </p:cNvPr>
          <p:cNvSpPr>
            <a:spLocks noGrp="1"/>
          </p:cNvSpPr>
          <p:nvPr>
            <p:ph type="title"/>
          </p:nvPr>
        </p:nvSpPr>
        <p:spPr/>
        <p:txBody>
          <a:bodyPr/>
          <a:lstStyle/>
          <a:p>
            <a:r>
              <a:rPr lang="en-US" dirty="0"/>
              <a:t>Set path</a:t>
            </a:r>
            <a:endParaRPr lang="en-IN" dirty="0"/>
          </a:p>
        </p:txBody>
      </p:sp>
      <p:sp>
        <p:nvSpPr>
          <p:cNvPr id="3" name="Content Placeholder 2">
            <a:extLst>
              <a:ext uri="{FF2B5EF4-FFF2-40B4-BE49-F238E27FC236}">
                <a16:creationId xmlns:a16="http://schemas.microsoft.com/office/drawing/2014/main" id="{2E7E94ED-7CF9-4DF4-A623-B0962120D4CE}"/>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The path is required to be set for using tools such as </a:t>
            </a:r>
            <a:r>
              <a:rPr lang="en-US" b="0" i="0" dirty="0" err="1">
                <a:solidFill>
                  <a:srgbClr val="000000"/>
                </a:solidFill>
                <a:effectLst/>
                <a:latin typeface="verdana" panose="020B0604030504040204" pitchFamily="34" charset="0"/>
              </a:rPr>
              <a:t>javac</a:t>
            </a:r>
            <a:r>
              <a:rPr lang="en-US" b="0" i="0" dirty="0">
                <a:solidFill>
                  <a:srgbClr val="000000"/>
                </a:solidFill>
                <a:effectLst/>
                <a:latin typeface="verdana" panose="020B0604030504040204" pitchFamily="34" charset="0"/>
              </a:rPr>
              <a:t>, java, etc.</a:t>
            </a:r>
          </a:p>
          <a:p>
            <a:pPr algn="l"/>
            <a:r>
              <a:rPr lang="en-US" b="0" i="0" dirty="0">
                <a:solidFill>
                  <a:srgbClr val="000000"/>
                </a:solidFill>
                <a:effectLst/>
                <a:latin typeface="verdana" panose="020B0604030504040204" pitchFamily="34" charset="0"/>
              </a:rPr>
              <a:t>If you are saving the Java source file inside the JDK/bin directory, the path is not required to be set because all the tools will be available in the current directory.</a:t>
            </a:r>
          </a:p>
          <a:p>
            <a:pPr algn="l"/>
            <a:r>
              <a:rPr lang="en-US" b="0" i="0" dirty="0">
                <a:solidFill>
                  <a:srgbClr val="000000"/>
                </a:solidFill>
                <a:effectLst/>
                <a:latin typeface="verdana" panose="020B0604030504040204" pitchFamily="34" charset="0"/>
              </a:rPr>
              <a:t>However, if you have your Java file outside the JDK/bin folder, it is necessary to set the path of JDK.</a:t>
            </a:r>
          </a:p>
          <a:p>
            <a:pPr algn="l"/>
            <a:r>
              <a:rPr lang="en-US" dirty="0">
                <a:solidFill>
                  <a:srgbClr val="000000"/>
                </a:solidFill>
                <a:latin typeface="verdana" panose="020B0604030504040204" pitchFamily="34" charset="0"/>
              </a:rPr>
              <a:t>We can set temporary as well as permanent path.</a:t>
            </a:r>
            <a:endParaRPr lang="en-US" b="0" i="0" dirty="0">
              <a:solidFill>
                <a:srgbClr val="000000"/>
              </a:solidFill>
              <a:effectLst/>
              <a:latin typeface="verdana" panose="020B0604030504040204" pitchFamily="34" charset="0"/>
            </a:endParaRPr>
          </a:p>
          <a:p>
            <a:pPr marL="0" indent="0">
              <a:buNone/>
            </a:pPr>
            <a:endParaRPr lang="en-IN" dirty="0"/>
          </a:p>
        </p:txBody>
      </p:sp>
    </p:spTree>
    <p:extLst>
      <p:ext uri="{BB962C8B-B14F-4D97-AF65-F5344CB8AC3E}">
        <p14:creationId xmlns:p14="http://schemas.microsoft.com/office/powerpoint/2010/main" val="130000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5816-B210-48A2-A6D2-DCBDAA5A811B}"/>
              </a:ext>
            </a:extLst>
          </p:cNvPr>
          <p:cNvSpPr>
            <a:spLocks noGrp="1"/>
          </p:cNvSpPr>
          <p:nvPr>
            <p:ph type="title"/>
          </p:nvPr>
        </p:nvSpPr>
        <p:spPr/>
        <p:txBody>
          <a:bodyPr/>
          <a:lstStyle/>
          <a:p>
            <a:r>
              <a:rPr kumimoji="0" lang="en-US" altLang="en-US" sz="4400" b="0" i="0" u="none" strike="noStrike" cap="none" normalizeH="0" baseline="0" dirty="0">
                <a:ln>
                  <a:noFill/>
                </a:ln>
                <a:effectLst/>
                <a:latin typeface="erdana"/>
              </a:rPr>
              <a:t>How to set the Temporary Path</a:t>
            </a:r>
            <a:endParaRPr lang="en-IN" dirty="0"/>
          </a:p>
        </p:txBody>
      </p:sp>
      <p:sp>
        <p:nvSpPr>
          <p:cNvPr id="3" name="Content Placeholder 2">
            <a:extLst>
              <a:ext uri="{FF2B5EF4-FFF2-40B4-BE49-F238E27FC236}">
                <a16:creationId xmlns:a16="http://schemas.microsoft.com/office/drawing/2014/main" id="{BA74D58E-C471-48B7-8D08-79D25B415591}"/>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Verdana" panose="020B0604030504040204" pitchFamily="34" charset="0"/>
              </a:rPr>
              <a:t>To set the temporary path of JDK, you need to follow the following steps: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514350" marR="0" lvl="0" indent="-514350" algn="l" defTabSz="914400" rtl="0" eaLnBrk="0" fontAlgn="base" latinLnBrk="0" hangingPunct="0">
              <a:lnSpc>
                <a:spcPct val="100000"/>
              </a:lnSpc>
              <a:spcBef>
                <a:spcPct val="0"/>
              </a:spcBef>
              <a:spcAft>
                <a:spcPct val="0"/>
              </a:spcAft>
              <a:buClrTx/>
              <a:buSzTx/>
              <a:buAutoNum type="arabicPeriod"/>
              <a:tabLst/>
            </a:pPr>
            <a:r>
              <a:rPr kumimoji="0" lang="en-US" altLang="en-US" sz="2800" b="0" i="0" u="none" strike="noStrike" cap="none" normalizeH="0" baseline="0" dirty="0">
                <a:ln>
                  <a:noFill/>
                </a:ln>
                <a:solidFill>
                  <a:srgbClr val="000000"/>
                </a:solidFill>
                <a:effectLst/>
                <a:latin typeface="Verdana" panose="020B0604030504040204" pitchFamily="34" charset="0"/>
              </a:rPr>
              <a:t>Open the command prompt</a:t>
            </a:r>
          </a:p>
          <a:p>
            <a:pPr marL="514350" marR="0" lvl="0" indent="-514350" algn="l" defTabSz="914400" rtl="0" eaLnBrk="0" fontAlgn="base" latinLnBrk="0" hangingPunct="0">
              <a:lnSpc>
                <a:spcPct val="100000"/>
              </a:lnSpc>
              <a:spcBef>
                <a:spcPct val="0"/>
              </a:spcBef>
              <a:spcAft>
                <a:spcPct val="0"/>
              </a:spcAft>
              <a:buClrTx/>
              <a:buSzTx/>
              <a:buAutoNum type="arabicPeriod"/>
              <a:tabLst/>
            </a:pPr>
            <a:r>
              <a:rPr lang="en-US" altLang="en-US" dirty="0">
                <a:solidFill>
                  <a:srgbClr val="000000"/>
                </a:solidFill>
                <a:latin typeface="Verdana" panose="020B0604030504040204" pitchFamily="34" charset="0"/>
              </a:rPr>
              <a:t>C</a:t>
            </a:r>
            <a:r>
              <a:rPr kumimoji="0" lang="en-US" altLang="en-US" sz="2800" b="0" i="0" u="none" strike="noStrike" cap="none" normalizeH="0" baseline="0" dirty="0">
                <a:ln>
                  <a:noFill/>
                </a:ln>
                <a:solidFill>
                  <a:srgbClr val="000000"/>
                </a:solidFill>
                <a:effectLst/>
                <a:latin typeface="Verdana" panose="020B0604030504040204" pitchFamily="34" charset="0"/>
              </a:rPr>
              <a:t>opy the path of the JDK/bin directory</a:t>
            </a:r>
          </a:p>
          <a:p>
            <a:pPr marL="514350" marR="0" lvl="0" indent="-514350" algn="l" defTabSz="914400" rtl="0" eaLnBrk="0" fontAlgn="base" latinLnBrk="0" hangingPunct="0">
              <a:lnSpc>
                <a:spcPct val="100000"/>
              </a:lnSpc>
              <a:spcBef>
                <a:spcPct val="0"/>
              </a:spcBef>
              <a:spcAft>
                <a:spcPct val="0"/>
              </a:spcAft>
              <a:buClrTx/>
              <a:buSzTx/>
              <a:buAutoNum type="arabicPeriod"/>
              <a:tabLst/>
            </a:pPr>
            <a:r>
              <a:rPr lang="en-US" altLang="en-US" dirty="0">
                <a:solidFill>
                  <a:srgbClr val="000000"/>
                </a:solidFill>
                <a:latin typeface="Verdana" panose="020B0604030504040204" pitchFamily="34" charset="0"/>
              </a:rPr>
              <a:t>W</a:t>
            </a:r>
            <a:r>
              <a:rPr kumimoji="0" lang="en-US" altLang="en-US" sz="2800" b="0" i="0" u="none" strike="noStrike" cap="none" normalizeH="0" baseline="0" dirty="0">
                <a:ln>
                  <a:noFill/>
                </a:ln>
                <a:solidFill>
                  <a:srgbClr val="000000"/>
                </a:solidFill>
                <a:effectLst/>
                <a:latin typeface="Verdana" panose="020B0604030504040204" pitchFamily="34" charset="0"/>
              </a:rPr>
              <a:t>rite in command prompt: set path=</a:t>
            </a:r>
            <a:r>
              <a:rPr kumimoji="0" lang="en-US" altLang="en-US" sz="2800" i="1" u="none" strike="noStrike" cap="none" normalizeH="0" baseline="0" dirty="0" err="1">
                <a:ln>
                  <a:noFill/>
                </a:ln>
                <a:solidFill>
                  <a:srgbClr val="000000"/>
                </a:solidFill>
                <a:effectLst/>
                <a:latin typeface="Verdana" panose="020B0604030504040204" pitchFamily="34" charset="0"/>
              </a:rPr>
              <a:t>copied_path</a:t>
            </a:r>
            <a:endParaRPr kumimoji="0" lang="en-US" altLang="en-US" sz="2800" i="1"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10B4B"/>
                </a:solidFill>
                <a:effectLst/>
                <a:latin typeface="erdana"/>
              </a:rPr>
              <a:t>For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Arial Unicode MS"/>
              </a:rPr>
              <a:t>set path=C:\Program Files\Java\jdk-14\bin</a:t>
            </a:r>
            <a:endParaRPr lang="en-IN" dirty="0"/>
          </a:p>
        </p:txBody>
      </p:sp>
    </p:spTree>
    <p:extLst>
      <p:ext uri="{BB962C8B-B14F-4D97-AF65-F5344CB8AC3E}">
        <p14:creationId xmlns:p14="http://schemas.microsoft.com/office/powerpoint/2010/main" val="289593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C243-2614-4E93-9132-FF37DD9A6824}"/>
              </a:ext>
            </a:extLst>
          </p:cNvPr>
          <p:cNvSpPr>
            <a:spLocks noGrp="1"/>
          </p:cNvSpPr>
          <p:nvPr>
            <p:ph type="title"/>
          </p:nvPr>
        </p:nvSpPr>
        <p:spPr/>
        <p:txBody>
          <a:bodyPr/>
          <a:lstStyle/>
          <a:p>
            <a:r>
              <a:rPr lang="en-US" b="0" i="0" dirty="0">
                <a:effectLst/>
                <a:latin typeface="erdana"/>
              </a:rPr>
              <a:t>How to set Permanent Path</a:t>
            </a:r>
            <a:endParaRPr lang="en-IN" dirty="0"/>
          </a:p>
        </p:txBody>
      </p:sp>
      <p:sp>
        <p:nvSpPr>
          <p:cNvPr id="3" name="Content Placeholder 2">
            <a:extLst>
              <a:ext uri="{FF2B5EF4-FFF2-40B4-BE49-F238E27FC236}">
                <a16:creationId xmlns:a16="http://schemas.microsoft.com/office/drawing/2014/main" id="{398B8C33-C105-45DB-B84E-9981721ED408}"/>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For setting the permanent path of JDK, you need to follow these steps:</a:t>
            </a:r>
          </a:p>
          <a:p>
            <a:pPr algn="l">
              <a:buFont typeface="Arial" panose="020B0604020202020204" pitchFamily="34" charset="0"/>
              <a:buChar char="•"/>
            </a:pPr>
            <a:r>
              <a:rPr lang="en-US" b="0" dirty="0">
                <a:solidFill>
                  <a:srgbClr val="000000"/>
                </a:solidFill>
                <a:effectLst/>
                <a:latin typeface="verdana" panose="020B0604030504040204" pitchFamily="34" charset="0"/>
              </a:rPr>
              <a:t>Go to </a:t>
            </a:r>
            <a:r>
              <a:rPr lang="en-US" i="1" dirty="0">
                <a:solidFill>
                  <a:schemeClr val="accent5">
                    <a:lumMod val="75000"/>
                  </a:schemeClr>
                </a:solidFill>
                <a:effectLst/>
                <a:latin typeface="verdana" panose="020B0604030504040204" pitchFamily="34" charset="0"/>
              </a:rPr>
              <a:t>My Computer/ This PC - properties -&gt; </a:t>
            </a:r>
            <a:r>
              <a:rPr lang="en-US" i="1" dirty="0">
                <a:solidFill>
                  <a:schemeClr val="accent5">
                    <a:lumMod val="75000"/>
                  </a:schemeClr>
                </a:solidFill>
                <a:latin typeface="verdana" panose="020B0604030504040204" pitchFamily="34" charset="0"/>
              </a:rPr>
              <a:t>A</a:t>
            </a:r>
            <a:r>
              <a:rPr lang="en-US" i="1" dirty="0">
                <a:solidFill>
                  <a:schemeClr val="accent5">
                    <a:lumMod val="75000"/>
                  </a:schemeClr>
                </a:solidFill>
                <a:effectLst/>
                <a:latin typeface="verdana" panose="020B0604030504040204" pitchFamily="34" charset="0"/>
              </a:rPr>
              <a:t>dvanced System Settings tab -&gt; Environment variables -&gt; new tab of user variable -&gt; write path in variable name -&gt; write path of bin folder in variable value -&gt; ok -&gt; ok - &gt; ok</a:t>
            </a:r>
          </a:p>
        </p:txBody>
      </p:sp>
    </p:spTree>
    <p:extLst>
      <p:ext uri="{BB962C8B-B14F-4D97-AF65-F5344CB8AC3E}">
        <p14:creationId xmlns:p14="http://schemas.microsoft.com/office/powerpoint/2010/main" val="399030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Line 3"/>
          <p:cNvSpPr>
            <a:spLocks noChangeShapeType="1"/>
          </p:cNvSpPr>
          <p:nvPr/>
        </p:nvSpPr>
        <p:spPr bwMode="auto">
          <a:xfrm>
            <a:off x="1828800" y="6324600"/>
            <a:ext cx="8610600"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3" name="Text Box 5"/>
          <p:cNvSpPr txBox="1">
            <a:spLocks noChangeArrowheads="1"/>
          </p:cNvSpPr>
          <p:nvPr/>
        </p:nvSpPr>
        <p:spPr bwMode="auto">
          <a:xfrm>
            <a:off x="858748" y="929184"/>
            <a:ext cx="8001000" cy="5447645"/>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dirty="0"/>
              <a:t>class </a:t>
            </a:r>
            <a:r>
              <a:rPr lang="en-US" i="1" dirty="0"/>
              <a:t>class-name</a:t>
            </a:r>
          </a:p>
          <a:p>
            <a:pPr eaLnBrk="1" hangingPunct="1">
              <a:spcBef>
                <a:spcPct val="50000"/>
              </a:spcBef>
            </a:pPr>
            <a:r>
              <a:rPr lang="en-US" dirty="0"/>
              <a:t> {</a:t>
            </a:r>
          </a:p>
          <a:p>
            <a:pPr eaLnBrk="1" hangingPunct="1">
              <a:spcBef>
                <a:spcPct val="50000"/>
              </a:spcBef>
            </a:pPr>
            <a:r>
              <a:rPr lang="en-US" dirty="0"/>
              <a:t>  	public static void main(String </a:t>
            </a:r>
            <a:r>
              <a:rPr lang="en-US" dirty="0" err="1"/>
              <a:t>args</a:t>
            </a:r>
            <a:r>
              <a:rPr lang="en-US" dirty="0"/>
              <a:t>[]) </a:t>
            </a:r>
          </a:p>
          <a:p>
            <a:pPr eaLnBrk="1" hangingPunct="1">
              <a:spcBef>
                <a:spcPct val="50000"/>
              </a:spcBef>
            </a:pPr>
            <a:r>
              <a:rPr lang="en-US" dirty="0"/>
              <a:t>          {</a:t>
            </a:r>
          </a:p>
          <a:p>
            <a:pPr eaLnBrk="1" hangingPunct="1">
              <a:spcBef>
                <a:spcPct val="50000"/>
              </a:spcBef>
            </a:pPr>
            <a:r>
              <a:rPr lang="en-US" dirty="0"/>
              <a:t>		</a:t>
            </a:r>
            <a:r>
              <a:rPr lang="en-US" i="1" dirty="0"/>
              <a:t>statement1;</a:t>
            </a:r>
          </a:p>
          <a:p>
            <a:pPr eaLnBrk="1" hangingPunct="1">
              <a:spcBef>
                <a:spcPct val="50000"/>
              </a:spcBef>
            </a:pPr>
            <a:r>
              <a:rPr lang="en-US" i="1" dirty="0"/>
              <a:t>		statement2;</a:t>
            </a:r>
          </a:p>
          <a:p>
            <a:pPr eaLnBrk="1" hangingPunct="1">
              <a:spcBef>
                <a:spcPct val="50000"/>
              </a:spcBef>
            </a:pPr>
            <a:r>
              <a:rPr lang="en-US" i="1" dirty="0"/>
              <a:t>		      …</a:t>
            </a:r>
          </a:p>
          <a:p>
            <a:pPr eaLnBrk="1" hangingPunct="1">
              <a:spcBef>
                <a:spcPct val="50000"/>
              </a:spcBef>
            </a:pPr>
            <a:r>
              <a:rPr lang="en-US" i="1" dirty="0"/>
              <a:t>		      …</a:t>
            </a:r>
          </a:p>
          <a:p>
            <a:pPr eaLnBrk="1" hangingPunct="1">
              <a:spcBef>
                <a:spcPct val="50000"/>
              </a:spcBef>
            </a:pPr>
            <a:r>
              <a:rPr lang="en-US" dirty="0"/>
              <a:t>	}</a:t>
            </a:r>
          </a:p>
          <a:p>
            <a:pPr eaLnBrk="1" hangingPunct="1">
              <a:spcBef>
                <a:spcPct val="50000"/>
              </a:spcBef>
            </a:pPr>
            <a:r>
              <a:rPr lang="en-US" dirty="0"/>
              <a:t>}</a:t>
            </a:r>
          </a:p>
        </p:txBody>
      </p:sp>
      <p:sp>
        <p:nvSpPr>
          <p:cNvPr id="7174" name="Rectangle 6"/>
          <p:cNvSpPr>
            <a:spLocks noGrp="1" noChangeArrowheads="1"/>
          </p:cNvSpPr>
          <p:nvPr>
            <p:ph type="title" idx="4294967295"/>
          </p:nvPr>
        </p:nvSpPr>
        <p:spPr>
          <a:xfrm>
            <a:off x="1119883" y="243384"/>
            <a:ext cx="7772400" cy="685800"/>
          </a:xfrm>
        </p:spPr>
        <p:txBody>
          <a:bodyPr>
            <a:noAutofit/>
          </a:bodyPr>
          <a:lstStyle/>
          <a:p>
            <a:pPr eaLnBrk="1" hangingPunct="1"/>
            <a:r>
              <a:rPr lang="en-US" sz="3200" b="1" dirty="0"/>
              <a:t>Structure of Java Program</a:t>
            </a:r>
            <a:br>
              <a:rPr lang="en-US" sz="3200" b="1" dirty="0"/>
            </a:br>
            <a:endParaRPr lang="en-US" sz="3200" b="1" dirty="0"/>
          </a:p>
        </p:txBody>
      </p:sp>
    </p:spTree>
    <p:extLst>
      <p:ext uri="{BB962C8B-B14F-4D97-AF65-F5344CB8AC3E}">
        <p14:creationId xmlns:p14="http://schemas.microsoft.com/office/powerpoint/2010/main" val="3161936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3"/>
          <p:cNvSpPr>
            <a:spLocks noChangeShapeType="1"/>
          </p:cNvSpPr>
          <p:nvPr/>
        </p:nvSpPr>
        <p:spPr bwMode="auto">
          <a:xfrm>
            <a:off x="1828800" y="6324600"/>
            <a:ext cx="8610600" cy="0"/>
          </a:xfrm>
          <a:prstGeom prst="line">
            <a:avLst/>
          </a:prstGeom>
          <a:noFill/>
          <a:ln w="3175">
            <a:solidFill>
              <a:srgbClr val="C0C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Text Box 5"/>
          <p:cNvSpPr txBox="1">
            <a:spLocks noChangeArrowheads="1"/>
          </p:cNvSpPr>
          <p:nvPr/>
        </p:nvSpPr>
        <p:spPr bwMode="auto">
          <a:xfrm>
            <a:off x="688368" y="1250159"/>
            <a:ext cx="8077200" cy="4893647"/>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n-US" b="1" dirty="0"/>
              <a:t>“</a:t>
            </a:r>
            <a:r>
              <a:rPr lang="en-US" b="1" u="sng" dirty="0"/>
              <a:t>First</a:t>
            </a:r>
            <a:r>
              <a:rPr lang="en-US" b="1" dirty="0"/>
              <a:t>.java”</a:t>
            </a:r>
          </a:p>
          <a:p>
            <a:pPr eaLnBrk="1" hangingPunct="1">
              <a:spcBef>
                <a:spcPct val="50000"/>
              </a:spcBef>
            </a:pPr>
            <a:r>
              <a:rPr lang="en-US" dirty="0"/>
              <a:t>class </a:t>
            </a:r>
            <a:r>
              <a:rPr lang="en-US" u="sng" dirty="0"/>
              <a:t>First</a:t>
            </a:r>
            <a:r>
              <a:rPr lang="en-US" dirty="0"/>
              <a:t> </a:t>
            </a:r>
          </a:p>
          <a:p>
            <a:pPr eaLnBrk="1" hangingPunct="1">
              <a:spcBef>
                <a:spcPct val="50000"/>
              </a:spcBef>
            </a:pPr>
            <a:r>
              <a:rPr lang="en-US" dirty="0"/>
              <a:t>{</a:t>
            </a:r>
          </a:p>
          <a:p>
            <a:pPr eaLnBrk="1" hangingPunct="1">
              <a:spcBef>
                <a:spcPct val="50000"/>
              </a:spcBef>
            </a:pPr>
            <a:r>
              <a:rPr lang="en-US" dirty="0"/>
              <a:t>	public static void main(String </a:t>
            </a:r>
            <a:r>
              <a:rPr lang="en-US" dirty="0" err="1"/>
              <a:t>args</a:t>
            </a:r>
            <a:r>
              <a:rPr lang="en-US" dirty="0"/>
              <a:t>[]) </a:t>
            </a:r>
          </a:p>
          <a:p>
            <a:pPr eaLnBrk="1" hangingPunct="1">
              <a:spcBef>
                <a:spcPct val="50000"/>
              </a:spcBef>
            </a:pPr>
            <a:r>
              <a:rPr lang="en-US" dirty="0"/>
              <a:t>          {</a:t>
            </a:r>
          </a:p>
          <a:p>
            <a:pPr eaLnBrk="1" hangingPunct="1">
              <a:spcBef>
                <a:spcPct val="50000"/>
              </a:spcBef>
            </a:pPr>
            <a:r>
              <a:rPr lang="en-US" dirty="0"/>
              <a:t>		</a:t>
            </a:r>
            <a:r>
              <a:rPr lang="en-US" dirty="0" err="1"/>
              <a:t>System.out.println</a:t>
            </a:r>
            <a:r>
              <a:rPr lang="en-US" dirty="0"/>
              <a:t>(“Hello World”);</a:t>
            </a:r>
          </a:p>
          <a:p>
            <a:pPr eaLnBrk="1" hangingPunct="1">
              <a:spcBef>
                <a:spcPct val="50000"/>
              </a:spcBef>
            </a:pPr>
            <a:r>
              <a:rPr lang="en-US" dirty="0"/>
              <a:t>	}</a:t>
            </a:r>
          </a:p>
          <a:p>
            <a:pPr eaLnBrk="1" hangingPunct="1">
              <a:spcBef>
                <a:spcPct val="50000"/>
              </a:spcBef>
            </a:pPr>
            <a:endParaRPr lang="en-US" dirty="0"/>
          </a:p>
          <a:p>
            <a:pPr eaLnBrk="1" hangingPunct="1">
              <a:spcBef>
                <a:spcPct val="50000"/>
              </a:spcBef>
            </a:pPr>
            <a:r>
              <a:rPr lang="en-US" dirty="0"/>
              <a:t>} </a:t>
            </a:r>
          </a:p>
        </p:txBody>
      </p:sp>
      <p:sp>
        <p:nvSpPr>
          <p:cNvPr id="8198" name="Rectangle 6"/>
          <p:cNvSpPr>
            <a:spLocks noGrp="1" noChangeArrowheads="1"/>
          </p:cNvSpPr>
          <p:nvPr>
            <p:ph type="title" idx="4294967295"/>
          </p:nvPr>
        </p:nvSpPr>
        <p:spPr>
          <a:xfrm>
            <a:off x="1446944" y="391806"/>
            <a:ext cx="7772400" cy="685800"/>
          </a:xfrm>
        </p:spPr>
        <p:txBody>
          <a:bodyPr>
            <a:normAutofit/>
          </a:bodyPr>
          <a:lstStyle/>
          <a:p>
            <a:pPr eaLnBrk="1" hangingPunct="1"/>
            <a:r>
              <a:rPr lang="en-US" sz="2800" b="1" dirty="0"/>
              <a:t>HelloWorld program</a:t>
            </a:r>
          </a:p>
        </p:txBody>
      </p:sp>
    </p:spTree>
    <p:extLst>
      <p:ext uri="{BB962C8B-B14F-4D97-AF65-F5344CB8AC3E}">
        <p14:creationId xmlns:p14="http://schemas.microsoft.com/office/powerpoint/2010/main" val="191809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3DC4-69BA-434D-8F5F-7D43CBC9F136}"/>
              </a:ext>
            </a:extLst>
          </p:cNvPr>
          <p:cNvSpPr>
            <a:spLocks noGrp="1"/>
          </p:cNvSpPr>
          <p:nvPr>
            <p:ph type="title"/>
          </p:nvPr>
        </p:nvSpPr>
        <p:spPr/>
        <p:txBody>
          <a:bodyPr/>
          <a:lstStyle/>
          <a:p>
            <a:r>
              <a:rPr lang="en-US"/>
              <a:t>What is an Object?</a:t>
            </a:r>
            <a:br>
              <a:rPr lang="en-US"/>
            </a:br>
            <a:endParaRPr lang="en-IN" dirty="0"/>
          </a:p>
        </p:txBody>
      </p:sp>
      <p:sp>
        <p:nvSpPr>
          <p:cNvPr id="3" name="Content Placeholder 2">
            <a:extLst>
              <a:ext uri="{FF2B5EF4-FFF2-40B4-BE49-F238E27FC236}">
                <a16:creationId xmlns:a16="http://schemas.microsoft.com/office/drawing/2014/main" id="{F1596D04-266F-4499-9C65-0600E40F1D98}"/>
              </a:ext>
            </a:extLst>
          </p:cNvPr>
          <p:cNvSpPr>
            <a:spLocks noGrp="1"/>
          </p:cNvSpPr>
          <p:nvPr>
            <p:ph idx="1"/>
          </p:nvPr>
        </p:nvSpPr>
        <p:spPr>
          <a:xfrm>
            <a:off x="677334" y="1790720"/>
            <a:ext cx="8596668" cy="3880773"/>
          </a:xfrm>
        </p:spPr>
        <p:txBody>
          <a:bodyPr>
            <a:normAutofit/>
          </a:bodyPr>
          <a:lstStyle/>
          <a:p>
            <a:r>
              <a:rPr lang="en-US" sz="2000" b="0" i="0" dirty="0">
                <a:solidFill>
                  <a:srgbClr val="24292E"/>
                </a:solidFill>
                <a:effectLst/>
                <a:latin typeface="Verdana" panose="020B0604030504040204" pitchFamily="34" charset="0"/>
                <a:ea typeface="Verdana" panose="020B0604030504040204" pitchFamily="34" charset="0"/>
              </a:rPr>
              <a:t>The Object is the real-time entity having some state and behavior.</a:t>
            </a:r>
          </a:p>
          <a:p>
            <a:r>
              <a:rPr lang="en-US" sz="2000" b="0" i="0" dirty="0">
                <a:solidFill>
                  <a:srgbClr val="24292E"/>
                </a:solidFill>
                <a:effectLst/>
                <a:latin typeface="Verdana" panose="020B0604030504040204" pitchFamily="34" charset="0"/>
                <a:ea typeface="Verdana" panose="020B0604030504040204" pitchFamily="34" charset="0"/>
              </a:rPr>
              <a:t>In Java, Object is an instance of the class having the instance variables like the </a:t>
            </a:r>
            <a:r>
              <a:rPr lang="en-US" sz="2000" b="1" i="0" dirty="0">
                <a:solidFill>
                  <a:srgbClr val="24292E"/>
                </a:solidFill>
                <a:effectLst/>
                <a:latin typeface="Verdana" panose="020B0604030504040204" pitchFamily="34" charset="0"/>
                <a:ea typeface="Verdana" panose="020B0604030504040204" pitchFamily="34" charset="0"/>
              </a:rPr>
              <a:t>state </a:t>
            </a:r>
            <a:r>
              <a:rPr lang="en-US" sz="2000" b="0" i="0" dirty="0">
                <a:solidFill>
                  <a:srgbClr val="24292E"/>
                </a:solidFill>
                <a:effectLst/>
                <a:latin typeface="Verdana" panose="020B0604030504040204" pitchFamily="34" charset="0"/>
                <a:ea typeface="Verdana" panose="020B0604030504040204" pitchFamily="34" charset="0"/>
              </a:rPr>
              <a:t>of the object and the </a:t>
            </a:r>
            <a:r>
              <a:rPr lang="en-US" sz="2000" b="1" i="0" dirty="0">
                <a:solidFill>
                  <a:srgbClr val="24292E"/>
                </a:solidFill>
                <a:effectLst/>
                <a:latin typeface="Verdana" panose="020B0604030504040204" pitchFamily="34" charset="0"/>
                <a:ea typeface="Verdana" panose="020B0604030504040204" pitchFamily="34" charset="0"/>
              </a:rPr>
              <a:t>methods </a:t>
            </a:r>
            <a:r>
              <a:rPr lang="en-US" sz="2000" b="0" i="0" dirty="0">
                <a:solidFill>
                  <a:srgbClr val="24292E"/>
                </a:solidFill>
                <a:effectLst/>
                <a:latin typeface="Verdana" panose="020B0604030504040204" pitchFamily="34" charset="0"/>
                <a:ea typeface="Verdana" panose="020B0604030504040204" pitchFamily="34" charset="0"/>
              </a:rPr>
              <a:t>as the behavior of the object. </a:t>
            </a:r>
          </a:p>
          <a:p>
            <a:r>
              <a:rPr lang="en-US" sz="2000" b="0" i="0" dirty="0">
                <a:solidFill>
                  <a:srgbClr val="24292E"/>
                </a:solidFill>
                <a:effectLst/>
                <a:latin typeface="Verdana" panose="020B0604030504040204" pitchFamily="34" charset="0"/>
                <a:ea typeface="Verdana" panose="020B0604030504040204" pitchFamily="34" charset="0"/>
              </a:rPr>
              <a:t>The object of a class can be created by using the </a:t>
            </a:r>
            <a:r>
              <a:rPr lang="en-US" sz="2000" b="0" i="0" dirty="0">
                <a:solidFill>
                  <a:srgbClr val="D73A49"/>
                </a:solidFill>
                <a:effectLst/>
                <a:latin typeface="Verdana" panose="020B0604030504040204" pitchFamily="34" charset="0"/>
                <a:ea typeface="Verdana" panose="020B0604030504040204" pitchFamily="34" charset="0"/>
              </a:rPr>
              <a:t>new</a:t>
            </a:r>
            <a:r>
              <a:rPr lang="en-US" sz="2000" b="0" i="0" dirty="0">
                <a:solidFill>
                  <a:srgbClr val="24292E"/>
                </a:solidFill>
                <a:effectLst/>
                <a:latin typeface="Verdana" panose="020B0604030504040204" pitchFamily="34" charset="0"/>
                <a:ea typeface="Verdana" panose="020B0604030504040204" pitchFamily="34" charset="0"/>
              </a:rPr>
              <a:t> keyword in Java Programming language.</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75078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4358-6834-441A-B662-709489FB7A56}"/>
              </a:ext>
            </a:extLst>
          </p:cNvPr>
          <p:cNvSpPr>
            <a:spLocks noGrp="1"/>
          </p:cNvSpPr>
          <p:nvPr>
            <p:ph type="title"/>
          </p:nvPr>
        </p:nvSpPr>
        <p:spPr>
          <a:xfrm>
            <a:off x="838200" y="190464"/>
            <a:ext cx="10515600" cy="1325563"/>
          </a:xfrm>
        </p:spPr>
        <p:txBody>
          <a:bodyPr>
            <a:normAutofit/>
          </a:bodyPr>
          <a:lstStyle/>
          <a:p>
            <a:r>
              <a:rPr lang="en-US" b="0" i="0" dirty="0">
                <a:effectLst/>
                <a:latin typeface="erdana"/>
              </a:rPr>
              <a:t>Parameters used in First Java Program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6541DD2-C198-4F44-A5B1-6BE86E48B7E6}"/>
              </a:ext>
            </a:extLst>
          </p:cNvPr>
          <p:cNvSpPr>
            <a:spLocks noGrp="1"/>
          </p:cNvSpPr>
          <p:nvPr>
            <p:ph idx="1"/>
          </p:nvPr>
        </p:nvSpPr>
        <p:spPr>
          <a:xfrm>
            <a:off x="838200" y="1006868"/>
            <a:ext cx="8542106" cy="5170096"/>
          </a:xfrm>
        </p:spPr>
        <p:txBody>
          <a:bodyPr>
            <a:normAutofit lnSpcReduction="10000"/>
          </a:bodyPr>
          <a:lstStyle/>
          <a:p>
            <a:pPr algn="just">
              <a:buFont typeface="Arial" panose="020B0604020202020204" pitchFamily="34" charset="0"/>
              <a:buChar char="•"/>
            </a:pPr>
            <a:r>
              <a:rPr lang="en-US" sz="3200" b="1" dirty="0">
                <a:solidFill>
                  <a:srgbClr val="000000"/>
                </a:solidFill>
                <a:effectLst/>
                <a:latin typeface="OracleSansVF"/>
                <a:ea typeface="Verdana" panose="020B0604030504040204" pitchFamily="34" charset="0"/>
              </a:rPr>
              <a:t>class</a:t>
            </a:r>
            <a:r>
              <a:rPr lang="en-US" sz="3200" b="0" dirty="0">
                <a:solidFill>
                  <a:srgbClr val="000000"/>
                </a:solidFill>
                <a:effectLst/>
                <a:latin typeface="OracleSansVF"/>
                <a:ea typeface="Verdana" panose="020B0604030504040204" pitchFamily="34" charset="0"/>
              </a:rPr>
              <a:t> keyword is used to declare a class in java.</a:t>
            </a:r>
          </a:p>
          <a:p>
            <a:pPr algn="just">
              <a:buFont typeface="Arial" panose="020B0604020202020204" pitchFamily="34" charset="0"/>
              <a:buChar char="•"/>
            </a:pPr>
            <a:r>
              <a:rPr lang="en-US" sz="3200" b="1" dirty="0">
                <a:solidFill>
                  <a:srgbClr val="000000"/>
                </a:solidFill>
                <a:effectLst/>
                <a:latin typeface="OracleSansVF"/>
                <a:ea typeface="Verdana" panose="020B0604030504040204" pitchFamily="34" charset="0"/>
              </a:rPr>
              <a:t>public</a:t>
            </a:r>
            <a:r>
              <a:rPr lang="en-US" sz="3200" b="0" dirty="0">
                <a:solidFill>
                  <a:srgbClr val="000000"/>
                </a:solidFill>
                <a:effectLst/>
                <a:latin typeface="OracleSansVF"/>
                <a:ea typeface="Verdana" panose="020B0604030504040204" pitchFamily="34" charset="0"/>
              </a:rPr>
              <a:t> keyword is an access modifier which represents visibility. It means it is visible to all.</a:t>
            </a:r>
          </a:p>
          <a:p>
            <a:pPr algn="just">
              <a:buFont typeface="Arial" panose="020B0604020202020204" pitchFamily="34" charset="0"/>
              <a:buChar char="•"/>
            </a:pPr>
            <a:r>
              <a:rPr lang="en-US" sz="3200" b="1" dirty="0">
                <a:solidFill>
                  <a:srgbClr val="000000"/>
                </a:solidFill>
                <a:effectLst/>
                <a:latin typeface="OracleSansVF"/>
                <a:ea typeface="Verdana" panose="020B0604030504040204" pitchFamily="34" charset="0"/>
              </a:rPr>
              <a:t>static</a:t>
            </a:r>
            <a:r>
              <a:rPr lang="en-US" sz="3200" b="0" dirty="0">
                <a:solidFill>
                  <a:srgbClr val="000000"/>
                </a:solidFill>
                <a:effectLst/>
                <a:latin typeface="OracleSansVF"/>
                <a:ea typeface="Verdana" panose="020B0604030504040204" pitchFamily="34" charset="0"/>
              </a:rPr>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pPr marL="0" indent="0" algn="just">
              <a:buNone/>
            </a:pPr>
            <a:endParaRPr lang="en-IN" sz="3200" dirty="0">
              <a:latin typeface="OracleSansVF"/>
              <a:ea typeface="Verdana" panose="020B0604030504040204" pitchFamily="34" charset="0"/>
            </a:endParaRPr>
          </a:p>
        </p:txBody>
      </p:sp>
    </p:spTree>
    <p:extLst>
      <p:ext uri="{BB962C8B-B14F-4D97-AF65-F5344CB8AC3E}">
        <p14:creationId xmlns:p14="http://schemas.microsoft.com/office/powerpoint/2010/main" val="3163290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64358-6834-441A-B662-709489FB7A56}"/>
              </a:ext>
            </a:extLst>
          </p:cNvPr>
          <p:cNvSpPr>
            <a:spLocks noGrp="1"/>
          </p:cNvSpPr>
          <p:nvPr>
            <p:ph type="title"/>
          </p:nvPr>
        </p:nvSpPr>
        <p:spPr>
          <a:xfrm>
            <a:off x="838200" y="190464"/>
            <a:ext cx="10515600" cy="1325563"/>
          </a:xfrm>
        </p:spPr>
        <p:txBody>
          <a:bodyPr>
            <a:normAutofit/>
          </a:bodyPr>
          <a:lstStyle/>
          <a:p>
            <a:r>
              <a:rPr lang="en-US" b="0" i="0" dirty="0">
                <a:effectLst/>
                <a:latin typeface="erdana"/>
              </a:rPr>
              <a:t>Parameters used in First Java Program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6541DD2-C198-4F44-A5B1-6BE86E48B7E6}"/>
              </a:ext>
            </a:extLst>
          </p:cNvPr>
          <p:cNvSpPr>
            <a:spLocks noGrp="1"/>
          </p:cNvSpPr>
          <p:nvPr>
            <p:ph idx="1"/>
          </p:nvPr>
        </p:nvSpPr>
        <p:spPr>
          <a:xfrm>
            <a:off x="838200" y="965772"/>
            <a:ext cx="8429090" cy="5211192"/>
          </a:xfrm>
        </p:spPr>
        <p:txBody>
          <a:bodyPr>
            <a:normAutofit fontScale="92500"/>
          </a:bodyPr>
          <a:lstStyle/>
          <a:p>
            <a:pPr algn="just">
              <a:buFont typeface="Arial" panose="020B0604020202020204" pitchFamily="34" charset="0"/>
              <a:buChar char="•"/>
            </a:pPr>
            <a:r>
              <a:rPr lang="en-US" sz="3200" b="1" dirty="0">
                <a:solidFill>
                  <a:srgbClr val="000000"/>
                </a:solidFill>
                <a:effectLst/>
                <a:latin typeface="OracleSansVF"/>
                <a:ea typeface="Verdana" panose="020B0604030504040204" pitchFamily="34" charset="0"/>
              </a:rPr>
              <a:t>void</a:t>
            </a:r>
            <a:r>
              <a:rPr lang="en-US" sz="3200" b="0" dirty="0">
                <a:solidFill>
                  <a:srgbClr val="000000"/>
                </a:solidFill>
                <a:effectLst/>
                <a:latin typeface="OracleSansVF"/>
                <a:ea typeface="Verdana" panose="020B0604030504040204" pitchFamily="34" charset="0"/>
              </a:rPr>
              <a:t> is the return type of the method. It means it doesn't return any value.</a:t>
            </a:r>
          </a:p>
          <a:p>
            <a:pPr algn="just">
              <a:buFont typeface="Arial" panose="020B0604020202020204" pitchFamily="34" charset="0"/>
              <a:buChar char="•"/>
            </a:pPr>
            <a:r>
              <a:rPr lang="en-US" sz="3200" b="1" dirty="0">
                <a:solidFill>
                  <a:srgbClr val="000000"/>
                </a:solidFill>
                <a:effectLst/>
                <a:latin typeface="OracleSansVF"/>
                <a:ea typeface="Verdana" panose="020B0604030504040204" pitchFamily="34" charset="0"/>
              </a:rPr>
              <a:t>main</a:t>
            </a:r>
            <a:r>
              <a:rPr lang="en-US" sz="3200" b="0" dirty="0">
                <a:solidFill>
                  <a:srgbClr val="000000"/>
                </a:solidFill>
                <a:effectLst/>
                <a:latin typeface="OracleSansVF"/>
                <a:ea typeface="Verdana" panose="020B0604030504040204" pitchFamily="34" charset="0"/>
              </a:rPr>
              <a:t> represents the starting point of the program.</a:t>
            </a:r>
          </a:p>
          <a:p>
            <a:pPr algn="just">
              <a:buFont typeface="Arial" panose="020B0604020202020204" pitchFamily="34" charset="0"/>
              <a:buChar char="•"/>
            </a:pPr>
            <a:r>
              <a:rPr lang="en-US" sz="3200" b="1" dirty="0">
                <a:solidFill>
                  <a:srgbClr val="000000"/>
                </a:solidFill>
                <a:effectLst/>
                <a:latin typeface="OracleSansVF"/>
                <a:ea typeface="Verdana" panose="020B0604030504040204" pitchFamily="34" charset="0"/>
              </a:rPr>
              <a:t>String[] </a:t>
            </a:r>
            <a:r>
              <a:rPr lang="en-US" sz="3200" b="1" dirty="0" err="1">
                <a:solidFill>
                  <a:srgbClr val="000000"/>
                </a:solidFill>
                <a:effectLst/>
                <a:latin typeface="OracleSansVF"/>
                <a:ea typeface="Verdana" panose="020B0604030504040204" pitchFamily="34" charset="0"/>
              </a:rPr>
              <a:t>args</a:t>
            </a:r>
            <a:r>
              <a:rPr lang="en-US" sz="3200" b="0" dirty="0">
                <a:solidFill>
                  <a:srgbClr val="000000"/>
                </a:solidFill>
                <a:effectLst/>
                <a:latin typeface="OracleSansVF"/>
                <a:ea typeface="Verdana" panose="020B0604030504040204" pitchFamily="34" charset="0"/>
              </a:rPr>
              <a:t> is used for command line argument. We will learn it later.</a:t>
            </a:r>
          </a:p>
          <a:p>
            <a:pPr algn="just">
              <a:buFont typeface="Arial" panose="020B0604020202020204" pitchFamily="34" charset="0"/>
              <a:buChar char="•"/>
            </a:pPr>
            <a:r>
              <a:rPr lang="en-US" sz="3200" b="1" dirty="0" err="1">
                <a:solidFill>
                  <a:srgbClr val="000000"/>
                </a:solidFill>
                <a:effectLst/>
                <a:latin typeface="OracleSansVF"/>
                <a:ea typeface="Verdana" panose="020B0604030504040204" pitchFamily="34" charset="0"/>
              </a:rPr>
              <a:t>System.out.println</a:t>
            </a:r>
            <a:r>
              <a:rPr lang="en-US" sz="3200" b="1" dirty="0">
                <a:solidFill>
                  <a:srgbClr val="000000"/>
                </a:solidFill>
                <a:effectLst/>
                <a:latin typeface="OracleSansVF"/>
                <a:ea typeface="Verdana" panose="020B0604030504040204" pitchFamily="34" charset="0"/>
              </a:rPr>
              <a:t>()</a:t>
            </a:r>
            <a:r>
              <a:rPr lang="en-US" sz="3200" b="0" dirty="0">
                <a:solidFill>
                  <a:srgbClr val="000000"/>
                </a:solidFill>
                <a:effectLst/>
                <a:latin typeface="OracleSansVF"/>
                <a:ea typeface="Verdana" panose="020B0604030504040204" pitchFamily="34" charset="0"/>
              </a:rPr>
              <a:t> is used to print statement. Here, System is a class, out is the object of </a:t>
            </a:r>
            <a:r>
              <a:rPr lang="en-US" sz="3200" b="0" dirty="0" err="1">
                <a:solidFill>
                  <a:srgbClr val="000000"/>
                </a:solidFill>
                <a:effectLst/>
                <a:latin typeface="OracleSansVF"/>
                <a:ea typeface="Verdana" panose="020B0604030504040204" pitchFamily="34" charset="0"/>
              </a:rPr>
              <a:t>PrintStream</a:t>
            </a:r>
            <a:r>
              <a:rPr lang="en-US" sz="3200" b="0" dirty="0">
                <a:solidFill>
                  <a:srgbClr val="000000"/>
                </a:solidFill>
                <a:effectLst/>
                <a:latin typeface="OracleSansVF"/>
                <a:ea typeface="Verdana" panose="020B0604030504040204" pitchFamily="34" charset="0"/>
              </a:rPr>
              <a:t> class, </a:t>
            </a:r>
            <a:r>
              <a:rPr lang="en-US" sz="3200" b="0" dirty="0" err="1">
                <a:solidFill>
                  <a:srgbClr val="000000"/>
                </a:solidFill>
                <a:effectLst/>
                <a:latin typeface="OracleSansVF"/>
                <a:ea typeface="Verdana" panose="020B0604030504040204" pitchFamily="34" charset="0"/>
              </a:rPr>
              <a:t>println</a:t>
            </a:r>
            <a:r>
              <a:rPr lang="en-US" sz="3200" b="0" dirty="0">
                <a:solidFill>
                  <a:srgbClr val="000000"/>
                </a:solidFill>
                <a:effectLst/>
                <a:latin typeface="OracleSansVF"/>
                <a:ea typeface="Verdana" panose="020B0604030504040204" pitchFamily="34" charset="0"/>
              </a:rPr>
              <a:t>() is the method of </a:t>
            </a:r>
            <a:r>
              <a:rPr lang="en-US" sz="3200" b="0" dirty="0" err="1">
                <a:solidFill>
                  <a:srgbClr val="000000"/>
                </a:solidFill>
                <a:effectLst/>
                <a:latin typeface="OracleSansVF"/>
                <a:ea typeface="Verdana" panose="020B0604030504040204" pitchFamily="34" charset="0"/>
              </a:rPr>
              <a:t>PrintStream</a:t>
            </a:r>
            <a:r>
              <a:rPr lang="en-US" sz="3200" b="0" dirty="0">
                <a:solidFill>
                  <a:srgbClr val="000000"/>
                </a:solidFill>
                <a:effectLst/>
                <a:latin typeface="OracleSansVF"/>
                <a:ea typeface="Verdana" panose="020B0604030504040204" pitchFamily="34" charset="0"/>
              </a:rPr>
              <a:t> class. We will learn about the internal working of </a:t>
            </a:r>
            <a:r>
              <a:rPr lang="en-US" sz="3200" b="0" dirty="0" err="1">
                <a:solidFill>
                  <a:srgbClr val="000000"/>
                </a:solidFill>
                <a:effectLst/>
                <a:latin typeface="OracleSansVF"/>
                <a:ea typeface="Verdana" panose="020B0604030504040204" pitchFamily="34" charset="0"/>
              </a:rPr>
              <a:t>System.out.println</a:t>
            </a:r>
            <a:r>
              <a:rPr lang="en-US" sz="3200" b="0" dirty="0">
                <a:solidFill>
                  <a:srgbClr val="000000"/>
                </a:solidFill>
                <a:effectLst/>
                <a:latin typeface="OracleSansVF"/>
                <a:ea typeface="Verdana" panose="020B0604030504040204" pitchFamily="34" charset="0"/>
              </a:rPr>
              <a:t> statement later.</a:t>
            </a:r>
          </a:p>
          <a:p>
            <a:pPr algn="just"/>
            <a:endParaRPr lang="en-IN" sz="3200" dirty="0">
              <a:latin typeface="OracleSansVF"/>
              <a:ea typeface="Verdana" panose="020B0604030504040204" pitchFamily="34" charset="0"/>
            </a:endParaRPr>
          </a:p>
        </p:txBody>
      </p:sp>
    </p:spTree>
    <p:extLst>
      <p:ext uri="{BB962C8B-B14F-4D97-AF65-F5344CB8AC3E}">
        <p14:creationId xmlns:p14="http://schemas.microsoft.com/office/powerpoint/2010/main" val="1678999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C42A5-BE92-4B02-8D52-FF7024C11D55}"/>
              </a:ext>
            </a:extLst>
          </p:cNvPr>
          <p:cNvSpPr>
            <a:spLocks noGrp="1"/>
          </p:cNvSpPr>
          <p:nvPr>
            <p:ph type="title"/>
          </p:nvPr>
        </p:nvSpPr>
        <p:spPr/>
        <p:txBody>
          <a:bodyPr/>
          <a:lstStyle/>
          <a:p>
            <a:r>
              <a:rPr lang="en-IN" dirty="0"/>
              <a:t>Naming Conventions</a:t>
            </a:r>
          </a:p>
        </p:txBody>
      </p:sp>
      <p:sp>
        <p:nvSpPr>
          <p:cNvPr id="3" name="Content Placeholder 2">
            <a:extLst>
              <a:ext uri="{FF2B5EF4-FFF2-40B4-BE49-F238E27FC236}">
                <a16:creationId xmlns:a16="http://schemas.microsoft.com/office/drawing/2014/main" id="{D76E04E3-4627-41BC-BBC9-10C32454E2DA}"/>
              </a:ext>
            </a:extLst>
          </p:cNvPr>
          <p:cNvSpPr>
            <a:spLocks noGrp="1"/>
          </p:cNvSpPr>
          <p:nvPr>
            <p:ph idx="1"/>
          </p:nvPr>
        </p:nvSpPr>
        <p:spPr>
          <a:xfrm>
            <a:off x="677334" y="1500027"/>
            <a:ext cx="8596668" cy="4541335"/>
          </a:xfrm>
        </p:spPr>
        <p:txBody>
          <a:bodyPr>
            <a:normAutofit/>
          </a:bodyPr>
          <a:lstStyle/>
          <a:p>
            <a:pPr algn="just"/>
            <a:r>
              <a:rPr lang="en-US" sz="2000" b="1" i="0" dirty="0">
                <a:solidFill>
                  <a:srgbClr val="161513"/>
                </a:solidFill>
                <a:effectLst/>
                <a:latin typeface="Verdana" panose="020B0604030504040204" pitchFamily="34" charset="0"/>
                <a:ea typeface="Verdana" panose="020B0604030504040204" pitchFamily="34" charset="0"/>
              </a:rPr>
              <a:t>Class names</a:t>
            </a:r>
            <a:r>
              <a:rPr lang="en-US" sz="2000" b="0" i="0" dirty="0">
                <a:solidFill>
                  <a:srgbClr val="161513"/>
                </a:solidFill>
                <a:effectLst/>
                <a:latin typeface="Verdana" panose="020B0604030504040204" pitchFamily="34" charset="0"/>
                <a:ea typeface="Verdana" panose="020B0604030504040204" pitchFamily="34" charset="0"/>
              </a:rPr>
              <a:t> should be nouns, in mixed case with the first letter of each internal word capitalized. Try to keep your class names simple and descriptive. Use whole words-avoid acronyms and abbreviations (unless the abbreviation is much more widely used than the long form, such as URL or HTML).</a:t>
            </a:r>
          </a:p>
          <a:p>
            <a:pPr algn="just"/>
            <a:r>
              <a:rPr lang="en-US" sz="2000" dirty="0">
                <a:solidFill>
                  <a:srgbClr val="161513"/>
                </a:solidFill>
                <a:latin typeface="Verdana" panose="020B0604030504040204" pitchFamily="34" charset="0"/>
                <a:ea typeface="Verdana" panose="020B0604030504040204" pitchFamily="34" charset="0"/>
              </a:rPr>
              <a:t>E.g. First, Sample, </a:t>
            </a:r>
            <a:r>
              <a:rPr lang="en-US" sz="2000" dirty="0" err="1">
                <a:solidFill>
                  <a:srgbClr val="161513"/>
                </a:solidFill>
                <a:latin typeface="Verdana" panose="020B0604030504040204" pitchFamily="34" charset="0"/>
                <a:ea typeface="Verdana" panose="020B0604030504040204" pitchFamily="34" charset="0"/>
              </a:rPr>
              <a:t>SimpleInterest</a:t>
            </a:r>
            <a:r>
              <a:rPr lang="en-US" sz="2000" dirty="0">
                <a:solidFill>
                  <a:srgbClr val="161513"/>
                </a:solidFill>
                <a:latin typeface="Verdana" panose="020B0604030504040204" pitchFamily="34" charset="0"/>
                <a:ea typeface="Verdana" panose="020B0604030504040204" pitchFamily="34" charset="0"/>
              </a:rPr>
              <a:t> etc.</a:t>
            </a:r>
          </a:p>
          <a:p>
            <a:pPr algn="just"/>
            <a:r>
              <a:rPr lang="en-US" sz="2000" b="1" dirty="0">
                <a:solidFill>
                  <a:srgbClr val="161513"/>
                </a:solidFill>
                <a:latin typeface="Verdana" panose="020B0604030504040204" pitchFamily="34" charset="0"/>
                <a:ea typeface="Verdana" panose="020B0604030504040204" pitchFamily="34" charset="0"/>
              </a:rPr>
              <a:t>Program names </a:t>
            </a:r>
            <a:r>
              <a:rPr lang="en-US" sz="2000" dirty="0">
                <a:solidFill>
                  <a:srgbClr val="161513"/>
                </a:solidFill>
                <a:latin typeface="Verdana" panose="020B0604030504040204" pitchFamily="34" charset="0"/>
                <a:ea typeface="Verdana" panose="020B0604030504040204" pitchFamily="34" charset="0"/>
              </a:rPr>
              <a:t>preferably should be same as class name. </a:t>
            </a:r>
          </a:p>
          <a:p>
            <a:pPr algn="just"/>
            <a:r>
              <a:rPr lang="en-US" sz="2000" dirty="0">
                <a:solidFill>
                  <a:srgbClr val="161513"/>
                </a:solidFill>
                <a:latin typeface="Verdana" panose="020B0604030504040204" pitchFamily="34" charset="0"/>
                <a:ea typeface="Verdana" panose="020B0604030504040204" pitchFamily="34" charset="0"/>
              </a:rPr>
              <a:t>E.g.First.java, Sample.java, SimpleInterest.java etc.</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46083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pilation of simple java program">
            <a:extLst>
              <a:ext uri="{FF2B5EF4-FFF2-40B4-BE49-F238E27FC236}">
                <a16:creationId xmlns:a16="http://schemas.microsoft.com/office/drawing/2014/main" id="{28BABF7C-7169-4C2E-8C4F-FCC11CAA3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005" y="2265621"/>
            <a:ext cx="7952826" cy="23267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E490A4C8-FF70-41EB-B747-28688A008554}"/>
              </a:ext>
            </a:extLst>
          </p:cNvPr>
          <p:cNvSpPr>
            <a:spLocks noGrp="1"/>
          </p:cNvSpPr>
          <p:nvPr>
            <p:ph type="title"/>
          </p:nvPr>
        </p:nvSpPr>
        <p:spPr/>
        <p:txBody>
          <a:bodyPr/>
          <a:lstStyle/>
          <a:p>
            <a:r>
              <a:rPr lang="en-IN" dirty="0"/>
              <a:t>What happens at Compile time?</a:t>
            </a:r>
          </a:p>
        </p:txBody>
      </p:sp>
      <p:sp>
        <p:nvSpPr>
          <p:cNvPr id="7" name="TextBox 6">
            <a:extLst>
              <a:ext uri="{FF2B5EF4-FFF2-40B4-BE49-F238E27FC236}">
                <a16:creationId xmlns:a16="http://schemas.microsoft.com/office/drawing/2014/main" id="{00CFA1ED-EF81-4A5F-8879-95DC70E719E7}"/>
              </a:ext>
            </a:extLst>
          </p:cNvPr>
          <p:cNvSpPr txBox="1"/>
          <p:nvPr/>
        </p:nvSpPr>
        <p:spPr>
          <a:xfrm>
            <a:off x="4263775" y="3883631"/>
            <a:ext cx="2311686" cy="369332"/>
          </a:xfrm>
          <a:prstGeom prst="rect">
            <a:avLst/>
          </a:prstGeom>
          <a:noFill/>
        </p:spPr>
        <p:txBody>
          <a:bodyPr wrap="square" rtlCol="0">
            <a:spAutoFit/>
          </a:bodyPr>
          <a:lstStyle/>
          <a:p>
            <a:r>
              <a:rPr lang="en-IN" dirty="0" err="1"/>
              <a:t>javac</a:t>
            </a:r>
            <a:r>
              <a:rPr lang="en-IN" dirty="0"/>
              <a:t> Simple.java</a:t>
            </a:r>
          </a:p>
        </p:txBody>
      </p:sp>
    </p:spTree>
    <p:extLst>
      <p:ext uri="{BB962C8B-B14F-4D97-AF65-F5344CB8AC3E}">
        <p14:creationId xmlns:p14="http://schemas.microsoft.com/office/powerpoint/2010/main" val="321727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CC3B-2D18-47E1-BF62-B01D44366C86}"/>
              </a:ext>
            </a:extLst>
          </p:cNvPr>
          <p:cNvSpPr>
            <a:spLocks noGrp="1"/>
          </p:cNvSpPr>
          <p:nvPr>
            <p:ph type="title"/>
          </p:nvPr>
        </p:nvSpPr>
        <p:spPr>
          <a:xfrm>
            <a:off x="1927261" y="261991"/>
            <a:ext cx="10515600" cy="1325563"/>
          </a:xfrm>
        </p:spPr>
        <p:txBody>
          <a:bodyPr>
            <a:normAutofit/>
          </a:bodyPr>
          <a:lstStyle/>
          <a:p>
            <a:r>
              <a:rPr lang="en-US" dirty="0"/>
              <a:t>What happens at runtime?</a:t>
            </a:r>
            <a:br>
              <a:rPr lang="en-US" dirty="0"/>
            </a:br>
            <a:endParaRPr lang="en-IN" dirty="0"/>
          </a:p>
        </p:txBody>
      </p:sp>
      <p:graphicFrame>
        <p:nvGraphicFramePr>
          <p:cNvPr id="4" name="Content Placeholder 3">
            <a:extLst>
              <a:ext uri="{FF2B5EF4-FFF2-40B4-BE49-F238E27FC236}">
                <a16:creationId xmlns:a16="http://schemas.microsoft.com/office/drawing/2014/main" id="{06610C32-2A36-4EC5-8667-BF8FE401F23D}"/>
              </a:ext>
            </a:extLst>
          </p:cNvPr>
          <p:cNvGraphicFramePr>
            <a:graphicFrameLocks noGrp="1"/>
          </p:cNvGraphicFramePr>
          <p:nvPr>
            <p:ph idx="1"/>
            <p:extLst>
              <p:ext uri="{D42A27DB-BD31-4B8C-83A1-F6EECF244321}">
                <p14:modId xmlns:p14="http://schemas.microsoft.com/office/powerpoint/2010/main" val="3528709093"/>
              </p:ext>
            </p:extLst>
          </p:nvPr>
        </p:nvGraphicFramePr>
        <p:xfrm>
          <a:off x="4654193" y="1587555"/>
          <a:ext cx="4900773" cy="3356907"/>
        </p:xfrm>
        <a:graphic>
          <a:graphicData uri="http://schemas.openxmlformats.org/drawingml/2006/table">
            <a:tbl>
              <a:tblPr/>
              <a:tblGrid>
                <a:gridCol w="4900773">
                  <a:extLst>
                    <a:ext uri="{9D8B030D-6E8A-4147-A177-3AD203B41FA5}">
                      <a16:colId xmlns:a16="http://schemas.microsoft.com/office/drawing/2014/main" val="1585382416"/>
                    </a:ext>
                  </a:extLst>
                </a:gridCol>
              </a:tblGrid>
              <a:tr h="979098">
                <a:tc>
                  <a:txBody>
                    <a:bodyPr/>
                    <a:lstStyle/>
                    <a:p>
                      <a:r>
                        <a:rPr lang="en-US" b="1" dirty="0" err="1">
                          <a:solidFill>
                            <a:srgbClr val="000000"/>
                          </a:solidFill>
                          <a:effectLst/>
                          <a:latin typeface="verdana" panose="020B0604030504040204" pitchFamily="34" charset="0"/>
                        </a:rPr>
                        <a:t>Classloader</a:t>
                      </a:r>
                      <a:r>
                        <a:rPr lang="en-US" b="1" dirty="0">
                          <a:solidFill>
                            <a:srgbClr val="000000"/>
                          </a:solidFill>
                          <a:effectLst/>
                          <a:latin typeface="verdana" panose="020B0604030504040204" pitchFamily="34" charset="0"/>
                        </a:rPr>
                        <a:t>: </a:t>
                      </a:r>
                      <a:r>
                        <a:rPr lang="en-US" dirty="0">
                          <a:solidFill>
                            <a:srgbClr val="000000"/>
                          </a:solidFill>
                          <a:effectLst/>
                          <a:latin typeface="verdana" panose="020B0604030504040204" pitchFamily="34" charset="0"/>
                        </a:rPr>
                        <a:t>is the subsystem of JVM that is used to load class files.</a:t>
                      </a:r>
                    </a:p>
                  </a:txBody>
                  <a:tcPr anchor="ctr">
                    <a:lnL>
                      <a:noFill/>
                    </a:lnL>
                    <a:lnR>
                      <a:noFill/>
                    </a:lnR>
                    <a:lnT>
                      <a:noFill/>
                    </a:lnT>
                    <a:lnB>
                      <a:noFill/>
                    </a:lnB>
                    <a:solidFill>
                      <a:srgbClr val="FFFFFF"/>
                    </a:solidFill>
                  </a:tcPr>
                </a:tc>
                <a:extLst>
                  <a:ext uri="{0D108BD9-81ED-4DB2-BD59-A6C34878D82A}">
                    <a16:rowId xmlns:a16="http://schemas.microsoft.com/office/drawing/2014/main" val="2928681382"/>
                  </a:ext>
                </a:extLst>
              </a:tr>
              <a:tr h="1398711">
                <a:tc>
                  <a:txBody>
                    <a:bodyPr/>
                    <a:lstStyle/>
                    <a:p>
                      <a:r>
                        <a:rPr lang="en-US" b="1" dirty="0">
                          <a:solidFill>
                            <a:srgbClr val="000000"/>
                          </a:solidFill>
                          <a:effectLst/>
                          <a:latin typeface="verdana" panose="020B0604030504040204" pitchFamily="34" charset="0"/>
                        </a:rPr>
                        <a:t>Bytecode Verifier: </a:t>
                      </a:r>
                      <a:r>
                        <a:rPr lang="en-US" dirty="0">
                          <a:solidFill>
                            <a:srgbClr val="000000"/>
                          </a:solidFill>
                          <a:effectLst/>
                          <a:latin typeface="verdana" panose="020B0604030504040204" pitchFamily="34" charset="0"/>
                        </a:rPr>
                        <a:t>checks the code fragments for illegal code that can violate access right to objects.</a:t>
                      </a:r>
                    </a:p>
                  </a:txBody>
                  <a:tcPr anchor="ctr">
                    <a:lnL>
                      <a:noFill/>
                    </a:lnL>
                    <a:lnR>
                      <a:noFill/>
                    </a:lnR>
                    <a:lnT>
                      <a:noFill/>
                    </a:lnT>
                    <a:lnB>
                      <a:noFill/>
                    </a:lnB>
                    <a:solidFill>
                      <a:srgbClr val="FFFFFF"/>
                    </a:solidFill>
                  </a:tcPr>
                </a:tc>
                <a:extLst>
                  <a:ext uri="{0D108BD9-81ED-4DB2-BD59-A6C34878D82A}">
                    <a16:rowId xmlns:a16="http://schemas.microsoft.com/office/drawing/2014/main" val="2213889770"/>
                  </a:ext>
                </a:extLst>
              </a:tr>
              <a:tr h="979098">
                <a:tc>
                  <a:txBody>
                    <a:bodyPr/>
                    <a:lstStyle/>
                    <a:p>
                      <a:r>
                        <a:rPr lang="en-US" b="1" dirty="0">
                          <a:solidFill>
                            <a:srgbClr val="000000"/>
                          </a:solidFill>
                          <a:effectLst/>
                          <a:latin typeface="verdana" panose="020B0604030504040204" pitchFamily="34" charset="0"/>
                        </a:rPr>
                        <a:t>Interpreter: </a:t>
                      </a:r>
                      <a:r>
                        <a:rPr lang="en-US" dirty="0">
                          <a:solidFill>
                            <a:srgbClr val="000000"/>
                          </a:solidFill>
                          <a:effectLst/>
                          <a:latin typeface="verdana" panose="020B0604030504040204" pitchFamily="34" charset="0"/>
                        </a:rPr>
                        <a:t>read bytecode stream then execute the instructions.</a:t>
                      </a:r>
                    </a:p>
                  </a:txBody>
                  <a:tcPr anchor="ctr">
                    <a:lnL>
                      <a:noFill/>
                    </a:lnL>
                    <a:lnR>
                      <a:noFill/>
                    </a:lnR>
                    <a:lnT>
                      <a:noFill/>
                    </a:lnT>
                    <a:lnB>
                      <a:noFill/>
                    </a:lnB>
                    <a:solidFill>
                      <a:srgbClr val="FFFFFF"/>
                    </a:solidFill>
                  </a:tcPr>
                </a:tc>
                <a:extLst>
                  <a:ext uri="{0D108BD9-81ED-4DB2-BD59-A6C34878D82A}">
                    <a16:rowId xmlns:a16="http://schemas.microsoft.com/office/drawing/2014/main" val="581510398"/>
                  </a:ext>
                </a:extLst>
              </a:tr>
            </a:tbl>
          </a:graphicData>
        </a:graphic>
      </p:graphicFrame>
      <p:pic>
        <p:nvPicPr>
          <p:cNvPr id="4098" name="Picture 2" descr="Java Runtime Processing">
            <a:extLst>
              <a:ext uri="{FF2B5EF4-FFF2-40B4-BE49-F238E27FC236}">
                <a16:creationId xmlns:a16="http://schemas.microsoft.com/office/drawing/2014/main" id="{AA88787F-8394-4F54-A65E-E0E2ED4C5F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94" y="874605"/>
            <a:ext cx="2945386" cy="57214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7D990DA7-9D5D-41BC-9F1E-B27A42E9F85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2640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036A-EAD5-4C9F-9427-7051CF0F8242}"/>
              </a:ext>
            </a:extLst>
          </p:cNvPr>
          <p:cNvSpPr>
            <a:spLocks noGrp="1"/>
          </p:cNvSpPr>
          <p:nvPr>
            <p:ph type="title"/>
          </p:nvPr>
        </p:nvSpPr>
        <p:spPr>
          <a:xfrm>
            <a:off x="838200" y="375758"/>
            <a:ext cx="10515600" cy="1325563"/>
          </a:xfrm>
        </p:spPr>
        <p:txBody>
          <a:bodyPr/>
          <a:lstStyle/>
          <a:p>
            <a:r>
              <a:rPr lang="en-IN" dirty="0">
                <a:latin typeface="Verdana" panose="020B0604030504040204" pitchFamily="34" charset="0"/>
                <a:ea typeface="Verdana" panose="020B0604030504040204" pitchFamily="34" charset="0"/>
              </a:rPr>
              <a:t>Execution process of Java program</a:t>
            </a:r>
          </a:p>
        </p:txBody>
      </p:sp>
      <p:sp>
        <p:nvSpPr>
          <p:cNvPr id="8" name="Rectangle: Rounded Corners 7">
            <a:extLst>
              <a:ext uri="{FF2B5EF4-FFF2-40B4-BE49-F238E27FC236}">
                <a16:creationId xmlns:a16="http://schemas.microsoft.com/office/drawing/2014/main" id="{3867BF8D-68A4-4C48-87B9-B37E207D3B18}"/>
              </a:ext>
            </a:extLst>
          </p:cNvPr>
          <p:cNvSpPr/>
          <p:nvPr/>
        </p:nvSpPr>
        <p:spPr>
          <a:xfrm>
            <a:off x="838200" y="2934586"/>
            <a:ext cx="1596656"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Source Code</a:t>
            </a:r>
          </a:p>
        </p:txBody>
      </p:sp>
      <p:sp>
        <p:nvSpPr>
          <p:cNvPr id="9" name="Rectangle: Rounded Corners 8">
            <a:extLst>
              <a:ext uri="{FF2B5EF4-FFF2-40B4-BE49-F238E27FC236}">
                <a16:creationId xmlns:a16="http://schemas.microsoft.com/office/drawing/2014/main" id="{3DF84A14-FF5D-4607-9899-B1D24E0BB600}"/>
              </a:ext>
            </a:extLst>
          </p:cNvPr>
          <p:cNvSpPr/>
          <p:nvPr/>
        </p:nvSpPr>
        <p:spPr>
          <a:xfrm>
            <a:off x="8922488" y="2934585"/>
            <a:ext cx="1596656"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Object Code</a:t>
            </a:r>
          </a:p>
        </p:txBody>
      </p:sp>
      <p:sp>
        <p:nvSpPr>
          <p:cNvPr id="11" name="Rectangle: Rounded Corners 10">
            <a:extLst>
              <a:ext uri="{FF2B5EF4-FFF2-40B4-BE49-F238E27FC236}">
                <a16:creationId xmlns:a16="http://schemas.microsoft.com/office/drawing/2014/main" id="{021B6642-CC81-4099-808D-C627C2B63786}"/>
              </a:ext>
            </a:extLst>
          </p:cNvPr>
          <p:cNvSpPr/>
          <p:nvPr/>
        </p:nvSpPr>
        <p:spPr>
          <a:xfrm>
            <a:off x="4974266" y="2853383"/>
            <a:ext cx="1596656" cy="1325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Byte Code</a:t>
            </a:r>
          </a:p>
        </p:txBody>
      </p:sp>
      <p:sp>
        <p:nvSpPr>
          <p:cNvPr id="14" name="Oval 13">
            <a:extLst>
              <a:ext uri="{FF2B5EF4-FFF2-40B4-BE49-F238E27FC236}">
                <a16:creationId xmlns:a16="http://schemas.microsoft.com/office/drawing/2014/main" id="{46C5221D-EC94-4D39-BB03-57E371DC9116}"/>
              </a:ext>
            </a:extLst>
          </p:cNvPr>
          <p:cNvSpPr/>
          <p:nvPr/>
        </p:nvSpPr>
        <p:spPr>
          <a:xfrm>
            <a:off x="3043569" y="3253563"/>
            <a:ext cx="1615264" cy="5103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compiler</a:t>
            </a:r>
          </a:p>
        </p:txBody>
      </p:sp>
      <p:sp>
        <p:nvSpPr>
          <p:cNvPr id="16" name="Oval 15">
            <a:extLst>
              <a:ext uri="{FF2B5EF4-FFF2-40B4-BE49-F238E27FC236}">
                <a16:creationId xmlns:a16="http://schemas.microsoft.com/office/drawing/2014/main" id="{9B35BF01-D3B1-4B6C-9C41-D280D9F36032}"/>
              </a:ext>
            </a:extLst>
          </p:cNvPr>
          <p:cNvSpPr/>
          <p:nvPr/>
        </p:nvSpPr>
        <p:spPr>
          <a:xfrm>
            <a:off x="7038753" y="3338624"/>
            <a:ext cx="1596656" cy="414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JVM</a:t>
            </a:r>
          </a:p>
        </p:txBody>
      </p:sp>
      <p:cxnSp>
        <p:nvCxnSpPr>
          <p:cNvPr id="18" name="Straight Arrow Connector 17">
            <a:extLst>
              <a:ext uri="{FF2B5EF4-FFF2-40B4-BE49-F238E27FC236}">
                <a16:creationId xmlns:a16="http://schemas.microsoft.com/office/drawing/2014/main" id="{B8CF1819-320E-438C-9286-D4553C1C3AF6}"/>
              </a:ext>
            </a:extLst>
          </p:cNvPr>
          <p:cNvCxnSpPr>
            <a:cxnSpLocks/>
            <a:endCxn id="14" idx="2"/>
          </p:cNvCxnSpPr>
          <p:nvPr/>
        </p:nvCxnSpPr>
        <p:spPr>
          <a:xfrm>
            <a:off x="2360428" y="3508745"/>
            <a:ext cx="683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80B524-911E-49CD-8CDB-15934BE0E64E}"/>
              </a:ext>
            </a:extLst>
          </p:cNvPr>
          <p:cNvCxnSpPr>
            <a:cxnSpLocks/>
            <a:stCxn id="14" idx="6"/>
            <a:endCxn id="11" idx="1"/>
          </p:cNvCxnSpPr>
          <p:nvPr/>
        </p:nvCxnSpPr>
        <p:spPr>
          <a:xfrm>
            <a:off x="4658833" y="3508745"/>
            <a:ext cx="315433" cy="74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31F40F-5F00-418E-8219-3E3254661D45}"/>
              </a:ext>
            </a:extLst>
          </p:cNvPr>
          <p:cNvCxnSpPr>
            <a:cxnSpLocks/>
            <a:stCxn id="11" idx="3"/>
            <a:endCxn id="16" idx="2"/>
          </p:cNvCxnSpPr>
          <p:nvPr/>
        </p:nvCxnSpPr>
        <p:spPr>
          <a:xfrm>
            <a:off x="6570922" y="3516165"/>
            <a:ext cx="467831" cy="29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81A571D-4606-4BF6-BD90-E7DCE6BC24DB}"/>
              </a:ext>
            </a:extLst>
          </p:cNvPr>
          <p:cNvCxnSpPr>
            <a:cxnSpLocks/>
            <a:endCxn id="9" idx="1"/>
          </p:cNvCxnSpPr>
          <p:nvPr/>
        </p:nvCxnSpPr>
        <p:spPr>
          <a:xfrm flipV="1">
            <a:off x="8454657" y="3597367"/>
            <a:ext cx="46783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5B5B5D9-C7EE-4D27-8F3D-93F962E2BABD}"/>
              </a:ext>
            </a:extLst>
          </p:cNvPr>
          <p:cNvSpPr txBox="1"/>
          <p:nvPr/>
        </p:nvSpPr>
        <p:spPr>
          <a:xfrm>
            <a:off x="1020726" y="4508205"/>
            <a:ext cx="1339702" cy="369332"/>
          </a:xfrm>
          <a:prstGeom prst="rect">
            <a:avLst/>
          </a:prstGeom>
          <a:noFill/>
        </p:spPr>
        <p:txBody>
          <a:bodyPr wrap="square" rtlCol="0">
            <a:spAutoFit/>
          </a:bodyPr>
          <a:lstStyle/>
          <a:p>
            <a:r>
              <a:rPr lang="en-IN" dirty="0"/>
              <a:t>First.java</a:t>
            </a:r>
          </a:p>
        </p:txBody>
      </p:sp>
      <p:sp>
        <p:nvSpPr>
          <p:cNvPr id="34" name="TextBox 33">
            <a:extLst>
              <a:ext uri="{FF2B5EF4-FFF2-40B4-BE49-F238E27FC236}">
                <a16:creationId xmlns:a16="http://schemas.microsoft.com/office/drawing/2014/main" id="{EA6B67B5-2BF5-48B7-A3BC-9A72DE898722}"/>
              </a:ext>
            </a:extLst>
          </p:cNvPr>
          <p:cNvSpPr txBox="1"/>
          <p:nvPr/>
        </p:nvSpPr>
        <p:spPr>
          <a:xfrm>
            <a:off x="2947875" y="3834442"/>
            <a:ext cx="1710957" cy="369332"/>
          </a:xfrm>
          <a:prstGeom prst="rect">
            <a:avLst/>
          </a:prstGeom>
          <a:noFill/>
        </p:spPr>
        <p:txBody>
          <a:bodyPr wrap="square" rtlCol="0">
            <a:spAutoFit/>
          </a:bodyPr>
          <a:lstStyle/>
          <a:p>
            <a:r>
              <a:rPr lang="en-IN" dirty="0" err="1"/>
              <a:t>javac</a:t>
            </a:r>
            <a:r>
              <a:rPr lang="en-IN" dirty="0"/>
              <a:t> First.java</a:t>
            </a:r>
          </a:p>
        </p:txBody>
      </p:sp>
      <p:sp>
        <p:nvSpPr>
          <p:cNvPr id="36" name="TextBox 35">
            <a:extLst>
              <a:ext uri="{FF2B5EF4-FFF2-40B4-BE49-F238E27FC236}">
                <a16:creationId xmlns:a16="http://schemas.microsoft.com/office/drawing/2014/main" id="{82F60D9C-DD0D-4839-A895-B5C899107EB8}"/>
              </a:ext>
            </a:extLst>
          </p:cNvPr>
          <p:cNvSpPr txBox="1"/>
          <p:nvPr/>
        </p:nvSpPr>
        <p:spPr>
          <a:xfrm>
            <a:off x="5124893" y="4344156"/>
            <a:ext cx="1339702" cy="369332"/>
          </a:xfrm>
          <a:prstGeom prst="rect">
            <a:avLst/>
          </a:prstGeom>
          <a:noFill/>
        </p:spPr>
        <p:txBody>
          <a:bodyPr wrap="square" rtlCol="0">
            <a:spAutoFit/>
          </a:bodyPr>
          <a:lstStyle/>
          <a:p>
            <a:r>
              <a:rPr lang="en-IN" dirty="0" err="1"/>
              <a:t>First.class</a:t>
            </a:r>
            <a:endParaRPr lang="en-IN" dirty="0"/>
          </a:p>
        </p:txBody>
      </p:sp>
      <p:sp>
        <p:nvSpPr>
          <p:cNvPr id="38" name="TextBox 37">
            <a:extLst>
              <a:ext uri="{FF2B5EF4-FFF2-40B4-BE49-F238E27FC236}">
                <a16:creationId xmlns:a16="http://schemas.microsoft.com/office/drawing/2014/main" id="{9DE73DDB-1DE9-448F-A69D-82BE1597AFEB}"/>
              </a:ext>
            </a:extLst>
          </p:cNvPr>
          <p:cNvSpPr txBox="1"/>
          <p:nvPr/>
        </p:nvSpPr>
        <p:spPr>
          <a:xfrm>
            <a:off x="7348870" y="3753294"/>
            <a:ext cx="1339702" cy="369332"/>
          </a:xfrm>
          <a:prstGeom prst="rect">
            <a:avLst/>
          </a:prstGeom>
          <a:noFill/>
        </p:spPr>
        <p:txBody>
          <a:bodyPr wrap="square" rtlCol="0">
            <a:spAutoFit/>
          </a:bodyPr>
          <a:lstStyle/>
          <a:p>
            <a:r>
              <a:rPr lang="en-IN" dirty="0"/>
              <a:t>Java First</a:t>
            </a:r>
          </a:p>
        </p:txBody>
      </p:sp>
      <p:sp>
        <p:nvSpPr>
          <p:cNvPr id="42" name="TextBox 41">
            <a:extLst>
              <a:ext uri="{FF2B5EF4-FFF2-40B4-BE49-F238E27FC236}">
                <a16:creationId xmlns:a16="http://schemas.microsoft.com/office/drawing/2014/main" id="{C5968E5B-2EEA-45AE-8D9D-EDB34C80E565}"/>
              </a:ext>
            </a:extLst>
          </p:cNvPr>
          <p:cNvSpPr txBox="1"/>
          <p:nvPr/>
        </p:nvSpPr>
        <p:spPr>
          <a:xfrm>
            <a:off x="9190075" y="4323539"/>
            <a:ext cx="1339702"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411629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E715-8886-42E4-83F3-74B5FB8F32A3}"/>
              </a:ext>
            </a:extLst>
          </p:cNvPr>
          <p:cNvSpPr>
            <a:spLocks noGrp="1"/>
          </p:cNvSpPr>
          <p:nvPr>
            <p:ph type="title"/>
          </p:nvPr>
        </p:nvSpPr>
        <p:spPr/>
        <p:txBody>
          <a:bodyPr>
            <a:normAutofit fontScale="90000"/>
          </a:bodyPr>
          <a:lstStyle/>
          <a:p>
            <a:r>
              <a:rPr kumimoji="0" lang="en-US" altLang="en-US" sz="4400" b="0" i="0" u="none" strike="noStrike" cap="none" normalizeH="0" baseline="0" dirty="0">
                <a:ln>
                  <a:noFill/>
                </a:ln>
                <a:effectLst/>
                <a:latin typeface="erdana"/>
              </a:rPr>
              <a:t>Can you save a java source file by other name than the class name?</a:t>
            </a:r>
            <a:endParaRPr lang="en-IN" dirty="0"/>
          </a:p>
        </p:txBody>
      </p:sp>
      <p:pic>
        <p:nvPicPr>
          <p:cNvPr id="5124" name="Picture 4" descr="how to save simple java program by another name">
            <a:extLst>
              <a:ext uri="{FF2B5EF4-FFF2-40B4-BE49-F238E27FC236}">
                <a16:creationId xmlns:a16="http://schemas.microsoft.com/office/drawing/2014/main" id="{80A30D8D-01CF-4682-9605-9F829C7908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80331" y="2272506"/>
            <a:ext cx="7191375" cy="3657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718BFA2E-92E2-44A6-B57C-0FE3CD189B72}"/>
              </a:ext>
            </a:extLst>
          </p:cNvPr>
          <p:cNvGraphicFramePr>
            <a:graphicFrameLocks noGrp="1"/>
          </p:cNvGraphicFramePr>
          <p:nvPr>
            <p:extLst>
              <p:ext uri="{D42A27DB-BD31-4B8C-83A1-F6EECF244321}">
                <p14:modId xmlns:p14="http://schemas.microsoft.com/office/powerpoint/2010/main" val="1008589923"/>
              </p:ext>
            </p:extLst>
          </p:nvPr>
        </p:nvGraphicFramePr>
        <p:xfrm>
          <a:off x="922864" y="1930400"/>
          <a:ext cx="6094385" cy="653312"/>
        </p:xfrm>
        <a:graphic>
          <a:graphicData uri="http://schemas.openxmlformats.org/drawingml/2006/table">
            <a:tbl>
              <a:tblPr/>
              <a:tblGrid>
                <a:gridCol w="6094385">
                  <a:extLst>
                    <a:ext uri="{9D8B030D-6E8A-4147-A177-3AD203B41FA5}">
                      <a16:colId xmlns:a16="http://schemas.microsoft.com/office/drawing/2014/main" val="4062878417"/>
                    </a:ext>
                  </a:extLst>
                </a:gridCol>
              </a:tblGrid>
              <a:tr h="653312">
                <a:tc>
                  <a:txBody>
                    <a:bodyPr/>
                    <a:lstStyle/>
                    <a:p>
                      <a:r>
                        <a:rPr lang="en-US" sz="2400" dirty="0">
                          <a:solidFill>
                            <a:srgbClr val="000000"/>
                          </a:solidFill>
                          <a:effectLst/>
                          <a:latin typeface="verdana" panose="020B0604030504040204" pitchFamily="34" charset="0"/>
                          <a:sym typeface="Wingdings" panose="05000000000000000000" pitchFamily="2" charset="2"/>
                        </a:rPr>
                        <a:t> </a:t>
                      </a:r>
                      <a:r>
                        <a:rPr lang="en-US" sz="2400" dirty="0">
                          <a:solidFill>
                            <a:srgbClr val="000000"/>
                          </a:solidFill>
                          <a:effectLst/>
                          <a:latin typeface="verdana" panose="020B0604030504040204" pitchFamily="34" charset="0"/>
                        </a:rPr>
                        <a:t>Yes, if the class is not public. </a:t>
                      </a:r>
                    </a:p>
                  </a:txBody>
                  <a:tcPr anchor="ctr">
                    <a:lnL>
                      <a:noFill/>
                    </a:lnL>
                    <a:lnR>
                      <a:noFill/>
                    </a:lnR>
                    <a:lnT>
                      <a:noFill/>
                    </a:lnT>
                    <a:lnB>
                      <a:noFill/>
                    </a:lnB>
                    <a:solidFill>
                      <a:srgbClr val="FFFFFF"/>
                    </a:solidFill>
                  </a:tcPr>
                </a:tc>
                <a:extLst>
                  <a:ext uri="{0D108BD9-81ED-4DB2-BD59-A6C34878D82A}">
                    <a16:rowId xmlns:a16="http://schemas.microsoft.com/office/drawing/2014/main" val="3338479664"/>
                  </a:ext>
                </a:extLst>
              </a:tr>
            </a:tbl>
          </a:graphicData>
        </a:graphic>
      </p:graphicFrame>
      <p:graphicFrame>
        <p:nvGraphicFramePr>
          <p:cNvPr id="8" name="Table 7">
            <a:extLst>
              <a:ext uri="{FF2B5EF4-FFF2-40B4-BE49-F238E27FC236}">
                <a16:creationId xmlns:a16="http://schemas.microsoft.com/office/drawing/2014/main" id="{7138DED4-9FF5-4BE5-9C7E-4BFF0F861229}"/>
              </a:ext>
            </a:extLst>
          </p:cNvPr>
          <p:cNvGraphicFramePr>
            <a:graphicFrameLocks noGrp="1"/>
          </p:cNvGraphicFramePr>
          <p:nvPr>
            <p:extLst>
              <p:ext uri="{D42A27DB-BD31-4B8C-83A1-F6EECF244321}">
                <p14:modId xmlns:p14="http://schemas.microsoft.com/office/powerpoint/2010/main" val="3294600475"/>
              </p:ext>
            </p:extLst>
          </p:nvPr>
        </p:nvGraphicFramePr>
        <p:xfrm>
          <a:off x="3946055" y="5676985"/>
          <a:ext cx="5173136" cy="731520"/>
        </p:xfrm>
        <a:graphic>
          <a:graphicData uri="http://schemas.openxmlformats.org/drawingml/2006/table">
            <a:tbl>
              <a:tblPr/>
              <a:tblGrid>
                <a:gridCol w="2586568">
                  <a:extLst>
                    <a:ext uri="{9D8B030D-6E8A-4147-A177-3AD203B41FA5}">
                      <a16:colId xmlns:a16="http://schemas.microsoft.com/office/drawing/2014/main" val="998808116"/>
                    </a:ext>
                  </a:extLst>
                </a:gridCol>
                <a:gridCol w="2586568">
                  <a:extLst>
                    <a:ext uri="{9D8B030D-6E8A-4147-A177-3AD203B41FA5}">
                      <a16:colId xmlns:a16="http://schemas.microsoft.com/office/drawing/2014/main" val="3241314748"/>
                    </a:ext>
                  </a:extLst>
                </a:gridCol>
              </a:tblGrid>
              <a:tr h="0">
                <a:tc>
                  <a:txBody>
                    <a:bodyPr/>
                    <a:lstStyle/>
                    <a:p>
                      <a:r>
                        <a:rPr lang="en-IN" b="1" dirty="0">
                          <a:solidFill>
                            <a:srgbClr val="000000"/>
                          </a:solidFill>
                          <a:effectLst/>
                          <a:latin typeface="verdana" panose="020B0604030504040204" pitchFamily="34" charset="0"/>
                        </a:rPr>
                        <a:t>To compile:</a:t>
                      </a:r>
                      <a:endParaRPr lang="en-IN"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tc>
                  <a:txBody>
                    <a:bodyPr/>
                    <a:lstStyle/>
                    <a:p>
                      <a:r>
                        <a:rPr lang="en-IN">
                          <a:solidFill>
                            <a:srgbClr val="000000"/>
                          </a:solidFill>
                          <a:effectLst/>
                          <a:latin typeface="verdana" panose="020B0604030504040204" pitchFamily="34" charset="0"/>
                        </a:rPr>
                        <a:t>javac Hard.java</a:t>
                      </a:r>
                    </a:p>
                  </a:txBody>
                  <a:tcPr anchor="ctr">
                    <a:lnL>
                      <a:noFill/>
                    </a:lnL>
                    <a:lnR>
                      <a:noFill/>
                    </a:lnR>
                    <a:lnT>
                      <a:noFill/>
                    </a:lnT>
                    <a:lnB>
                      <a:noFill/>
                    </a:lnB>
                    <a:solidFill>
                      <a:srgbClr val="FFFFFF"/>
                    </a:solidFill>
                  </a:tcPr>
                </a:tc>
                <a:extLst>
                  <a:ext uri="{0D108BD9-81ED-4DB2-BD59-A6C34878D82A}">
                    <a16:rowId xmlns:a16="http://schemas.microsoft.com/office/drawing/2014/main" val="4056112578"/>
                  </a:ext>
                </a:extLst>
              </a:tr>
              <a:tr h="0">
                <a:tc>
                  <a:txBody>
                    <a:bodyPr/>
                    <a:lstStyle/>
                    <a:p>
                      <a:r>
                        <a:rPr lang="en-IN" b="1" dirty="0">
                          <a:solidFill>
                            <a:srgbClr val="000000"/>
                          </a:solidFill>
                          <a:effectLst/>
                          <a:latin typeface="verdana" panose="020B0604030504040204" pitchFamily="34" charset="0"/>
                        </a:rPr>
                        <a:t>To execute:</a:t>
                      </a:r>
                      <a:endParaRPr lang="en-IN"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tc>
                  <a:txBody>
                    <a:bodyPr/>
                    <a:lstStyle/>
                    <a:p>
                      <a:r>
                        <a:rPr lang="en-IN" dirty="0">
                          <a:solidFill>
                            <a:srgbClr val="000000"/>
                          </a:solidFill>
                          <a:effectLst/>
                          <a:latin typeface="verdana" panose="020B0604030504040204" pitchFamily="34" charset="0"/>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1083263179"/>
                  </a:ext>
                </a:extLst>
              </a:tr>
            </a:tbl>
          </a:graphicData>
        </a:graphic>
      </p:graphicFrame>
    </p:spTree>
    <p:extLst>
      <p:ext uri="{BB962C8B-B14F-4D97-AF65-F5344CB8AC3E}">
        <p14:creationId xmlns:p14="http://schemas.microsoft.com/office/powerpoint/2010/main" val="5203039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97FB-3DE8-4965-BE4F-F5D368616870}"/>
              </a:ext>
            </a:extLst>
          </p:cNvPr>
          <p:cNvSpPr>
            <a:spLocks noGrp="1"/>
          </p:cNvSpPr>
          <p:nvPr>
            <p:ph type="title"/>
          </p:nvPr>
        </p:nvSpPr>
        <p:spPr>
          <a:xfrm>
            <a:off x="838200" y="24772"/>
            <a:ext cx="10515600" cy="1325563"/>
          </a:xfrm>
        </p:spPr>
        <p:txBody>
          <a:bodyPr/>
          <a:lstStyle/>
          <a:p>
            <a:r>
              <a:rPr lang="en-IN" dirty="0">
                <a:latin typeface="Verdana" panose="020B0604030504040204" pitchFamily="34" charset="0"/>
                <a:ea typeface="Verdana" panose="020B0604030504040204" pitchFamily="34" charset="0"/>
              </a:rPr>
              <a:t>Java Virtual Machine (JVM)</a:t>
            </a:r>
          </a:p>
        </p:txBody>
      </p:sp>
      <p:sp>
        <p:nvSpPr>
          <p:cNvPr id="3" name="Content Placeholder 2">
            <a:extLst>
              <a:ext uri="{FF2B5EF4-FFF2-40B4-BE49-F238E27FC236}">
                <a16:creationId xmlns:a16="http://schemas.microsoft.com/office/drawing/2014/main" id="{91A005C0-FF92-4C60-ABC4-43DD75A1F78E}"/>
              </a:ext>
            </a:extLst>
          </p:cNvPr>
          <p:cNvSpPr>
            <a:spLocks noGrp="1"/>
          </p:cNvSpPr>
          <p:nvPr>
            <p:ph idx="1"/>
          </p:nvPr>
        </p:nvSpPr>
        <p:spPr>
          <a:xfrm>
            <a:off x="838200" y="1068513"/>
            <a:ext cx="8665396" cy="5917078"/>
          </a:xfrm>
        </p:spPr>
        <p:txBody>
          <a:bodyPr>
            <a:noAutofit/>
          </a:bodyPr>
          <a:lstStyle/>
          <a:p>
            <a:pPr algn="l"/>
            <a:r>
              <a:rPr lang="en-US" sz="2000" b="0" i="0" dirty="0">
                <a:solidFill>
                  <a:srgbClr val="000000"/>
                </a:solidFill>
                <a:effectLst/>
                <a:latin typeface="verdana" panose="020B0604030504040204" pitchFamily="34" charset="0"/>
              </a:rPr>
              <a:t>JVM (Java Virtual Machine) is an abstract machine. It is called a virtual machine because it doesn't physically exist. </a:t>
            </a:r>
          </a:p>
          <a:p>
            <a:pPr algn="l"/>
            <a:r>
              <a:rPr lang="en-US" sz="2000" b="0" i="0" dirty="0">
                <a:solidFill>
                  <a:srgbClr val="000000"/>
                </a:solidFill>
                <a:effectLst/>
                <a:latin typeface="verdana" panose="020B0604030504040204" pitchFamily="34" charset="0"/>
              </a:rPr>
              <a:t>It is a specification that provides a runtime environment in which Java bytecode can be executed. </a:t>
            </a:r>
          </a:p>
          <a:p>
            <a:pPr algn="l"/>
            <a:r>
              <a:rPr lang="en-US" sz="2000" b="0" i="0" dirty="0">
                <a:solidFill>
                  <a:srgbClr val="000000"/>
                </a:solidFill>
                <a:effectLst/>
                <a:latin typeface="verdana" panose="020B0604030504040204" pitchFamily="34" charset="0"/>
              </a:rPr>
              <a:t>It can also run those programs which are written on other platforms and compiled to Java bytecode.</a:t>
            </a:r>
          </a:p>
          <a:p>
            <a:r>
              <a:rPr lang="en-US" sz="2000" b="0" i="0" dirty="0">
                <a:solidFill>
                  <a:srgbClr val="000000"/>
                </a:solidFill>
                <a:effectLst/>
                <a:latin typeface="verdana" panose="020B0604030504040204" pitchFamily="34" charset="0"/>
              </a:rPr>
              <a:t>JVM, JRE, and JDK are platform dependent because the configuration of each </a:t>
            </a:r>
            <a:r>
              <a:rPr lang="en-US" sz="2000" b="0" i="0" u="none" strike="noStrike" dirty="0">
                <a:effectLst/>
                <a:latin typeface="verdana" panose="020B0604030504040204" pitchFamily="34" charset="0"/>
              </a:rPr>
              <a:t>OS</a:t>
            </a:r>
            <a:r>
              <a:rPr lang="en-US" sz="2000" b="0" i="0" dirty="0">
                <a:solidFill>
                  <a:srgbClr val="000000"/>
                </a:solidFill>
                <a:effectLst/>
                <a:latin typeface="verdana" panose="020B0604030504040204" pitchFamily="34" charset="0"/>
              </a:rPr>
              <a:t> is different from each other. However, Java is platform independent. </a:t>
            </a:r>
          </a:p>
          <a:p>
            <a:pPr algn="l"/>
            <a:r>
              <a:rPr lang="en-US" sz="2000" b="0" i="0" dirty="0">
                <a:solidFill>
                  <a:srgbClr val="000000"/>
                </a:solidFill>
                <a:effectLst/>
                <a:latin typeface="verdana" panose="020B0604030504040204" pitchFamily="34" charset="0"/>
              </a:rPr>
              <a:t>There are three notions of the JVM: </a:t>
            </a:r>
            <a:r>
              <a:rPr lang="en-US" sz="2000" b="0" i="1" dirty="0">
                <a:solidFill>
                  <a:srgbClr val="000000"/>
                </a:solidFill>
                <a:effectLst/>
                <a:latin typeface="verdana" panose="020B0604030504040204" pitchFamily="34" charset="0"/>
              </a:rPr>
              <a:t>specification</a:t>
            </a:r>
            <a:r>
              <a:rPr lang="en-US" sz="2000" b="0" i="0" dirty="0">
                <a:solidFill>
                  <a:srgbClr val="000000"/>
                </a:solidFill>
                <a:effectLst/>
                <a:latin typeface="verdana" panose="020B0604030504040204" pitchFamily="34" charset="0"/>
              </a:rPr>
              <a:t>, </a:t>
            </a:r>
            <a:r>
              <a:rPr lang="en-US" sz="2000" b="0" i="1" dirty="0">
                <a:solidFill>
                  <a:srgbClr val="000000"/>
                </a:solidFill>
                <a:effectLst/>
                <a:latin typeface="verdana" panose="020B0604030504040204" pitchFamily="34" charset="0"/>
              </a:rPr>
              <a:t>implementation</a:t>
            </a:r>
            <a:r>
              <a:rPr lang="en-US" sz="2000" b="0" i="0" dirty="0">
                <a:solidFill>
                  <a:srgbClr val="000000"/>
                </a:solidFill>
                <a:effectLst/>
                <a:latin typeface="verdana" panose="020B0604030504040204" pitchFamily="34" charset="0"/>
              </a:rPr>
              <a:t>, and </a:t>
            </a:r>
            <a:r>
              <a:rPr lang="en-US" sz="2000" b="0" i="1" dirty="0">
                <a:solidFill>
                  <a:srgbClr val="000000"/>
                </a:solidFill>
                <a:effectLst/>
                <a:latin typeface="verdana" panose="020B0604030504040204" pitchFamily="34" charset="0"/>
              </a:rPr>
              <a:t>instance</a:t>
            </a:r>
            <a:r>
              <a:rPr lang="en-US" sz="2000" b="0" i="0" dirty="0">
                <a:solidFill>
                  <a:srgbClr val="000000"/>
                </a:solidFill>
                <a:effectLst/>
                <a:latin typeface="verdana" panose="020B0604030504040204" pitchFamily="34" charset="0"/>
              </a:rPr>
              <a:t>.</a:t>
            </a:r>
          </a:p>
          <a:p>
            <a:pPr marL="0" indent="0">
              <a:buNone/>
            </a:pPr>
            <a:endParaRPr lang="en-IN" sz="2000" dirty="0"/>
          </a:p>
        </p:txBody>
      </p:sp>
    </p:spTree>
    <p:extLst>
      <p:ext uri="{BB962C8B-B14F-4D97-AF65-F5344CB8AC3E}">
        <p14:creationId xmlns:p14="http://schemas.microsoft.com/office/powerpoint/2010/main" val="2096998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JRE">
            <a:extLst>
              <a:ext uri="{FF2B5EF4-FFF2-40B4-BE49-F238E27FC236}">
                <a16:creationId xmlns:a16="http://schemas.microsoft.com/office/drawing/2014/main" id="{AB8BB1AB-ABA0-4DED-8C02-AC7556E41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437" y="3210152"/>
            <a:ext cx="5895975"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F27C856-E180-4627-AF05-B1E94A83D3BB}"/>
              </a:ext>
            </a:extLst>
          </p:cNvPr>
          <p:cNvSpPr>
            <a:spLocks noGrp="1"/>
          </p:cNvSpPr>
          <p:nvPr>
            <p:ph type="title"/>
          </p:nvPr>
        </p:nvSpPr>
        <p:spPr>
          <a:xfrm>
            <a:off x="838200" y="31673"/>
            <a:ext cx="10515600" cy="1325563"/>
          </a:xfrm>
        </p:spPr>
        <p:txBody>
          <a:bodyPr/>
          <a:lstStyle/>
          <a:p>
            <a:r>
              <a:rPr lang="en-IN" dirty="0">
                <a:latin typeface="Verdana" panose="020B0604030504040204" pitchFamily="34" charset="0"/>
                <a:ea typeface="Verdana" panose="020B0604030504040204" pitchFamily="34" charset="0"/>
              </a:rPr>
              <a:t>Java Run Time Environment (JRE)</a:t>
            </a:r>
          </a:p>
        </p:txBody>
      </p:sp>
      <p:sp>
        <p:nvSpPr>
          <p:cNvPr id="3" name="Content Placeholder 2">
            <a:extLst>
              <a:ext uri="{FF2B5EF4-FFF2-40B4-BE49-F238E27FC236}">
                <a16:creationId xmlns:a16="http://schemas.microsoft.com/office/drawing/2014/main" id="{AF69888D-A11B-43A8-A208-599811F08B63}"/>
              </a:ext>
            </a:extLst>
          </p:cNvPr>
          <p:cNvSpPr>
            <a:spLocks noGrp="1"/>
          </p:cNvSpPr>
          <p:nvPr>
            <p:ph idx="1"/>
          </p:nvPr>
        </p:nvSpPr>
        <p:spPr>
          <a:xfrm>
            <a:off x="745732" y="877802"/>
            <a:ext cx="10515600" cy="2332350"/>
          </a:xfrm>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Verdana" panose="020B0604030504040204" pitchFamily="34" charset="0"/>
              </a:rPr>
              <a:t>The Java Runtime Environment is a set of software tools which are used for developing Java applications.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Verdana" panose="020B0604030504040204" pitchFamily="34" charset="0"/>
              </a:rPr>
              <a:t>It is used to provide the runtime environment.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Verdana" panose="020B0604030504040204" pitchFamily="34" charset="0"/>
              </a:rPr>
              <a:t>It is the implementation of JVM. It physically exists.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Verdana" panose="020B0604030504040204" pitchFamily="34" charset="0"/>
              </a:rPr>
              <a:t>It contains a set of libraries plus other files that JVM uses at runtime.</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215272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0409-585F-4581-9D06-CAD7EDAA7071}"/>
              </a:ext>
            </a:extLst>
          </p:cNvPr>
          <p:cNvSpPr>
            <a:spLocks noGrp="1"/>
          </p:cNvSpPr>
          <p:nvPr>
            <p:ph type="title"/>
          </p:nvPr>
        </p:nvSpPr>
        <p:spPr>
          <a:xfrm>
            <a:off x="1166973" y="0"/>
            <a:ext cx="10515600" cy="1325563"/>
          </a:xfrm>
        </p:spPr>
        <p:txBody>
          <a:bodyPr/>
          <a:lstStyle/>
          <a:p>
            <a:r>
              <a:rPr lang="en-IN" dirty="0"/>
              <a:t>Java Development Kit (JDK)</a:t>
            </a:r>
          </a:p>
        </p:txBody>
      </p:sp>
      <p:sp>
        <p:nvSpPr>
          <p:cNvPr id="3" name="Content Placeholder 2">
            <a:extLst>
              <a:ext uri="{FF2B5EF4-FFF2-40B4-BE49-F238E27FC236}">
                <a16:creationId xmlns:a16="http://schemas.microsoft.com/office/drawing/2014/main" id="{DD2F99D1-D5C8-472B-8845-8A594BDA0354}"/>
              </a:ext>
            </a:extLst>
          </p:cNvPr>
          <p:cNvSpPr>
            <a:spLocks noGrp="1"/>
          </p:cNvSpPr>
          <p:nvPr>
            <p:ph idx="1"/>
          </p:nvPr>
        </p:nvSpPr>
        <p:spPr>
          <a:xfrm>
            <a:off x="431515" y="924674"/>
            <a:ext cx="9082355" cy="4666662"/>
          </a:xfrm>
        </p:spPr>
        <p:txBody>
          <a:bodyPr>
            <a:normAutofit/>
          </a:bodyPr>
          <a:lstStyle/>
          <a:p>
            <a:pPr algn="just"/>
            <a:r>
              <a:rPr lang="en-US" sz="2000" b="0" i="0" dirty="0">
                <a:solidFill>
                  <a:srgbClr val="000000"/>
                </a:solidFill>
                <a:effectLst/>
                <a:latin typeface="verdana" panose="020B0604030504040204" pitchFamily="34" charset="0"/>
              </a:rPr>
              <a:t>The Java Development Kit (JDK) is a software development environment which is used to develop Java applications.</a:t>
            </a:r>
          </a:p>
          <a:p>
            <a:pPr algn="just"/>
            <a:r>
              <a:rPr lang="en-US" sz="2000" b="0" i="0" dirty="0">
                <a:solidFill>
                  <a:srgbClr val="000000"/>
                </a:solidFill>
                <a:effectLst/>
                <a:latin typeface="verdana" panose="020B0604030504040204" pitchFamily="34" charset="0"/>
              </a:rPr>
              <a:t>It physically exists. It contains JRE plus development tools.</a:t>
            </a:r>
          </a:p>
          <a:p>
            <a:pPr algn="just"/>
            <a:r>
              <a:rPr lang="en-US" sz="2000" b="0" i="0" dirty="0">
                <a:solidFill>
                  <a:srgbClr val="000000"/>
                </a:solidFill>
                <a:effectLst/>
                <a:latin typeface="verdana" panose="020B0604030504040204" pitchFamily="34" charset="0"/>
              </a:rPr>
              <a:t>The JDK contains a private Java Virtual Machine (JVM) and a few other resources such as an interpreter/loader (java), a compiler (</a:t>
            </a:r>
            <a:r>
              <a:rPr lang="en-US" sz="2000" b="0" i="0" dirty="0" err="1">
                <a:solidFill>
                  <a:srgbClr val="000000"/>
                </a:solidFill>
                <a:effectLst/>
                <a:latin typeface="verdana" panose="020B0604030504040204" pitchFamily="34" charset="0"/>
              </a:rPr>
              <a:t>javac</a:t>
            </a:r>
            <a:r>
              <a:rPr lang="en-US" sz="2000" b="0" i="0" dirty="0">
                <a:solidFill>
                  <a:srgbClr val="000000"/>
                </a:solidFill>
                <a:effectLst/>
                <a:latin typeface="verdana" panose="020B0604030504040204" pitchFamily="34" charset="0"/>
              </a:rPr>
              <a:t>), an archiver (jar), a documentation generator (Javadoc), etc. to complete the development of a Java Application.</a:t>
            </a:r>
          </a:p>
          <a:p>
            <a:pPr algn="just"/>
            <a:endParaRPr lang="en-IN" sz="2000" dirty="0"/>
          </a:p>
        </p:txBody>
      </p:sp>
      <p:pic>
        <p:nvPicPr>
          <p:cNvPr id="6" name="Picture 2" descr="JDK">
            <a:extLst>
              <a:ext uri="{FF2B5EF4-FFF2-40B4-BE49-F238E27FC236}">
                <a16:creationId xmlns:a16="http://schemas.microsoft.com/office/drawing/2014/main" id="{CA7A7325-67CE-44C6-BEA9-4A4D29C76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662" y="3409950"/>
            <a:ext cx="589597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98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51B2E0-313E-4049-AF15-9B05135E1431}"/>
              </a:ext>
            </a:extLst>
          </p:cNvPr>
          <p:cNvPicPr>
            <a:picLocks noGrp="1" noChangeAspect="1"/>
          </p:cNvPicPr>
          <p:nvPr>
            <p:ph idx="1"/>
          </p:nvPr>
        </p:nvPicPr>
        <p:blipFill>
          <a:blip r:embed="rId2"/>
          <a:stretch>
            <a:fillRect/>
          </a:stretch>
        </p:blipFill>
        <p:spPr>
          <a:xfrm>
            <a:off x="2854518" y="775497"/>
            <a:ext cx="5427729" cy="5401466"/>
          </a:xfrm>
        </p:spPr>
      </p:pic>
    </p:spTree>
    <p:extLst>
      <p:ext uri="{BB962C8B-B14F-4D97-AF65-F5344CB8AC3E}">
        <p14:creationId xmlns:p14="http://schemas.microsoft.com/office/powerpoint/2010/main" val="455040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CD96-49C5-43E0-839C-700163698747}"/>
              </a:ext>
            </a:extLst>
          </p:cNvPr>
          <p:cNvSpPr>
            <a:spLocks noGrp="1"/>
          </p:cNvSpPr>
          <p:nvPr>
            <p:ph type="title"/>
          </p:nvPr>
        </p:nvSpPr>
        <p:spPr/>
        <p:txBody>
          <a:bodyPr/>
          <a:lstStyle/>
          <a:p>
            <a:r>
              <a:rPr lang="en-US" dirty="0"/>
              <a:t>HOME WORK</a:t>
            </a:r>
            <a:endParaRPr lang="en-IN" dirty="0"/>
          </a:p>
        </p:txBody>
      </p:sp>
      <p:sp>
        <p:nvSpPr>
          <p:cNvPr id="3" name="Content Placeholder 2">
            <a:extLst>
              <a:ext uri="{FF2B5EF4-FFF2-40B4-BE49-F238E27FC236}">
                <a16:creationId xmlns:a16="http://schemas.microsoft.com/office/drawing/2014/main" id="{BC094007-8110-46BB-A21B-EA95A1F75672}"/>
              </a:ext>
            </a:extLst>
          </p:cNvPr>
          <p:cNvSpPr>
            <a:spLocks noGrp="1"/>
          </p:cNvSpPr>
          <p:nvPr>
            <p:ph idx="1"/>
          </p:nvPr>
        </p:nvSpPr>
        <p:spPr/>
        <p:txBody>
          <a:bodyPr>
            <a:normAutofit fontScale="85000" lnSpcReduction="20000"/>
          </a:bodyPr>
          <a:lstStyle/>
          <a:p>
            <a:pPr marL="0" indent="0">
              <a:buNone/>
            </a:pPr>
            <a:r>
              <a:rPr lang="en-US" dirty="0"/>
              <a:t>For those who are completely new to Java</a:t>
            </a:r>
          </a:p>
          <a:p>
            <a:pPr marL="0" indent="0">
              <a:buNone/>
            </a:pPr>
            <a:endParaRPr lang="en-US" dirty="0"/>
          </a:p>
          <a:p>
            <a:pPr>
              <a:buAutoNum type="arabicPeriod"/>
            </a:pPr>
            <a:r>
              <a:rPr lang="en-US" dirty="0"/>
              <a:t>Download and Install JAVA</a:t>
            </a:r>
          </a:p>
          <a:p>
            <a:pPr>
              <a:buAutoNum type="arabicPeriod"/>
            </a:pPr>
            <a:r>
              <a:rPr lang="en-US" dirty="0"/>
              <a:t>SET permanent path to </a:t>
            </a:r>
            <a:r>
              <a:rPr lang="en-US" dirty="0" err="1"/>
              <a:t>jdk</a:t>
            </a:r>
            <a:r>
              <a:rPr lang="en-US" dirty="0"/>
              <a:t>/bin directory</a:t>
            </a:r>
          </a:p>
          <a:p>
            <a:pPr>
              <a:buAutoNum type="arabicPeriod"/>
            </a:pPr>
            <a:r>
              <a:rPr lang="en-US" dirty="0"/>
              <a:t>WAP to print “WELCOME TO IT DEPARTMENT, VESIT”</a:t>
            </a:r>
          </a:p>
          <a:p>
            <a:pPr marL="0" indent="0">
              <a:buNone/>
            </a:pPr>
            <a:r>
              <a:rPr lang="en-US" dirty="0"/>
              <a:t> </a:t>
            </a:r>
          </a:p>
          <a:p>
            <a:pPr marL="0" indent="0">
              <a:buNone/>
            </a:pPr>
            <a:endParaRPr lang="en-US" dirty="0"/>
          </a:p>
          <a:p>
            <a:pPr marL="0" indent="0">
              <a:buNone/>
            </a:pPr>
            <a:r>
              <a:rPr lang="en-US" dirty="0"/>
              <a:t>For those who know basics of Java can write program for:</a:t>
            </a:r>
          </a:p>
          <a:p>
            <a:pPr marL="0" indent="0">
              <a:buNone/>
            </a:pPr>
            <a:endParaRPr lang="en-US" dirty="0"/>
          </a:p>
          <a:p>
            <a:pPr>
              <a:buAutoNum type="arabicPeriod"/>
            </a:pPr>
            <a:r>
              <a:rPr lang="en-US" dirty="0"/>
              <a:t>Take input from user through command prompt</a:t>
            </a:r>
          </a:p>
          <a:p>
            <a:pPr>
              <a:buAutoNum type="arabicPeriod"/>
            </a:pPr>
            <a:r>
              <a:rPr lang="en-US" dirty="0"/>
              <a:t>Take input from user using Scanner class</a:t>
            </a:r>
          </a:p>
          <a:p>
            <a:pPr>
              <a:buAutoNum type="arabicPeriod"/>
            </a:pPr>
            <a:r>
              <a:rPr lang="en-US" dirty="0"/>
              <a:t>Take input from user using </a:t>
            </a:r>
            <a:r>
              <a:rPr lang="en-US" dirty="0" err="1"/>
              <a:t>BufferedReader</a:t>
            </a:r>
            <a:r>
              <a:rPr lang="en-US" dirty="0"/>
              <a:t> class</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4734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5072-546A-46DD-B6A5-97E1B63F18DA}"/>
              </a:ext>
            </a:extLst>
          </p:cNvPr>
          <p:cNvSpPr>
            <a:spLocks noGrp="1"/>
          </p:cNvSpPr>
          <p:nvPr>
            <p:ph type="title"/>
          </p:nvPr>
        </p:nvSpPr>
        <p:spPr/>
        <p:txBody>
          <a:bodyPr/>
          <a:lstStyle/>
          <a:p>
            <a:r>
              <a:rPr lang="en-US" dirty="0"/>
              <a:t>What is class?</a:t>
            </a:r>
            <a:endParaRPr lang="en-IN" dirty="0"/>
          </a:p>
        </p:txBody>
      </p:sp>
      <p:sp>
        <p:nvSpPr>
          <p:cNvPr id="3" name="Content Placeholder 2">
            <a:extLst>
              <a:ext uri="{FF2B5EF4-FFF2-40B4-BE49-F238E27FC236}">
                <a16:creationId xmlns:a16="http://schemas.microsoft.com/office/drawing/2014/main" id="{839A8829-5610-4318-B882-58F8D337D297}"/>
              </a:ext>
            </a:extLst>
          </p:cNvPr>
          <p:cNvSpPr>
            <a:spLocks noGrp="1"/>
          </p:cNvSpPr>
          <p:nvPr>
            <p:ph idx="1"/>
          </p:nvPr>
        </p:nvSpPr>
        <p:spPr>
          <a:xfrm>
            <a:off x="677334" y="1527286"/>
            <a:ext cx="8846810" cy="1320800"/>
          </a:xfrm>
        </p:spPr>
        <p:txBody>
          <a:bodyPr>
            <a:normAutofit fontScale="92500"/>
          </a:bodyPr>
          <a:lstStyle/>
          <a:p>
            <a:pPr algn="just"/>
            <a:r>
              <a:rPr lang="en-US" sz="2000" b="0" i="0" dirty="0">
                <a:solidFill>
                  <a:srgbClr val="24292E"/>
                </a:solidFill>
                <a:effectLst/>
                <a:latin typeface="Verdana" panose="020B0604030504040204" pitchFamily="34" charset="0"/>
                <a:ea typeface="Verdana" panose="020B0604030504040204" pitchFamily="34" charset="0"/>
              </a:rPr>
              <a:t>A class is a group of objects which have common properties.</a:t>
            </a:r>
          </a:p>
          <a:p>
            <a:pPr algn="just"/>
            <a:r>
              <a:rPr lang="en-US" sz="2000" b="0" i="0" dirty="0">
                <a:solidFill>
                  <a:srgbClr val="24292E"/>
                </a:solidFill>
                <a:effectLst/>
                <a:latin typeface="Verdana" panose="020B0604030504040204" pitchFamily="34" charset="0"/>
                <a:ea typeface="Verdana" panose="020B0604030504040204" pitchFamily="34" charset="0"/>
              </a:rPr>
              <a:t>It is a template or blueprint from which objects are created. </a:t>
            </a:r>
          </a:p>
          <a:p>
            <a:pPr algn="just"/>
            <a:r>
              <a:rPr lang="en-US" sz="2000" b="0" i="0" dirty="0">
                <a:solidFill>
                  <a:srgbClr val="24292E"/>
                </a:solidFill>
                <a:effectLst/>
                <a:latin typeface="Verdana" panose="020B0604030504040204" pitchFamily="34" charset="0"/>
                <a:ea typeface="Verdana" panose="020B0604030504040204" pitchFamily="34" charset="0"/>
              </a:rPr>
              <a:t>In short, a class is the </a:t>
            </a:r>
            <a:r>
              <a:rPr lang="en-US" sz="2000" b="1" i="0" dirty="0">
                <a:solidFill>
                  <a:srgbClr val="24292E"/>
                </a:solidFill>
                <a:effectLst/>
                <a:latin typeface="Verdana" panose="020B0604030504040204" pitchFamily="34" charset="0"/>
                <a:ea typeface="Verdana" panose="020B0604030504040204" pitchFamily="34" charset="0"/>
              </a:rPr>
              <a:t>specification or template of an object</a:t>
            </a:r>
            <a:r>
              <a:rPr lang="en-US" sz="2000" b="0" i="0" dirty="0">
                <a:solidFill>
                  <a:srgbClr val="24292E"/>
                </a:solidFill>
                <a:effectLst/>
                <a:latin typeface="Verdana" panose="020B0604030504040204" pitchFamily="34" charset="0"/>
                <a:ea typeface="Verdana" panose="020B0604030504040204" pitchFamily="34" charset="0"/>
              </a:rPr>
              <a:t>.</a:t>
            </a:r>
            <a:endParaRPr lang="en-IN" sz="2000" dirty="0">
              <a:latin typeface="Verdana" panose="020B0604030504040204" pitchFamily="34" charset="0"/>
              <a:ea typeface="Verdana" panose="020B0604030504040204" pitchFamily="34" charset="0"/>
            </a:endParaRPr>
          </a:p>
        </p:txBody>
      </p:sp>
      <p:pic>
        <p:nvPicPr>
          <p:cNvPr id="1028" name="Picture 4">
            <a:extLst>
              <a:ext uri="{FF2B5EF4-FFF2-40B4-BE49-F238E27FC236}">
                <a16:creationId xmlns:a16="http://schemas.microsoft.com/office/drawing/2014/main" id="{92F5ACDB-9A74-4A24-B748-99855C75E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352" y="3073404"/>
            <a:ext cx="650557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68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E8DB-A89D-41A5-BF8F-C4C252F6F37E}"/>
              </a:ext>
            </a:extLst>
          </p:cNvPr>
          <p:cNvSpPr>
            <a:spLocks noGrp="1"/>
          </p:cNvSpPr>
          <p:nvPr>
            <p:ph type="title"/>
          </p:nvPr>
        </p:nvSpPr>
        <p:spPr/>
        <p:txBody>
          <a:bodyPr/>
          <a:lstStyle/>
          <a:p>
            <a:r>
              <a:rPr lang="en-US" dirty="0"/>
              <a:t>OOP features</a:t>
            </a:r>
            <a:endParaRPr lang="en-IN" dirty="0"/>
          </a:p>
        </p:txBody>
      </p:sp>
      <p:sp>
        <p:nvSpPr>
          <p:cNvPr id="3" name="Content Placeholder 2">
            <a:extLst>
              <a:ext uri="{FF2B5EF4-FFF2-40B4-BE49-F238E27FC236}">
                <a16:creationId xmlns:a16="http://schemas.microsoft.com/office/drawing/2014/main" id="{995C9F83-B93A-429F-BCAF-8A8EC3728837}"/>
              </a:ext>
            </a:extLst>
          </p:cNvPr>
          <p:cNvSpPr>
            <a:spLocks noGrp="1"/>
          </p:cNvSpPr>
          <p:nvPr>
            <p:ph idx="1"/>
          </p:nvPr>
        </p:nvSpPr>
        <p:spPr>
          <a:xfrm>
            <a:off x="882817" y="1687978"/>
            <a:ext cx="8596668" cy="3880773"/>
          </a:xfrm>
        </p:spPr>
        <p:txBody>
          <a:bodyPr>
            <a:normAutofit/>
          </a:bodyPr>
          <a:lstStyle/>
          <a:p>
            <a:pPr marL="514350" indent="-514350">
              <a:buAutoNum type="arabicPeriod"/>
            </a:pPr>
            <a:r>
              <a:rPr lang="en-US" sz="2800" dirty="0"/>
              <a:t>Abstraction</a:t>
            </a:r>
          </a:p>
          <a:p>
            <a:pPr marL="514350" indent="-514350">
              <a:buAutoNum type="arabicPeriod"/>
            </a:pPr>
            <a:r>
              <a:rPr lang="en-US" sz="2800" dirty="0"/>
              <a:t>Encapsulation</a:t>
            </a:r>
          </a:p>
          <a:p>
            <a:pPr marL="514350" indent="-514350">
              <a:buAutoNum type="arabicPeriod"/>
            </a:pPr>
            <a:r>
              <a:rPr lang="en-US" sz="2800" dirty="0"/>
              <a:t>Inheritance</a:t>
            </a:r>
          </a:p>
          <a:p>
            <a:pPr marL="514350" indent="-514350">
              <a:buAutoNum type="arabicPeriod"/>
            </a:pPr>
            <a:r>
              <a:rPr lang="en-US" sz="2800" dirty="0"/>
              <a:t>Polymorphism</a:t>
            </a:r>
          </a:p>
          <a:p>
            <a:pPr marL="514350" indent="-514350">
              <a:buAutoNum type="arabicPeriod"/>
            </a:pPr>
            <a:endParaRPr lang="en-IN" sz="2800" dirty="0"/>
          </a:p>
        </p:txBody>
      </p:sp>
    </p:spTree>
    <p:extLst>
      <p:ext uri="{BB962C8B-B14F-4D97-AF65-F5344CB8AC3E}">
        <p14:creationId xmlns:p14="http://schemas.microsoft.com/office/powerpoint/2010/main" val="256879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6CB8-EC78-4938-8FD8-69D949C3CB88}"/>
              </a:ext>
            </a:extLst>
          </p:cNvPr>
          <p:cNvSpPr>
            <a:spLocks noGrp="1"/>
          </p:cNvSpPr>
          <p:nvPr>
            <p:ph type="title"/>
          </p:nvPr>
        </p:nvSpPr>
        <p:spPr/>
        <p:txBody>
          <a:bodyPr/>
          <a:lstStyle/>
          <a:p>
            <a:r>
              <a:rPr lang="en-US" dirty="0"/>
              <a:t>Abstraction</a:t>
            </a:r>
            <a:endParaRPr lang="en-IN" dirty="0"/>
          </a:p>
        </p:txBody>
      </p:sp>
      <p:sp>
        <p:nvSpPr>
          <p:cNvPr id="3" name="Content Placeholder 2">
            <a:extLst>
              <a:ext uri="{FF2B5EF4-FFF2-40B4-BE49-F238E27FC236}">
                <a16:creationId xmlns:a16="http://schemas.microsoft.com/office/drawing/2014/main" id="{32C8C1F4-FB8C-4446-A496-C5441C6C346B}"/>
              </a:ext>
            </a:extLst>
          </p:cNvPr>
          <p:cNvSpPr>
            <a:spLocks noGrp="1"/>
          </p:cNvSpPr>
          <p:nvPr>
            <p:ph idx="1"/>
          </p:nvPr>
        </p:nvSpPr>
        <p:spPr>
          <a:xfrm>
            <a:off x="838199" y="1397001"/>
            <a:ext cx="8596667" cy="1320799"/>
          </a:xfrm>
        </p:spPr>
        <p:txBody>
          <a:bodyPr>
            <a:normAutofit/>
          </a:bodyPr>
          <a:lstStyle/>
          <a:p>
            <a:pPr algn="l"/>
            <a:r>
              <a:rPr lang="en-US" sz="2000" b="0" i="1" dirty="0">
                <a:solidFill>
                  <a:srgbClr val="24292E"/>
                </a:solidFill>
                <a:effectLst/>
                <a:latin typeface="Verdana" panose="020B0604030504040204" pitchFamily="34" charset="0"/>
                <a:ea typeface="Verdana" panose="020B0604030504040204" pitchFamily="34" charset="0"/>
              </a:rPr>
              <a:t>Abstraction</a:t>
            </a:r>
            <a:r>
              <a:rPr lang="en-US" sz="2000" b="0" i="0" dirty="0">
                <a:solidFill>
                  <a:srgbClr val="24292E"/>
                </a:solidFill>
                <a:effectLst/>
                <a:latin typeface="Verdana" panose="020B0604030504040204" pitchFamily="34" charset="0"/>
                <a:ea typeface="Verdana" panose="020B0604030504040204" pitchFamily="34" charset="0"/>
              </a:rPr>
              <a:t> means hiding lower-level details and exposing only the essential and relevant details to the users.</a:t>
            </a:r>
            <a:endParaRPr lang="en-US" sz="2000" b="0" i="0" dirty="0">
              <a:solidFill>
                <a:srgbClr val="000000"/>
              </a:solidFill>
              <a:effectLst/>
              <a:latin typeface="Verdana" panose="020B0604030504040204" pitchFamily="34" charset="0"/>
              <a:ea typeface="Verdana" panose="020B0604030504040204" pitchFamily="34" charset="0"/>
            </a:endParaRPr>
          </a:p>
          <a:p>
            <a:pPr marL="0" indent="0">
              <a:buNone/>
            </a:pPr>
            <a:endParaRPr lang="en-IN" sz="2000" dirty="0">
              <a:latin typeface="Verdana" panose="020B0604030504040204" pitchFamily="34" charset="0"/>
              <a:ea typeface="Verdana" panose="020B0604030504040204" pitchFamily="34" charset="0"/>
            </a:endParaRPr>
          </a:p>
        </p:txBody>
      </p:sp>
      <p:pic>
        <p:nvPicPr>
          <p:cNvPr id="2052" name="Picture 4">
            <a:extLst>
              <a:ext uri="{FF2B5EF4-FFF2-40B4-BE49-F238E27FC236}">
                <a16:creationId xmlns:a16="http://schemas.microsoft.com/office/drawing/2014/main" id="{A9FE63BF-5986-4739-9F96-F65832F69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943" y="2577042"/>
            <a:ext cx="4423973" cy="4052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730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84FE-F8CE-4852-8F96-3179A37B00BD}"/>
              </a:ext>
            </a:extLst>
          </p:cNvPr>
          <p:cNvSpPr>
            <a:spLocks noGrp="1"/>
          </p:cNvSpPr>
          <p:nvPr>
            <p:ph type="title"/>
          </p:nvPr>
        </p:nvSpPr>
        <p:spPr/>
        <p:txBody>
          <a:bodyPr/>
          <a:lstStyle/>
          <a:p>
            <a:r>
              <a:rPr lang="en-US" dirty="0"/>
              <a:t>Example of Abstraction</a:t>
            </a:r>
            <a:endParaRPr lang="en-IN" dirty="0"/>
          </a:p>
        </p:txBody>
      </p:sp>
      <p:pic>
        <p:nvPicPr>
          <p:cNvPr id="5" name="Content Placeholder 4">
            <a:extLst>
              <a:ext uri="{FF2B5EF4-FFF2-40B4-BE49-F238E27FC236}">
                <a16:creationId xmlns:a16="http://schemas.microsoft.com/office/drawing/2014/main" id="{97C1D5FE-07D2-468D-91FC-EE09DBEA6B9E}"/>
              </a:ext>
            </a:extLst>
          </p:cNvPr>
          <p:cNvPicPr>
            <a:picLocks noGrp="1" noChangeAspect="1"/>
          </p:cNvPicPr>
          <p:nvPr>
            <p:ph idx="1"/>
          </p:nvPr>
        </p:nvPicPr>
        <p:blipFill>
          <a:blip r:embed="rId3"/>
          <a:stretch>
            <a:fillRect/>
          </a:stretch>
        </p:blipFill>
        <p:spPr>
          <a:xfrm>
            <a:off x="3083448" y="2160588"/>
            <a:ext cx="3785141" cy="3881437"/>
          </a:xfrm>
        </p:spPr>
      </p:pic>
    </p:spTree>
    <p:extLst>
      <p:ext uri="{BB962C8B-B14F-4D97-AF65-F5344CB8AC3E}">
        <p14:creationId xmlns:p14="http://schemas.microsoft.com/office/powerpoint/2010/main" val="109631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12E89-B249-4FEF-8A08-524B3BE8B9BB}"/>
              </a:ext>
            </a:extLst>
          </p:cNvPr>
          <p:cNvSpPr>
            <a:spLocks noGrp="1"/>
          </p:cNvSpPr>
          <p:nvPr>
            <p:ph type="title"/>
          </p:nvPr>
        </p:nvSpPr>
        <p:spPr/>
        <p:txBody>
          <a:bodyPr/>
          <a:lstStyle/>
          <a:p>
            <a:r>
              <a:rPr lang="en-US" dirty="0"/>
              <a:t>Encapsulation</a:t>
            </a:r>
            <a:endParaRPr lang="en-IN" dirty="0"/>
          </a:p>
        </p:txBody>
      </p:sp>
      <p:sp>
        <p:nvSpPr>
          <p:cNvPr id="3" name="Content Placeholder 2">
            <a:extLst>
              <a:ext uri="{FF2B5EF4-FFF2-40B4-BE49-F238E27FC236}">
                <a16:creationId xmlns:a16="http://schemas.microsoft.com/office/drawing/2014/main" id="{ED9740A8-2CD7-47BE-B3A0-A3C18D3555C2}"/>
              </a:ext>
            </a:extLst>
          </p:cNvPr>
          <p:cNvSpPr>
            <a:spLocks noGrp="1"/>
          </p:cNvSpPr>
          <p:nvPr>
            <p:ph idx="1"/>
          </p:nvPr>
        </p:nvSpPr>
        <p:spPr>
          <a:xfrm>
            <a:off x="677334" y="1500027"/>
            <a:ext cx="8676334" cy="2350356"/>
          </a:xfrm>
        </p:spPr>
        <p:txBody>
          <a:bodyPr>
            <a:normAutofit/>
          </a:bodyPr>
          <a:lstStyle/>
          <a:p>
            <a:pPr algn="l"/>
            <a:r>
              <a:rPr lang="en-US" sz="2000" b="1" i="0" dirty="0">
                <a:solidFill>
                  <a:srgbClr val="000000"/>
                </a:solidFill>
                <a:effectLst/>
                <a:latin typeface="Verdana" panose="020B0604030504040204" pitchFamily="34" charset="0"/>
                <a:ea typeface="Verdana" panose="020B0604030504040204" pitchFamily="34" charset="0"/>
              </a:rPr>
              <a:t>Encapsulation </a:t>
            </a:r>
            <a:r>
              <a:rPr lang="en-US" sz="2000" b="0" i="0" dirty="0">
                <a:solidFill>
                  <a:srgbClr val="000000"/>
                </a:solidFill>
                <a:effectLst/>
                <a:latin typeface="Verdana" panose="020B0604030504040204" pitchFamily="34" charset="0"/>
                <a:ea typeface="Verdana" panose="020B0604030504040204" pitchFamily="34" charset="0"/>
              </a:rPr>
              <a:t>is a process of wrapping of data and methods in a single unit is called encapsulation.</a:t>
            </a:r>
          </a:p>
          <a:p>
            <a:pPr algn="l"/>
            <a:r>
              <a:rPr lang="en-US" sz="2000" b="0" i="0" dirty="0">
                <a:solidFill>
                  <a:srgbClr val="24292E"/>
                </a:solidFill>
                <a:effectLst/>
                <a:latin typeface="Verdana" panose="020B0604030504040204" pitchFamily="34" charset="0"/>
                <a:ea typeface="Verdana" panose="020B0604030504040204" pitchFamily="34" charset="0"/>
              </a:rPr>
              <a:t>In OOP, data and methods operating on that data are combined to form a single unit, which is referred to as a </a:t>
            </a:r>
            <a:r>
              <a:rPr lang="en-US" sz="2000" b="1" i="0" dirty="0">
                <a:solidFill>
                  <a:srgbClr val="24292E"/>
                </a:solidFill>
                <a:effectLst/>
                <a:latin typeface="Verdana" panose="020B0604030504040204" pitchFamily="34" charset="0"/>
                <a:ea typeface="Verdana" panose="020B0604030504040204" pitchFamily="34" charset="0"/>
              </a:rPr>
              <a:t>Class.</a:t>
            </a:r>
            <a:r>
              <a:rPr lang="en-US" sz="2000" b="0" i="0" dirty="0">
                <a:solidFill>
                  <a:srgbClr val="24292E"/>
                </a:solidFill>
                <a:effectLst/>
                <a:latin typeface="Verdana" panose="020B0604030504040204" pitchFamily="34" charset="0"/>
                <a:ea typeface="Verdana" panose="020B0604030504040204" pitchFamily="34" charset="0"/>
              </a:rPr>
              <a:t> </a:t>
            </a:r>
            <a:br>
              <a:rPr lang="en-US" sz="2000" b="0" i="0" dirty="0">
                <a:solidFill>
                  <a:srgbClr val="000000"/>
                </a:solidFill>
                <a:effectLst/>
                <a:latin typeface="Verdana" panose="020B0604030504040204" pitchFamily="34" charset="0"/>
                <a:ea typeface="Verdana" panose="020B0604030504040204" pitchFamily="34" charset="0"/>
              </a:rPr>
            </a:br>
            <a:endParaRPr lang="en-US" sz="2000" b="0" i="0" dirty="0">
              <a:solidFill>
                <a:srgbClr val="000000"/>
              </a:solidFill>
              <a:effectLst/>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8D0B7846-F63A-43C3-BFC2-409F6573F634}"/>
              </a:ext>
            </a:extLst>
          </p:cNvPr>
          <p:cNvPicPr>
            <a:picLocks noChangeAspect="1"/>
          </p:cNvPicPr>
          <p:nvPr/>
        </p:nvPicPr>
        <p:blipFill>
          <a:blip r:embed="rId2"/>
          <a:stretch>
            <a:fillRect/>
          </a:stretch>
        </p:blipFill>
        <p:spPr>
          <a:xfrm>
            <a:off x="1021929" y="3645429"/>
            <a:ext cx="4695825" cy="2733675"/>
          </a:xfrm>
          <a:prstGeom prst="rect">
            <a:avLst/>
          </a:prstGeom>
        </p:spPr>
      </p:pic>
      <p:pic>
        <p:nvPicPr>
          <p:cNvPr id="7" name="Picture 6">
            <a:extLst>
              <a:ext uri="{FF2B5EF4-FFF2-40B4-BE49-F238E27FC236}">
                <a16:creationId xmlns:a16="http://schemas.microsoft.com/office/drawing/2014/main" id="{4119D009-FDF0-4E1B-91B0-DC57FCB0FA8F}"/>
              </a:ext>
            </a:extLst>
          </p:cNvPr>
          <p:cNvPicPr>
            <a:picLocks noChangeAspect="1"/>
          </p:cNvPicPr>
          <p:nvPr/>
        </p:nvPicPr>
        <p:blipFill>
          <a:blip r:embed="rId3"/>
          <a:stretch>
            <a:fillRect/>
          </a:stretch>
        </p:blipFill>
        <p:spPr>
          <a:xfrm>
            <a:off x="6189133" y="3644901"/>
            <a:ext cx="4105573" cy="2732562"/>
          </a:xfrm>
          <a:prstGeom prst="rect">
            <a:avLst/>
          </a:prstGeom>
        </p:spPr>
      </p:pic>
    </p:spTree>
    <p:extLst>
      <p:ext uri="{BB962C8B-B14F-4D97-AF65-F5344CB8AC3E}">
        <p14:creationId xmlns:p14="http://schemas.microsoft.com/office/powerpoint/2010/main" val="237041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1E08-524F-4984-BBEF-23694E7977A6}"/>
              </a:ext>
            </a:extLst>
          </p:cNvPr>
          <p:cNvSpPr>
            <a:spLocks noGrp="1"/>
          </p:cNvSpPr>
          <p:nvPr>
            <p:ph type="title"/>
          </p:nvPr>
        </p:nvSpPr>
        <p:spPr/>
        <p:txBody>
          <a:bodyPr/>
          <a:lstStyle/>
          <a:p>
            <a:r>
              <a:rPr lang="en-US" dirty="0"/>
              <a:t>Inheritance</a:t>
            </a:r>
            <a:endParaRPr lang="en-IN" dirty="0"/>
          </a:p>
        </p:txBody>
      </p:sp>
      <p:sp>
        <p:nvSpPr>
          <p:cNvPr id="3" name="Content Placeholder 2">
            <a:extLst>
              <a:ext uri="{FF2B5EF4-FFF2-40B4-BE49-F238E27FC236}">
                <a16:creationId xmlns:a16="http://schemas.microsoft.com/office/drawing/2014/main" id="{60618D7A-00A2-4895-9FCF-6FA9F7D95DC8}"/>
              </a:ext>
            </a:extLst>
          </p:cNvPr>
          <p:cNvSpPr>
            <a:spLocks noGrp="1"/>
          </p:cNvSpPr>
          <p:nvPr>
            <p:ph idx="1"/>
          </p:nvPr>
        </p:nvSpPr>
        <p:spPr>
          <a:xfrm>
            <a:off x="677334" y="1729074"/>
            <a:ext cx="8596668" cy="3880773"/>
          </a:xfrm>
        </p:spPr>
        <p:txBody>
          <a:bodyPr>
            <a:normAutofit/>
          </a:bodyPr>
          <a:lstStyle/>
          <a:p>
            <a:pPr algn="just"/>
            <a:r>
              <a:rPr lang="en-US" sz="2000" b="0" i="0" dirty="0">
                <a:solidFill>
                  <a:srgbClr val="24292E"/>
                </a:solidFill>
                <a:effectLst/>
                <a:latin typeface="Verdana" panose="020B0604030504040204" pitchFamily="34" charset="0"/>
                <a:ea typeface="Verdana" panose="020B0604030504040204" pitchFamily="34" charset="0"/>
              </a:rPr>
              <a:t>The Inheritance is a process of obtaining the data members and methods from one class to another class, plus can have its own is known as inheritance.</a:t>
            </a:r>
          </a:p>
          <a:p>
            <a:pPr algn="just"/>
            <a:r>
              <a:rPr lang="en-US" sz="2000" b="0" i="0" dirty="0">
                <a:solidFill>
                  <a:srgbClr val="24292E"/>
                </a:solidFill>
                <a:effectLst/>
                <a:latin typeface="Verdana" panose="020B0604030504040204" pitchFamily="34" charset="0"/>
                <a:ea typeface="Verdana" panose="020B0604030504040204" pitchFamily="34" charset="0"/>
              </a:rPr>
              <a:t>Inheritance - IS-A relationship between a superclass and its subclasses.</a:t>
            </a:r>
            <a:endParaRPr lang="en-US" sz="2000" b="0" i="0" dirty="0">
              <a:solidFill>
                <a:srgbClr val="000000"/>
              </a:solidFill>
              <a:effectLst/>
              <a:latin typeface="Verdana" panose="020B0604030504040204" pitchFamily="34" charset="0"/>
              <a:ea typeface="Verdana" panose="020B0604030504040204" pitchFamily="34" charset="0"/>
            </a:endParaRPr>
          </a:p>
          <a:p>
            <a:pPr algn="just"/>
            <a:r>
              <a:rPr lang="en-US" sz="2000" b="1" i="0" dirty="0">
                <a:solidFill>
                  <a:srgbClr val="24292E"/>
                </a:solidFill>
                <a:effectLst/>
                <a:latin typeface="Verdana" panose="020B0604030504040204" pitchFamily="34" charset="0"/>
                <a:ea typeface="Verdana" panose="020B0604030504040204" pitchFamily="34" charset="0"/>
              </a:rPr>
              <a:t>Super Class:</a:t>
            </a:r>
            <a:r>
              <a:rPr lang="en-US" sz="2000" b="0" i="0" dirty="0">
                <a:solidFill>
                  <a:srgbClr val="24292E"/>
                </a:solidFill>
                <a:effectLst/>
                <a:latin typeface="Verdana" panose="020B0604030504040204" pitchFamily="34" charset="0"/>
                <a:ea typeface="Verdana" panose="020B0604030504040204" pitchFamily="34" charset="0"/>
              </a:rPr>
              <a:t> The class whose features are inherited is known as a superclass (or a base class or a parent class).</a:t>
            </a:r>
            <a:br>
              <a:rPr lang="en-US" sz="2000" b="0" i="0" dirty="0">
                <a:solidFill>
                  <a:srgbClr val="000000"/>
                </a:solidFill>
                <a:effectLst/>
                <a:latin typeface="Verdana" panose="020B0604030504040204" pitchFamily="34" charset="0"/>
                <a:ea typeface="Verdana" panose="020B0604030504040204" pitchFamily="34" charset="0"/>
              </a:rPr>
            </a:br>
            <a:r>
              <a:rPr lang="en-US" sz="2000" b="1" i="0" dirty="0">
                <a:solidFill>
                  <a:srgbClr val="24292E"/>
                </a:solidFill>
                <a:effectLst/>
                <a:latin typeface="Verdana" panose="020B0604030504040204" pitchFamily="34" charset="0"/>
                <a:ea typeface="Verdana" panose="020B0604030504040204" pitchFamily="34" charset="0"/>
              </a:rPr>
              <a:t>Sub Class: </a:t>
            </a:r>
            <a:r>
              <a:rPr lang="en-US" sz="2000" b="0" i="0" dirty="0">
                <a:solidFill>
                  <a:srgbClr val="24292E"/>
                </a:solidFill>
                <a:effectLst/>
                <a:latin typeface="Verdana" panose="020B0604030504040204" pitchFamily="34" charset="0"/>
                <a:ea typeface="Verdana" panose="020B0604030504040204" pitchFamily="34" charset="0"/>
              </a:rPr>
              <a:t>The class that inherits the other class is known as a subclass(or a derived class, extended class, or child class). The subclass can add its own fields and methods in addition to the superclass fields and methods.</a:t>
            </a:r>
            <a:endParaRPr lang="en-US" sz="2000" b="0" i="0" dirty="0">
              <a:solidFill>
                <a:srgbClr val="000000"/>
              </a:solidFill>
              <a:effectLst/>
              <a:latin typeface="Verdana" panose="020B0604030504040204" pitchFamily="34" charset="0"/>
              <a:ea typeface="Verdana" panose="020B0604030504040204" pitchFamily="34" charset="0"/>
            </a:endParaRPr>
          </a:p>
          <a:p>
            <a:pPr algn="just"/>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80581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139</TotalTime>
  <Words>1830</Words>
  <Application>Microsoft Office PowerPoint</Application>
  <PresentationFormat>Widescreen</PresentationFormat>
  <Paragraphs>154</Paragraphs>
  <Slides>30</Slides>
  <Notes>5</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30</vt:i4>
      </vt:variant>
    </vt:vector>
  </HeadingPairs>
  <TitlesOfParts>
    <vt:vector size="46" baseType="lpstr">
      <vt:lpstr>-apple-system</vt:lpstr>
      <vt:lpstr>Arial</vt:lpstr>
      <vt:lpstr>Arial Unicode MS</vt:lpstr>
      <vt:lpstr>Calibri</vt:lpstr>
      <vt:lpstr>Calibri Light</vt:lpstr>
      <vt:lpstr>consolas</vt:lpstr>
      <vt:lpstr>erdana</vt:lpstr>
      <vt:lpstr>OracleSansVF</vt:lpstr>
      <vt:lpstr>Times New Roman</vt:lpstr>
      <vt:lpstr>Trebuchet MS</vt:lpstr>
      <vt:lpstr>Verdana</vt:lpstr>
      <vt:lpstr>Verdana</vt:lpstr>
      <vt:lpstr>Wingdings</vt:lpstr>
      <vt:lpstr>Wingdings 3</vt:lpstr>
      <vt:lpstr>Office Theme</vt:lpstr>
      <vt:lpstr>Facet</vt:lpstr>
      <vt:lpstr>OOP Features and Execution of Java Program</vt:lpstr>
      <vt:lpstr>What is an Object? </vt:lpstr>
      <vt:lpstr>PowerPoint Presentation</vt:lpstr>
      <vt:lpstr>What is class?</vt:lpstr>
      <vt:lpstr>OOP features</vt:lpstr>
      <vt:lpstr>Abstraction</vt:lpstr>
      <vt:lpstr>Example of Abstraction</vt:lpstr>
      <vt:lpstr>Encapsulation</vt:lpstr>
      <vt:lpstr>Inheritance</vt:lpstr>
      <vt:lpstr>PowerPoint Presentation</vt:lpstr>
      <vt:lpstr>Polymorphism</vt:lpstr>
      <vt:lpstr>Example of Polymorphism</vt:lpstr>
      <vt:lpstr>PowerPoint Presentation</vt:lpstr>
      <vt:lpstr>Steps of Executing Java Program</vt:lpstr>
      <vt:lpstr>Set path</vt:lpstr>
      <vt:lpstr>How to set the Temporary Path</vt:lpstr>
      <vt:lpstr>How to set Permanent Path</vt:lpstr>
      <vt:lpstr>Structure of Java Program </vt:lpstr>
      <vt:lpstr>HelloWorld program</vt:lpstr>
      <vt:lpstr>Parameters used in First Java Program </vt:lpstr>
      <vt:lpstr>Parameters used in First Java Program </vt:lpstr>
      <vt:lpstr>Naming Conventions</vt:lpstr>
      <vt:lpstr>What happens at Compile time?</vt:lpstr>
      <vt:lpstr>What happens at runtime? </vt:lpstr>
      <vt:lpstr>Execution process of Java program</vt:lpstr>
      <vt:lpstr>Can you save a java source file by other name than the class name?</vt:lpstr>
      <vt:lpstr>Java Virtual Machine (JVM)</vt:lpstr>
      <vt:lpstr>Java Run Time Environment (JRE)</vt:lpstr>
      <vt:lpstr>Java Development Kit (JDK)</vt:lpstr>
      <vt:lpstr>HOME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Features and Execution of Java Program</dc:title>
  <dc:creator>dimplebohra@outlook.com</dc:creator>
  <cp:lastModifiedBy>dimplebohra@outlook.com</cp:lastModifiedBy>
  <cp:revision>8</cp:revision>
  <dcterms:created xsi:type="dcterms:W3CDTF">2020-08-17T17:19:07Z</dcterms:created>
  <dcterms:modified xsi:type="dcterms:W3CDTF">2020-08-19T07:09:34Z</dcterms:modified>
</cp:coreProperties>
</file>