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5"/>
  </p:notesMasterIdLst>
  <p:sldIdLst>
    <p:sldId id="257" r:id="rId5"/>
    <p:sldId id="258" r:id="rId6"/>
    <p:sldId id="259" r:id="rId7"/>
    <p:sldId id="333" r:id="rId8"/>
    <p:sldId id="297" r:id="rId9"/>
    <p:sldId id="298" r:id="rId10"/>
    <p:sldId id="332" r:id="rId11"/>
    <p:sldId id="260" r:id="rId12"/>
    <p:sldId id="334" r:id="rId13"/>
    <p:sldId id="300" r:id="rId14"/>
    <p:sldId id="301" r:id="rId15"/>
    <p:sldId id="302" r:id="rId16"/>
    <p:sldId id="348" r:id="rId17"/>
    <p:sldId id="349" r:id="rId18"/>
    <p:sldId id="335" r:id="rId19"/>
    <p:sldId id="33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40" r:id="rId28"/>
    <p:sldId id="341" r:id="rId29"/>
    <p:sldId id="357" r:id="rId30"/>
    <p:sldId id="358" r:id="rId31"/>
    <p:sldId id="359" r:id="rId32"/>
    <p:sldId id="361" r:id="rId33"/>
    <p:sldId id="3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97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93B2-1C80-4A89-B5B3-58D22A1AF5FF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AD6DA-2F49-435D-84E1-442D335DA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8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D6DA-2F49-435D-84E1-442D335DAE0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0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A4A4A"/>
                </a:solidFill>
                <a:effectLst/>
                <a:latin typeface="Open Sans"/>
              </a:rPr>
              <a:t>Output:</a:t>
            </a:r>
            <a:br>
              <a:rPr lang="en-IN" dirty="0"/>
            </a:br>
            <a:r>
              <a:rPr lang="en-IN" b="0" i="0" dirty="0">
                <a:solidFill>
                  <a:srgbClr val="4A4A4A"/>
                </a:solidFill>
                <a:effectLst/>
                <a:latin typeface="Open Sans"/>
              </a:rPr>
              <a:t>5</a:t>
            </a:r>
            <a:br>
              <a:rPr lang="en-IN" dirty="0"/>
            </a:br>
            <a:r>
              <a:rPr lang="en-IN" b="0" i="0" dirty="0">
                <a:solidFill>
                  <a:srgbClr val="4A4A4A"/>
                </a:solidFill>
                <a:effectLst/>
                <a:latin typeface="Open Sans"/>
              </a:rPr>
              <a:t>6</a:t>
            </a:r>
            <a:br>
              <a:rPr lang="en-IN" dirty="0"/>
            </a:br>
            <a:r>
              <a:rPr lang="en-IN" b="0" i="0" dirty="0">
                <a:solidFill>
                  <a:srgbClr val="4A4A4A"/>
                </a:solidFill>
                <a:effectLst/>
                <a:latin typeface="Open Sans"/>
              </a:rPr>
              <a:t>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D6DA-2F49-435D-84E1-442D335DAE0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Output:</a:t>
            </a:r>
            <a:br>
              <a:rPr lang="en-US" dirty="0"/>
            </a:b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6 8 10 12 14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D6DA-2F49-435D-84E1-442D335DAE0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8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946" y="2435088"/>
            <a:ext cx="5812767" cy="13132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Control statements and iteration statements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Prepared By: Dimple Bohra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1107909-8E57-434E-A898-B7165387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350" y="533400"/>
            <a:ext cx="7772400" cy="1066800"/>
          </a:xfrm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1204D27-7A19-4991-86E8-5A2CD981C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2550" y="16002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switch (year) {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case 7:  </a:t>
            </a:r>
            <a:r>
              <a:rPr lang="en-US" altLang="en-US" sz="2100" dirty="0" err="1">
                <a:latin typeface="Courier New" panose="02070309020205020404" pitchFamily="49" charset="0"/>
              </a:rPr>
              <a:t>annualInterestRate</a:t>
            </a:r>
            <a:r>
              <a:rPr lang="en-US" altLang="en-US" sz="2100" dirty="0">
                <a:latin typeface="Courier New" panose="02070309020205020404" pitchFamily="49" charset="0"/>
              </a:rPr>
              <a:t> = 7.25;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       break;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case 15: </a:t>
            </a:r>
            <a:r>
              <a:rPr lang="en-US" altLang="en-US" sz="2100" dirty="0" err="1">
                <a:latin typeface="Courier New" panose="02070309020205020404" pitchFamily="49" charset="0"/>
              </a:rPr>
              <a:t>annualInterestRate</a:t>
            </a:r>
            <a:r>
              <a:rPr lang="en-US" altLang="en-US" sz="2100" dirty="0">
                <a:latin typeface="Courier New" panose="02070309020205020404" pitchFamily="49" charset="0"/>
              </a:rPr>
              <a:t> = 8.50;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       break;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case 30: </a:t>
            </a:r>
            <a:r>
              <a:rPr lang="en-US" altLang="en-US" sz="2100" dirty="0" err="1">
                <a:latin typeface="Courier New" panose="02070309020205020404" pitchFamily="49" charset="0"/>
              </a:rPr>
              <a:t>annualInterestRate</a:t>
            </a:r>
            <a:r>
              <a:rPr lang="en-US" altLang="en-US" sz="2100" dirty="0">
                <a:latin typeface="Courier New" panose="02070309020205020404" pitchFamily="49" charset="0"/>
              </a:rPr>
              <a:t> = 9.0;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        break;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default: </a:t>
            </a:r>
            <a:r>
              <a:rPr lang="en-US" altLang="en-US" sz="2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100" dirty="0">
                <a:latin typeface="Courier New" panose="02070309020205020404" pitchFamily="49" charset="0"/>
              </a:rPr>
              <a:t>("Wrong number of years, enter 7, 15, or 30");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CEFFDC-1AD2-4CC8-8DC0-BB50AE08F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772400" cy="1428750"/>
          </a:xfrm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Flow Chart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14A2337B-9ACF-4B48-99C7-D6B7D7E2DCDE}"/>
              </a:ext>
            </a:extLst>
          </p:cNvPr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647040628"/>
              </p:ext>
            </p:extLst>
          </p:nvPr>
        </p:nvGraphicFramePr>
        <p:xfrm>
          <a:off x="1753393" y="1962150"/>
          <a:ext cx="8685213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icture" r:id="rId3" imgW="5212080" imgH="2057400" progId="Word.Picture.8">
                  <p:embed/>
                </p:oleObj>
              </mc:Choice>
              <mc:Fallback>
                <p:oleObj name="Picture" r:id="rId3" imgW="5212080" imgH="2057400" progId="Word.Picture.8">
                  <p:embed/>
                  <p:pic>
                    <p:nvPicPr>
                      <p:cNvPr id="51203" name="Object 3">
                        <a:extLst>
                          <a:ext uri="{FF2B5EF4-FFF2-40B4-BE49-F238E27FC236}">
                            <a16:creationId xmlns:a16="http://schemas.microsoft.com/office/drawing/2014/main" id="{14A2337B-9ACF-4B48-99C7-D6B7D7E2D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77" t="-2222"/>
                      <a:stretch>
                        <a:fillRect/>
                      </a:stretch>
                    </p:blipFill>
                    <p:spPr bwMode="auto">
                      <a:xfrm>
                        <a:off x="1753393" y="1962150"/>
                        <a:ext cx="8685213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7E4C4CE-CE16-47E7-AD04-C0BF367BC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950" y="581025"/>
            <a:ext cx="7772400" cy="762000"/>
          </a:xfrm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Rules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AA0CA5A-3A08-4642-8A2D-119C6C3EB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3950" y="1495425"/>
            <a:ext cx="9067800" cy="5638800"/>
          </a:xfrm>
        </p:spPr>
        <p:txBody>
          <a:bodyPr>
            <a:normAutofit/>
          </a:bodyPr>
          <a:lstStyle/>
          <a:p>
            <a:pPr algn="just" defTabSz="287338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The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switch-expression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 must yield a value of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char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,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byte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,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short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, or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 type and must always be enclosed in parentheses.</a:t>
            </a:r>
          </a:p>
          <a:p>
            <a:pPr marL="0" indent="0" algn="just" defTabSz="287338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800" dirty="0">
              <a:latin typeface="Courier" charset="0"/>
              <a:cs typeface="Times New Roman" panose="02020603050405020304" pitchFamily="18" charset="0"/>
            </a:endParaRPr>
          </a:p>
          <a:p>
            <a:pPr algn="just" defTabSz="287338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	The keyword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break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 is optional, but it should be used at the end of each case in order to terminate the remainder of the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switch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 statement. </a:t>
            </a:r>
          </a:p>
          <a:p>
            <a:pPr algn="just" defTabSz="287338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latin typeface="Courier" charset="0"/>
              <a:cs typeface="Times New Roman" panose="02020603050405020304" pitchFamily="18" charset="0"/>
            </a:endParaRPr>
          </a:p>
          <a:p>
            <a:pPr algn="just" defTabSz="287338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If the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break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 statement is not present, the next </a:t>
            </a:r>
            <a:r>
              <a:rPr lang="en-US" altLang="en-US" sz="2800" u="sng" dirty="0">
                <a:latin typeface="Courier" charset="0"/>
                <a:cs typeface="Times New Roman" panose="02020603050405020304" pitchFamily="18" charset="0"/>
              </a:rPr>
              <a:t>case</a:t>
            </a: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 statement will be executed.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4286E09-19BC-41EC-9F81-6D2C58DED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0" y="866775"/>
            <a:ext cx="7772400" cy="762000"/>
          </a:xfrm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Rules, cont.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4610780-49BE-459A-8CEE-F3E3724DA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250" y="1733550"/>
            <a:ext cx="9467850" cy="4257675"/>
          </a:xfrm>
        </p:spPr>
        <p:txBody>
          <a:bodyPr>
            <a:normAutofit fontScale="92500" lnSpcReduction="10000"/>
          </a:bodyPr>
          <a:lstStyle/>
          <a:p>
            <a:pPr marL="55563" indent="-55563" defTabSz="287338">
              <a:spcBef>
                <a:spcPct val="0"/>
              </a:spcBef>
              <a:buNone/>
            </a:pPr>
            <a:endParaRPr lang="en-US" altLang="en-US" sz="2800" dirty="0">
              <a:latin typeface="Courier" charset="0"/>
              <a:cs typeface="Times New Roman" panose="02020603050405020304" pitchFamily="18" charset="0"/>
            </a:endParaRPr>
          </a:p>
          <a:p>
            <a:pPr algn="just" defTabSz="287338">
              <a:spcBef>
                <a:spcPct val="0"/>
              </a:spcBef>
            </a:pP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The default case, which is optional, can be used to perform actions when none of the specified cases is true. </a:t>
            </a:r>
          </a:p>
          <a:p>
            <a:pPr marL="0" indent="0" algn="just" defTabSz="287338">
              <a:spcBef>
                <a:spcPct val="0"/>
              </a:spcBef>
              <a:buNone/>
            </a:pPr>
            <a:endParaRPr lang="en-US" altLang="en-US" sz="2800" dirty="0">
              <a:latin typeface="Courier" charset="0"/>
              <a:cs typeface="Times New Roman" panose="02020603050405020304" pitchFamily="18" charset="0"/>
            </a:endParaRPr>
          </a:p>
          <a:p>
            <a:pPr algn="just" defTabSz="287338">
              <a:spcBef>
                <a:spcPct val="0"/>
              </a:spcBef>
            </a:pPr>
            <a:r>
              <a:rPr lang="en-US" altLang="en-US" sz="2800" dirty="0">
                <a:latin typeface="Courier" charset="0"/>
                <a:cs typeface="Times New Roman" panose="02020603050405020304" pitchFamily="18" charset="0"/>
              </a:rPr>
              <a:t>The order of the cases (including the default case) does not matter. However, it is a good programming style to follow the logical sequence of the cases and place the default case at the end.</a:t>
            </a:r>
            <a:r>
              <a:rPr lang="en-US" altLang="en-US" dirty="0">
                <a:latin typeface="Courier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C7B2880-E9BA-47B9-89D9-CED70A61B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1100" y="209550"/>
            <a:ext cx="7772400" cy="1428750"/>
          </a:xfrm>
        </p:spPr>
        <p:txBody>
          <a:bodyPr/>
          <a:lstStyle/>
          <a:p>
            <a:r>
              <a:rPr lang="en-US" altLang="en-US" dirty="0"/>
              <a:t>Conditional Operator</a:t>
            </a:r>
            <a:endParaRPr lang="en-US" altLang="en-US" b="1" dirty="0">
              <a:latin typeface="Book Antiqua" panose="02040602050305030304" pitchFamily="18" charset="0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C2E3592-0A86-43E4-B2FD-C694A74AD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1099" y="1257300"/>
            <a:ext cx="9305925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(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booleanExp</a:t>
            </a:r>
            <a:r>
              <a:rPr lang="en-US" altLang="en-US" sz="2800" b="1" dirty="0">
                <a:latin typeface="Courier New" panose="02070309020205020404" pitchFamily="49" charset="0"/>
              </a:rPr>
              <a:t>) ? exp1 : exp2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if (num % 2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</a:t>
            </a:r>
            <a:r>
              <a:rPr lang="en-US" altLang="en-US" sz="2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800" dirty="0">
                <a:latin typeface="Courier New" panose="02070309020205020404" pitchFamily="49" charset="0"/>
              </a:rPr>
              <a:t>(num + “is even”);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else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</a:t>
            </a:r>
            <a:r>
              <a:rPr lang="en-US" altLang="en-US" sz="2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800" dirty="0">
                <a:latin typeface="Courier New" panose="02070309020205020404" pitchFamily="49" charset="0"/>
              </a:rPr>
              <a:t>(num + “is odd”);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The above code can be replaced by one line code given below: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800" dirty="0">
                <a:latin typeface="Courier New" panose="02070309020205020404" pitchFamily="49" charset="0"/>
              </a:rPr>
              <a:t>((num % 2 == 0)? num + “is even” :num + “is odd”);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980F-856F-4726-A54F-2719FE03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C2E-AA27-4465-B206-937317D6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7370"/>
            <a:ext cx="10058400" cy="3849624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Statements that execute a block of code repeatedly until a specified condition is met are known as Iteration or looping statements. </a:t>
            </a:r>
          </a:p>
          <a:p>
            <a:pPr algn="just"/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Java provides the user with three types of looping statements: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while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do-while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For statement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266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4776677-B840-4D2F-8567-7885F7477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63592"/>
            <a:ext cx="10058400" cy="1371600"/>
          </a:xfrm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Flow Chart, cont.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97A1D-FD58-41C8-AFB1-38A8C440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2" y="1308719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A4A4A"/>
                </a:solidFill>
                <a:effectLst/>
                <a:latin typeface="Open Sans"/>
              </a:rPr>
              <a:t>Known as the most common loop, the while loop evaluates a certain condition. If the condition is true, the code is executed. This process is continued until the specified condition turns out to be false.</a:t>
            </a:r>
            <a:endParaRPr lang="en-IN" sz="2000" dirty="0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93244C1-9981-48E1-9372-FE11B8D1E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609834"/>
            <a:ext cx="4267200" cy="159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100) {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"Welcome to Java!");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D1F5CC2F-C26D-4ACC-8C92-1A31A98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859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FC30BA6A-1748-47B9-9FF7-525FCA3B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37709"/>
              </p:ext>
            </p:extLst>
          </p:nvPr>
        </p:nvGraphicFramePr>
        <p:xfrm>
          <a:off x="6165849" y="1844185"/>
          <a:ext cx="4198938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3" imgW="2743200" imgH="3086100" progId="Word.Picture.8">
                  <p:embed/>
                </p:oleObj>
              </mc:Choice>
              <mc:Fallback>
                <p:oleObj r:id="rId3" imgW="2743200" imgH="3086100" progId="Word.Picture.8">
                  <p:embed/>
                  <p:pic>
                    <p:nvPicPr>
                      <p:cNvPr id="96261" name="Object 5">
                        <a:extLst>
                          <a:ext uri="{FF2B5EF4-FFF2-40B4-BE49-F238E27FC236}">
                            <a16:creationId xmlns:a16="http://schemas.microsoft.com/office/drawing/2014/main" id="{FC30BA6A-1748-47B9-9FF7-525FCA3BA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49" y="1844185"/>
                        <a:ext cx="4198938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8D8F161-8694-4B7E-9BAF-AA95E3C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4461452"/>
            <a:ext cx="16546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5;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while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&lt;= 15)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i+2;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5B610-B10D-49A0-820A-43572C60BEE1}"/>
              </a:ext>
            </a:extLst>
          </p:cNvPr>
          <p:cNvSpPr txBox="1"/>
          <p:nvPr/>
        </p:nvSpPr>
        <p:spPr>
          <a:xfrm>
            <a:off x="781050" y="441043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D57A3-5773-481E-9BCC-E88D9DEFC892}"/>
              </a:ext>
            </a:extLst>
          </p:cNvPr>
          <p:cNvSpPr txBox="1"/>
          <p:nvPr/>
        </p:nvSpPr>
        <p:spPr>
          <a:xfrm>
            <a:off x="552450" y="611064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Output: 5 7 9 11 13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7A7D-021F-4034-9509-3A79BE2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4832"/>
            <a:ext cx="10058400" cy="1371600"/>
          </a:xfrm>
        </p:spPr>
        <p:txBody>
          <a:bodyPr/>
          <a:lstStyle/>
          <a:p>
            <a:r>
              <a:rPr lang="en-IN" dirty="0"/>
              <a:t>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58EB-E62F-48D4-8B5D-57F2515C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499186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The do-while loop is similar to the while loop, the only difference being that the condition in the do-while loop is evaluated after the execution of the loop body. </a:t>
            </a:r>
            <a:r>
              <a:rPr lang="en-US" sz="2400" b="1" i="0" dirty="0">
                <a:solidFill>
                  <a:srgbClr val="4A4A4A"/>
                </a:solidFill>
                <a:effectLst/>
                <a:latin typeface="Open Sans"/>
              </a:rPr>
              <a:t>This guarantees that the loop is executed at least once.</a:t>
            </a:r>
            <a:endParaRPr lang="en-IN" sz="2400" b="1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4A11001-2459-4B7C-9C62-EF037A7C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4000501"/>
            <a:ext cx="5638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do {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// Loop body;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 while (continue-condition);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05614315-02F3-481F-9FC4-CB3ECD22D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812759"/>
              </p:ext>
            </p:extLst>
          </p:nvPr>
        </p:nvGraphicFramePr>
        <p:xfrm>
          <a:off x="6296025" y="2881655"/>
          <a:ext cx="32591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3" imgW="2229612" imgH="2400300" progId="Word.Picture.8">
                  <p:embed/>
                </p:oleObj>
              </mc:Choice>
              <mc:Fallback>
                <p:oleObj r:id="rId3" imgW="2229612" imgH="2400300" progId="Word.Picture.8">
                  <p:embed/>
                  <p:pic>
                    <p:nvPicPr>
                      <p:cNvPr id="60427" name="Object 11">
                        <a:extLst>
                          <a:ext uri="{FF2B5EF4-FFF2-40B4-BE49-F238E27FC236}">
                            <a16:creationId xmlns:a16="http://schemas.microsoft.com/office/drawing/2014/main" id="{345776AB-A770-4004-8442-2158A50F3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2881655"/>
                        <a:ext cx="3259138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36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1185-2AD6-4A42-A518-8EBDBE1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51432"/>
            <a:ext cx="10058400" cy="1371600"/>
          </a:xfrm>
        </p:spPr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36D050-B489-4EA1-97AA-DC1673B3EA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723032"/>
            <a:ext cx="453848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class Main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static void main(String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20;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do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{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i+1;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} while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&lt;= 20);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6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F39-6D84-45CA-B1A0-F691B6BB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C188-0358-4268-8027-545AE85A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The for loop in java is used to iterate and evaluate a code multiple times. When the number of iterations is known by the user, it is recommended to use the for loop.</a:t>
            </a:r>
          </a:p>
          <a:p>
            <a:endParaRPr lang="en-IN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1AFCC8-9F5D-4FC9-959D-EFB4C1C0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38439"/>
            <a:ext cx="744364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 (initialization; condition; increment/decrement)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onaco"/>
              </a:rPr>
              <a:t>Statements;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A3D9DA6-672D-4648-ABE9-80AA4EC16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</a:t>
            </a:r>
            <a:r>
              <a:rPr lang="en-US" altLang="en-US" sz="3000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sz="3000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Conditional Operator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0D6EAB-CB89-4B65-A2BA-2CF19663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/>
          <a:lstStyle/>
          <a:p>
            <a:r>
              <a:rPr lang="en-US" altLang="en-US" dirty="0"/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347528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5DB5E00-27B2-44E2-8AAB-51E3875F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Example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7B7C35EF-9AA4-445A-9ABA-0A5AE73BC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20812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9BF30708-FAEA-44CE-AF21-BD0695C8E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3429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int i;</a:t>
            </a:r>
          </a:p>
          <a:p>
            <a:r>
              <a:rPr lang="en-US" altLang="en-US"/>
              <a:t>for (i = 0; i&lt;100; i++) {</a:t>
            </a:r>
          </a:p>
          <a:p>
            <a:r>
              <a:rPr lang="en-US" altLang="en-US"/>
              <a:t>  System.out.println(</a:t>
            </a:r>
          </a:p>
          <a:p>
            <a:r>
              <a:rPr lang="en-US" altLang="en-US"/>
              <a:t>     "Welcome to Java");</a:t>
            </a:r>
          </a:p>
          <a:p>
            <a:r>
              <a:rPr lang="en-US" altLang="en-US"/>
              <a:t>}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CCE3DD9-6390-43FF-97F9-D3393B7F0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49903"/>
              </p:ext>
            </p:extLst>
          </p:nvPr>
        </p:nvGraphicFramePr>
        <p:xfrm>
          <a:off x="5181600" y="1066940"/>
          <a:ext cx="5257800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Picture" r:id="rId3" imgW="2458212" imgH="2743200" progId="Word.Picture.8">
                  <p:embed/>
                </p:oleObj>
              </mc:Choice>
              <mc:Fallback>
                <p:oleObj name="Picture" r:id="rId3" imgW="2458212" imgH="2743200" progId="Word.Picture.8">
                  <p:embed/>
                  <p:pic>
                    <p:nvPicPr>
                      <p:cNvPr id="29700" name="Object 5">
                        <a:extLst>
                          <a:ext uri="{FF2B5EF4-FFF2-40B4-BE49-F238E27FC236}">
                            <a16:creationId xmlns:a16="http://schemas.microsoft.com/office/drawing/2014/main" id="{A73536A9-F5EF-41EB-8AD9-49379BC71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66940"/>
                        <a:ext cx="5257800" cy="51133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080C-D2A0-4D75-8522-C6806DB0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6819"/>
            <a:ext cx="10058400" cy="1371600"/>
          </a:xfrm>
        </p:spPr>
        <p:txBody>
          <a:bodyPr/>
          <a:lstStyle/>
          <a:p>
            <a:r>
              <a:rPr lang="en-IN" dirty="0"/>
              <a:t>For-each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D867-988D-4F1E-8B02-E4E75D72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31595"/>
            <a:ext cx="10058400" cy="5082814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rgbClr val="4A4A4A"/>
                </a:solidFill>
                <a:effectLst/>
                <a:latin typeface="Open Sans"/>
              </a:rPr>
              <a:t>The traversal of elements in an array can be done by the for-each loop. The elements present in the array are returned one by one. </a:t>
            </a:r>
          </a:p>
          <a:p>
            <a:pPr algn="just"/>
            <a:r>
              <a:rPr lang="en-US" sz="2000" b="0" i="0" dirty="0">
                <a:solidFill>
                  <a:srgbClr val="4A4A4A"/>
                </a:solidFill>
                <a:effectLst/>
                <a:latin typeface="Open Sans"/>
              </a:rPr>
              <a:t>It must be noted that the user does not have to increment the value in the for-each loop.</a:t>
            </a: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32A814-DF4B-4A90-B1A8-73A11014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519" y="3028867"/>
            <a:ext cx="396916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foreachLoop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public static void main(String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onac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int s[] = {18,25,28,29,30};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for 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: 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onaco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2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C17F-02D8-4FBD-8F91-7BBEF6DB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C051-9F5B-40F1-B38F-F0841CDD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Multiple Initialization and update expression</a:t>
            </a:r>
          </a:p>
          <a:p>
            <a:pPr marL="0" indent="0">
              <a:buNone/>
            </a:pPr>
            <a:r>
              <a:rPr lang="en-IN" sz="2000" dirty="0"/>
              <a:t>    for(int p=1,q=10 ; p&lt;5 ; p=p+1,q=q+2)</a:t>
            </a:r>
          </a:p>
          <a:p>
            <a:r>
              <a:rPr lang="en-IN" sz="2000" dirty="0"/>
              <a:t>Optional Expression</a:t>
            </a:r>
          </a:p>
          <a:p>
            <a:pPr marL="0" indent="0">
              <a:buNone/>
            </a:pPr>
            <a:r>
              <a:rPr lang="en-IN" sz="2000" dirty="0"/>
              <a:t>    int k=10; for( ; k&gt;=5; k--)</a:t>
            </a:r>
          </a:p>
          <a:p>
            <a:r>
              <a:rPr lang="en-IN" sz="2000" dirty="0"/>
              <a:t>Infinite loop</a:t>
            </a:r>
          </a:p>
          <a:p>
            <a:pPr marL="0" indent="0">
              <a:buNone/>
            </a:pPr>
            <a:r>
              <a:rPr lang="en-IN" sz="2000" dirty="0"/>
              <a:t>    for ( ; ; ) or for (int p=10; p&gt;1; p++)</a:t>
            </a:r>
          </a:p>
          <a:p>
            <a:r>
              <a:rPr lang="en-IN" sz="2000" dirty="0"/>
              <a:t>Delay or empty loop</a:t>
            </a:r>
          </a:p>
          <a:p>
            <a:pPr marL="0" indent="0">
              <a:buNone/>
            </a:pPr>
            <a:r>
              <a:rPr lang="en-IN" sz="2000" dirty="0"/>
              <a:t>   for (int p=1; p&lt;500000 ; p++);  or  for( int p=1 ; p&lt;500000 ; p++) { }</a:t>
            </a:r>
          </a:p>
        </p:txBody>
      </p:sp>
    </p:spTree>
    <p:extLst>
      <p:ext uri="{BB962C8B-B14F-4D97-AF65-F5344CB8AC3E}">
        <p14:creationId xmlns:p14="http://schemas.microsoft.com/office/powerpoint/2010/main" val="306919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2923BD9-A794-4494-B341-3C0A10111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7867" y="380144"/>
            <a:ext cx="7772400" cy="1219200"/>
          </a:xfrm>
        </p:spPr>
        <p:txBody>
          <a:bodyPr/>
          <a:lstStyle/>
          <a:p>
            <a:r>
              <a:rPr lang="en-US" altLang="en-US" dirty="0"/>
              <a:t>Which Loop to Use?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C0906287-2E91-416C-AC0E-FD3FEB6A0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076" y="1979488"/>
            <a:ext cx="999675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"/>
                <a:cs typeface="Times New Roman" panose="02020603050405020304" pitchFamily="18" charset="0"/>
              </a:rPr>
              <a:t>In general, a for loop may be used if the number of repetitions is known, as, for example, when you need to print a message 100 times. </a:t>
            </a:r>
          </a:p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"/>
                <a:cs typeface="Times New Roman" panose="02020603050405020304" pitchFamily="18" charset="0"/>
              </a:rPr>
              <a:t>A while loop may be used if the number of repetitions is not known, as in the case of reading the numbers until the input is 0. </a:t>
            </a:r>
          </a:p>
          <a:p>
            <a:pPr marL="342900" indent="-34290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"/>
                <a:cs typeface="Times New Roman" panose="02020603050405020304" pitchFamily="18" charset="0"/>
              </a:rPr>
              <a:t>A do-while loop can be used to replace a while loop if the loop body has to be executed before testing the continuation condition.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2997F1B-07E7-4A1D-994C-54650D1DD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062" y="473466"/>
            <a:ext cx="7772400" cy="685800"/>
          </a:xfrm>
        </p:spPr>
        <p:txBody>
          <a:bodyPr/>
          <a:lstStyle/>
          <a:p>
            <a:r>
              <a:rPr lang="en-US" altLang="en-US" dirty="0"/>
              <a:t>Caution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6CE45AC-C982-45A5-BC01-2004C20D9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062" y="1551397"/>
            <a:ext cx="9604625" cy="513194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000" dirty="0">
                <a:latin typeface="Courier" charset="0"/>
                <a:cs typeface="Times New Roman" panose="02020603050405020304" pitchFamily="18" charset="0"/>
              </a:rPr>
              <a:t>Adding a semicolon at the end of the </a:t>
            </a:r>
            <a:r>
              <a:rPr lang="en-US" altLang="en-US" sz="3000" u="sng" dirty="0">
                <a:latin typeface="Courier" charset="0"/>
                <a:cs typeface="Times New Roman" panose="02020603050405020304" pitchFamily="18" charset="0"/>
              </a:rPr>
              <a:t>for</a:t>
            </a:r>
            <a:r>
              <a:rPr lang="en-US" altLang="en-US" sz="3000" dirty="0">
                <a:latin typeface="Courier" charset="0"/>
                <a:cs typeface="Times New Roman" panose="02020603050405020304" pitchFamily="18" charset="0"/>
              </a:rPr>
              <a:t> clause before the loop body is a common mistake, as shown below:</a:t>
            </a:r>
          </a:p>
          <a:p>
            <a:pPr marL="0" indent="0">
              <a:buNone/>
            </a:pPr>
            <a:endParaRPr lang="en-US" altLang="en-US" sz="3000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for (int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=0;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&lt;10;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++);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600" dirty="0">
                <a:latin typeface="Courier New" panose="02070309020205020404" pitchFamily="49" charset="0"/>
              </a:rPr>
              <a:t>("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 is " +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E2B2BE5-0352-422A-A1FB-655BF749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362" y="380914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Wrong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0FBB9036-B7AF-4C71-9920-67C7B3A709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9020" y="4111374"/>
            <a:ext cx="907550" cy="59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766A89A-21BD-4C3B-91B6-9AA50B74C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546" y="309509"/>
            <a:ext cx="7772400" cy="685800"/>
          </a:xfrm>
        </p:spPr>
        <p:txBody>
          <a:bodyPr/>
          <a:lstStyle/>
          <a:p>
            <a:r>
              <a:rPr lang="en-US" altLang="en-US" dirty="0"/>
              <a:t>Caution, cont.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9DCA950-96FD-4501-94C9-75738845D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546" y="1109609"/>
            <a:ext cx="11096090" cy="559599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000" dirty="0">
                <a:latin typeface="Courier" charset="0"/>
                <a:cs typeface="Times New Roman" panose="02020603050405020304" pitchFamily="18" charset="0"/>
              </a:rPr>
              <a:t>Similarly, the following loop is also wrong: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int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=0;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while (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&lt;10);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600" dirty="0">
                <a:latin typeface="Courier New" panose="02070309020205020404" pitchFamily="49" charset="0"/>
              </a:rPr>
              <a:t>("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 is " +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</a:t>
            </a:r>
            <a:endParaRPr lang="en-US" altLang="en-US" sz="3000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000" dirty="0">
                <a:latin typeface="Courier" charset="0"/>
                <a:cs typeface="Times New Roman" panose="02020603050405020304" pitchFamily="18" charset="0"/>
              </a:rPr>
              <a:t>In the case of the </a:t>
            </a:r>
            <a:r>
              <a:rPr lang="en-US" altLang="en-US" sz="3000" u="sng" dirty="0">
                <a:latin typeface="Courier" charset="0"/>
                <a:cs typeface="Times New Roman" panose="02020603050405020304" pitchFamily="18" charset="0"/>
              </a:rPr>
              <a:t>do</a:t>
            </a:r>
            <a:r>
              <a:rPr lang="en-US" altLang="en-US" sz="3000" dirty="0">
                <a:latin typeface="Courier" charset="0"/>
                <a:cs typeface="Times New Roman" panose="02020603050405020304" pitchFamily="18" charset="0"/>
              </a:rPr>
              <a:t> loop, the following semicolon is needed to end the loop.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int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=0;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do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600" dirty="0">
                <a:latin typeface="Courier New" panose="02070309020205020404" pitchFamily="49" charset="0"/>
              </a:rPr>
              <a:t>("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 is " +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 while (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&lt;10);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0D142A87-97E5-433D-A054-06E7FD226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613" y="1904999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Wrong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18DE6E17-D0FD-4583-94FC-02C6D361E2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75916" y="2133599"/>
            <a:ext cx="928955" cy="136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07A527A2-575A-4818-BD4D-12B685F3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91" y="599753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Correct</a:t>
            </a:r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71BE4D30-D7D9-43CE-B045-ED5D25E5F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7670" y="6226130"/>
            <a:ext cx="928955" cy="22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4309-A2CF-45F5-AE32-2ECF0995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F92-F12B-4286-987B-4CD854E6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800" b="0" i="0" dirty="0">
                <a:solidFill>
                  <a:srgbClr val="4A4A4A"/>
                </a:solidFill>
                <a:effectLst/>
                <a:latin typeface="Courier"/>
              </a:rPr>
              <a:t>Branching statements in java are used to jump from a statement to another statement, thereby the transferring the flow of execution.</a:t>
            </a:r>
          </a:p>
          <a:p>
            <a:pPr algn="just"/>
            <a:r>
              <a:rPr lang="en-US" sz="3800" b="1" i="0" dirty="0">
                <a:solidFill>
                  <a:srgbClr val="4A4A4A"/>
                </a:solidFill>
                <a:effectLst/>
                <a:latin typeface="Courier"/>
              </a:rPr>
              <a:t>Break</a:t>
            </a:r>
            <a:endParaRPr lang="en-US" sz="3800" b="0" i="0" dirty="0">
              <a:solidFill>
                <a:srgbClr val="4A4A4A"/>
              </a:solidFill>
              <a:effectLst/>
              <a:latin typeface="Courier"/>
            </a:endParaRPr>
          </a:p>
          <a:p>
            <a:pPr algn="just"/>
            <a:r>
              <a:rPr lang="en-US" sz="3800" b="0" i="0" dirty="0">
                <a:solidFill>
                  <a:srgbClr val="4A4A4A"/>
                </a:solidFill>
                <a:effectLst/>
                <a:latin typeface="Courier"/>
              </a:rPr>
              <a:t>The break statement in java is used to terminate a loop and break the current flow of the program.</a:t>
            </a:r>
          </a:p>
          <a:p>
            <a:pPr algn="just"/>
            <a:r>
              <a:rPr lang="en-US" sz="3800" b="1" i="0" dirty="0">
                <a:solidFill>
                  <a:srgbClr val="4A4A4A"/>
                </a:solidFill>
                <a:effectLst/>
                <a:latin typeface="Courier"/>
              </a:rPr>
              <a:t>Continue</a:t>
            </a:r>
            <a:endParaRPr lang="en-US" sz="3800" b="0" i="0" dirty="0">
              <a:solidFill>
                <a:srgbClr val="4A4A4A"/>
              </a:solidFill>
              <a:effectLst/>
              <a:latin typeface="Courier"/>
            </a:endParaRPr>
          </a:p>
          <a:p>
            <a:pPr algn="just"/>
            <a:r>
              <a:rPr lang="en-US" sz="3800" b="0" i="0" dirty="0">
                <a:solidFill>
                  <a:srgbClr val="4A4A4A"/>
                </a:solidFill>
                <a:effectLst/>
                <a:latin typeface="Courier"/>
              </a:rPr>
              <a:t>This statement continues the current flow of the program and skips a part of the code at the specified condition.</a:t>
            </a:r>
          </a:p>
          <a:p>
            <a:endParaRPr lang="en-IN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2397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BAC-2377-472B-94C3-C7CA202E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Statement Example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509EA4-5BC5-4DB5-B16D-D4735EC93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9006" y="2014194"/>
            <a:ext cx="373833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class Test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static void main(String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 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&lt; 10;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== 8)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break;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87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D2A-9D09-408A-B0E3-2C0BA83D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Statement Example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CEFF01-5D89-4420-93F3-604F2F19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6409" y="1816981"/>
            <a:ext cx="373833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class Main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static void main(String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 (int k = 5; k &lt; 15; k++)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// Odd numbers are skipped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if (k%2 != 0)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continue;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// Even numbers are printed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(k + " ");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37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36DD-C903-4DFA-B64F-88076921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1D57-68F5-43F5-AED4-8F05FF31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Arithmetic calculator using switch statement.</a:t>
            </a:r>
          </a:p>
          <a:p>
            <a:pPr marL="342900" indent="-342900">
              <a:buAutoNum type="arabicPeriod"/>
            </a:pPr>
            <a:r>
              <a:rPr lang="en-IN" sz="2000" dirty="0"/>
              <a:t>WAP to check whether entered number is even or odd.   </a:t>
            </a:r>
          </a:p>
          <a:p>
            <a:pPr marL="342900" indent="-342900">
              <a:buAutoNum type="arabicPeriod"/>
            </a:pPr>
            <a:r>
              <a:rPr lang="en-IN" sz="2000" dirty="0"/>
              <a:t>Finding greatest number among three numbers.</a:t>
            </a:r>
          </a:p>
          <a:p>
            <a:pPr marL="342900" indent="-342900">
              <a:buAutoNum type="arabicPeriod"/>
            </a:pPr>
            <a:r>
              <a:rPr lang="en-IN" sz="2000" dirty="0"/>
              <a:t>WAP to generate Fibonacci series.</a:t>
            </a:r>
          </a:p>
          <a:p>
            <a:pPr marL="342900" indent="-342900">
              <a:buAutoNum type="arabicPeriod"/>
            </a:pPr>
            <a:r>
              <a:rPr lang="en-IN" sz="2000" dirty="0"/>
              <a:t>Take two integers p and q as an input from user. WAP to verify if q is a factor of p or not. </a:t>
            </a:r>
          </a:p>
        </p:txBody>
      </p:sp>
    </p:spTree>
    <p:extLst>
      <p:ext uri="{BB962C8B-B14F-4D97-AF65-F5344CB8AC3E}">
        <p14:creationId xmlns:p14="http://schemas.microsoft.com/office/powerpoint/2010/main" val="23369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10AA-C018-4F3B-B530-0D5EBAF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If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69A465-9F80-40BF-87A3-B6F26B8E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798320"/>
            <a:ext cx="10058400" cy="3849624"/>
          </a:xfrm>
        </p:spPr>
        <p:txBody>
          <a:bodyPr/>
          <a:lstStyle/>
          <a:p>
            <a:r>
              <a:rPr lang="en-US" sz="2000" b="0" i="0" dirty="0">
                <a:solidFill>
                  <a:srgbClr val="4A4A4A"/>
                </a:solidFill>
                <a:effectLst/>
                <a:latin typeface="Courier"/>
              </a:rPr>
              <a:t>The if statement determines whether a code should be executed based on the specified condition.</a:t>
            </a:r>
          </a:p>
          <a:p>
            <a:endParaRPr lang="en-US" sz="2000" dirty="0">
              <a:solidFill>
                <a:srgbClr val="4A4A4A"/>
              </a:solidFill>
              <a:latin typeface="Courier"/>
            </a:endParaRPr>
          </a:p>
          <a:p>
            <a:endParaRPr lang="en-US" sz="2000" dirty="0">
              <a:solidFill>
                <a:srgbClr val="4A4A4A"/>
              </a:solidFill>
              <a:latin typeface="Courier"/>
            </a:endParaRPr>
          </a:p>
          <a:p>
            <a:endParaRPr lang="en-US" sz="2000" b="0" i="0" dirty="0">
              <a:solidFill>
                <a:srgbClr val="4A4A4A"/>
              </a:solidFill>
              <a:effectLst/>
              <a:latin typeface="Courier"/>
            </a:endParaRPr>
          </a:p>
          <a:p>
            <a:pPr marL="0" indent="0">
              <a:buNone/>
            </a:pPr>
            <a:r>
              <a:rPr lang="en-IN" dirty="0">
                <a:latin typeface="Courier"/>
              </a:rPr>
              <a:t>Example</a:t>
            </a:r>
          </a:p>
          <a:p>
            <a:pPr marL="0" indent="0">
              <a:buNone/>
            </a:pPr>
            <a:endParaRPr lang="en-IN" dirty="0">
              <a:latin typeface="Courier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D5A955D-75D9-4D03-9ECF-3D031025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2946797"/>
            <a:ext cx="554497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if (condition)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Statement 1; //executed if condition is 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Statement 2; //executed irrespective of the condition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5A892E-E23A-4D39-B4EB-56057F82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4" y="4494953"/>
            <a:ext cx="610026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if (5&gt;2)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altLang="en-US" sz="2000" dirty="0" err="1">
                <a:solidFill>
                  <a:srgbClr val="000000"/>
                </a:solidFill>
                <a:latin typeface="Monaco"/>
              </a:rPr>
              <a:t>System.out.println</a:t>
            </a:r>
            <a:r>
              <a:rPr lang="en-US" altLang="en-US" sz="2000" dirty="0">
                <a:solidFill>
                  <a:srgbClr val="000000"/>
                </a:solidFill>
                <a:latin typeface="Monaco"/>
              </a:rPr>
              <a:t>(“Condition is true”);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(“Hello continue with rest of the code”);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2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718208-CC34-42C8-A6E8-7C2BD554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58670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C42F1F9-1741-4E18-B98E-39A506D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150" y="297418"/>
            <a:ext cx="8001000" cy="914400"/>
          </a:xfrm>
        </p:spPr>
        <p:txBody>
          <a:bodyPr/>
          <a:lstStyle/>
          <a:p>
            <a:r>
              <a:rPr lang="en-US" altLang="en-US" dirty="0"/>
              <a:t>Caution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BDE0F66-40C4-4016-8EB1-615E5046B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529834"/>
            <a:ext cx="9791700" cy="567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Courier" charset="0"/>
                <a:cs typeface="Times New Roman" panose="02020603050405020304" pitchFamily="18" charset="0"/>
              </a:rPr>
              <a:t>Adding a semicolon at the end of an </a:t>
            </a:r>
            <a:r>
              <a:rPr lang="en-US" altLang="en-US" sz="2400" u="sng" dirty="0">
                <a:latin typeface="Courier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Courier" charset="0"/>
                <a:cs typeface="Times New Roman" panose="02020603050405020304" pitchFamily="18" charset="0"/>
              </a:rPr>
              <a:t> clause is a common mistake.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(radius &gt;= 0);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a = radius*radius*PI;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(“The area </a:t>
            </a:r>
            <a:r>
              <a:rPr lang="en-US" altLang="en-US" sz="2400" dirty="0" err="1">
                <a:latin typeface="Courier New" panose="02070309020205020404" pitchFamily="49" charset="0"/>
              </a:rPr>
              <a:t>is”+a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  <a:cs typeface="Times New Roman" panose="02020603050405020304" pitchFamily="18" charset="0"/>
              </a:rPr>
              <a:t>This mistake is hard to find, because it is not a compilation error or a runtime error, it is a logic error. </a:t>
            </a:r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772A012C-004B-48AD-907A-181CF6A9B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0100" y="2737184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09506734-3815-4F7C-841E-7AD2902E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647" y="2552518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Wrong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43134FA-08EE-40F5-9EC4-CFCD15C6F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575" y="352425"/>
            <a:ext cx="7772400" cy="142875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sz="4200" dirty="0">
                <a:latin typeface="Courier New" panose="02070309020205020404" pitchFamily="49" charset="0"/>
              </a:rPr>
              <a:t>if...else</a:t>
            </a:r>
            <a:r>
              <a:rPr lang="en-US" altLang="en-US" dirty="0"/>
              <a:t> Statement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1F14E91-C521-4EF8-B278-C16EEA429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0675" y="2190750"/>
            <a:ext cx="7696200" cy="4038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booleanExpression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statement(s)-for-the-true-case;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statement(s)-for-the-false-case;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A270AE6-CB5A-49A1-871B-9A4C72E2F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799" y="114300"/>
            <a:ext cx="7772400" cy="1428750"/>
          </a:xfrm>
        </p:spPr>
        <p:txBody>
          <a:bodyPr/>
          <a:lstStyle/>
          <a:p>
            <a:r>
              <a:rPr lang="en-US" altLang="en-US" sz="4200" dirty="0">
                <a:latin typeface="Courier New" panose="02070309020205020404" pitchFamily="49" charset="0"/>
              </a:rPr>
              <a:t>if...else</a:t>
            </a:r>
            <a:r>
              <a:rPr lang="en-US" altLang="en-US" dirty="0"/>
              <a:t> Example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30648D0-F85F-4142-BAB6-6DD81DB20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799" y="1428750"/>
            <a:ext cx="10067925" cy="51339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(radius &gt;= 0) {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area = radius*radius*PI;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	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("The area for the “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+ “circle of radius " + radius +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" is " + area);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("Negative input");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18DC886-B661-4C55-B28E-0E124CD7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32460"/>
            <a:ext cx="800100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Ladder of </a:t>
            </a:r>
            <a:r>
              <a:rPr lang="en-US" altLang="en-US" dirty="0" err="1"/>
              <a:t>If..else</a:t>
            </a:r>
            <a:endParaRPr lang="en-US" altLang="en-US" dirty="0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C104473F-8D3D-4832-A3CF-A68D76EA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90600"/>
            <a:ext cx="434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A2CD-6E7A-4F9D-9170-B4772544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(score &gt;= 90)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grade = ‘A’;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80)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grade = ‘B’;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70)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grade = ‘C’;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if (score &gt;= 60)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grade = ‘D’;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grade = ‘F’;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E6D5-7D2B-4E00-A47D-70438F28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Courier"/>
              </a:rPr>
              <a:t>Nested if statement</a:t>
            </a:r>
            <a:br>
              <a:rPr lang="en-US" b="0" i="0" dirty="0">
                <a:solidFill>
                  <a:srgbClr val="4A4A4A"/>
                </a:solidFill>
                <a:effectLst/>
                <a:latin typeface="Courier"/>
              </a:rPr>
            </a:br>
            <a:endParaRPr lang="en-IN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56B1-B5F5-4436-860C-A8E51931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504188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  <a:latin typeface="Courier"/>
              </a:rPr>
              <a:t>An if present inside an if block is known as a nested if block. </a:t>
            </a:r>
          </a:p>
          <a:p>
            <a:r>
              <a:rPr lang="en-US" sz="2400" i="0" dirty="0">
                <a:effectLst/>
                <a:latin typeface="Courier"/>
              </a:rPr>
              <a:t>It is similar to an </a:t>
            </a:r>
            <a:r>
              <a:rPr lang="en-US" sz="2400" i="0" dirty="0" err="1">
                <a:effectLst/>
                <a:latin typeface="Courier"/>
              </a:rPr>
              <a:t>if..else</a:t>
            </a:r>
            <a:r>
              <a:rPr lang="en-US" sz="2400" i="0" dirty="0">
                <a:effectLst/>
                <a:latin typeface="Courier"/>
              </a:rPr>
              <a:t> statement, except they are defined inside another </a:t>
            </a:r>
            <a:r>
              <a:rPr lang="en-US" sz="2400" i="0" dirty="0" err="1">
                <a:effectLst/>
                <a:latin typeface="Courier"/>
              </a:rPr>
              <a:t>if..else</a:t>
            </a:r>
            <a:r>
              <a:rPr lang="en-US" sz="2400" i="0" dirty="0">
                <a:effectLst/>
                <a:latin typeface="Courier"/>
              </a:rPr>
              <a:t> statement.</a:t>
            </a:r>
            <a:br>
              <a:rPr lang="en-US" sz="2400" b="0" i="0" dirty="0">
                <a:effectLst/>
                <a:latin typeface="Courier"/>
              </a:rPr>
            </a:br>
            <a:endParaRPr lang="en-IN" sz="2400" dirty="0">
              <a:latin typeface="Courier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3C5C38-10DA-432E-98A5-865DABAB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486150"/>
            <a:ext cx="480695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if (condition1)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Statement 1; //executed if first condition is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if (condition2)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Statement 2; //executed if second condition is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else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Statement 3; //executed if second condition is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2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0214-6337-40BD-9C4B-6B306539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F0F231-4482-485A-A9D7-2FB4EA9CF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8250" y="1072605"/>
            <a:ext cx="636962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class 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public static void main(String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int s = 18;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if (s &gt; 10)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if (s%2==0)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("s is an even number and greater than 10!");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else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("s is a odd number and greater than 10!");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("s is less than 10");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(“Hey”);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{46D81989-FB38-4887-9C7F-8FA943C6D61F}tf78438558_win32</Template>
  <TotalTime>0</TotalTime>
  <Words>1841</Words>
  <Application>Microsoft Office PowerPoint</Application>
  <PresentationFormat>Widescreen</PresentationFormat>
  <Paragraphs>272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Book Antiqua</vt:lpstr>
      <vt:lpstr>Calibri</vt:lpstr>
      <vt:lpstr>Century Gothic</vt:lpstr>
      <vt:lpstr>Courier</vt:lpstr>
      <vt:lpstr>Courier New</vt:lpstr>
      <vt:lpstr>Garamond</vt:lpstr>
      <vt:lpstr>Monaco</vt:lpstr>
      <vt:lpstr>Monotype Sorts</vt:lpstr>
      <vt:lpstr>Open Sans</vt:lpstr>
      <vt:lpstr>Times New Roman</vt:lpstr>
      <vt:lpstr>SavonVTI</vt:lpstr>
      <vt:lpstr>Picture</vt:lpstr>
      <vt:lpstr>Microsoft Word Picture</vt:lpstr>
      <vt:lpstr>Control statements and iteration statements </vt:lpstr>
      <vt:lpstr>Control Statements</vt:lpstr>
      <vt:lpstr>Simple If</vt:lpstr>
      <vt:lpstr>Caution</vt:lpstr>
      <vt:lpstr>The if...else Statement</vt:lpstr>
      <vt:lpstr>if...else Example</vt:lpstr>
      <vt:lpstr>Ladder of If..else</vt:lpstr>
      <vt:lpstr>Nested if statement </vt:lpstr>
      <vt:lpstr>Example</vt:lpstr>
      <vt:lpstr>switch Statements</vt:lpstr>
      <vt:lpstr>switch Statement Flow Chart</vt:lpstr>
      <vt:lpstr>switch Statement Rules</vt:lpstr>
      <vt:lpstr>switch Statement Rules, cont.</vt:lpstr>
      <vt:lpstr>Conditional Operator</vt:lpstr>
      <vt:lpstr>Iteration Statements</vt:lpstr>
      <vt:lpstr>while Loop Flow Chart, cont.</vt:lpstr>
      <vt:lpstr>do-while loop</vt:lpstr>
      <vt:lpstr>Example </vt:lpstr>
      <vt:lpstr>For statement</vt:lpstr>
      <vt:lpstr>for Loop Example</vt:lpstr>
      <vt:lpstr>For-each</vt:lpstr>
      <vt:lpstr>For loop variations</vt:lpstr>
      <vt:lpstr>Which Loop to Use?</vt:lpstr>
      <vt:lpstr>Caution</vt:lpstr>
      <vt:lpstr>Caution, cont.</vt:lpstr>
      <vt:lpstr>Branching Statements</vt:lpstr>
      <vt:lpstr>Break Statement Example</vt:lpstr>
      <vt:lpstr>Continue Statement Example</vt:lpstr>
      <vt:lpstr>Home work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and iteration statements </dc:title>
  <dc:creator>dimplebohra@outlook.com</dc:creator>
  <cp:lastModifiedBy>dimplebohra@outlook.com</cp:lastModifiedBy>
  <cp:revision>17</cp:revision>
  <dcterms:created xsi:type="dcterms:W3CDTF">2020-08-23T07:37:28Z</dcterms:created>
  <dcterms:modified xsi:type="dcterms:W3CDTF">2020-08-24T17:03:29Z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