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7"/>
  </p:notesMasterIdLst>
  <p:sldIdLst>
    <p:sldId id="256" r:id="rId2"/>
    <p:sldId id="257" r:id="rId3"/>
    <p:sldId id="260" r:id="rId4"/>
    <p:sldId id="261" r:id="rId5"/>
    <p:sldId id="262" r:id="rId6"/>
    <p:sldId id="267" r:id="rId7"/>
    <p:sldId id="263" r:id="rId8"/>
    <p:sldId id="268" r:id="rId9"/>
    <p:sldId id="269" r:id="rId10"/>
    <p:sldId id="264" r:id="rId11"/>
    <p:sldId id="270" r:id="rId12"/>
    <p:sldId id="271" r:id="rId13"/>
    <p:sldId id="272" r:id="rId14"/>
    <p:sldId id="265"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775" autoAdjust="0"/>
  </p:normalViewPr>
  <p:slideViewPr>
    <p:cSldViewPr snapToGrid="0">
      <p:cViewPr varScale="1">
        <p:scale>
          <a:sx n="58" d="100"/>
          <a:sy n="58" d="100"/>
        </p:scale>
        <p:origin x="98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734CBF-840B-465B-ADBD-73BE397F6959}" type="datetimeFigureOut">
              <a:rPr lang="en-IN" smtClean="0"/>
              <a:t>24-08-2020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075C9C-73C3-4AE1-A71A-5DC0E2285B55}" type="slidenum">
              <a:rPr lang="en-IN" smtClean="0"/>
              <a:t>‹#›</a:t>
            </a:fld>
            <a:endParaRPr lang="en-IN"/>
          </a:p>
        </p:txBody>
      </p:sp>
    </p:spTree>
    <p:extLst>
      <p:ext uri="{BB962C8B-B14F-4D97-AF65-F5344CB8AC3E}">
        <p14:creationId xmlns:p14="http://schemas.microsoft.com/office/powerpoint/2010/main" val="1894352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javatpoint.com/Input-from-keyboard-by-InputStreamReader"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verdana" panose="020B0604030504040204" pitchFamily="34" charset="0"/>
              </a:rPr>
              <a:t>The java command-line argument is an argument i.e. passed at the time of running the java program.</a:t>
            </a:r>
          </a:p>
          <a:p>
            <a:pPr algn="l"/>
            <a:r>
              <a:rPr lang="en-US" b="0" i="0" dirty="0">
                <a:solidFill>
                  <a:srgbClr val="000000"/>
                </a:solidFill>
                <a:effectLst/>
                <a:latin typeface="verdana" panose="020B0604030504040204" pitchFamily="34" charset="0"/>
              </a:rPr>
              <a:t>The arguments passed from the console can be received in the java program and it can be used as an input.</a:t>
            </a:r>
          </a:p>
          <a:p>
            <a:pPr algn="l"/>
            <a:r>
              <a:rPr lang="en-US" b="0" i="0" dirty="0">
                <a:solidFill>
                  <a:srgbClr val="000000"/>
                </a:solidFill>
                <a:effectLst/>
                <a:latin typeface="verdana" panose="020B0604030504040204" pitchFamily="34" charset="0"/>
              </a:rPr>
              <a:t>So, it provides a convenient way to check the behavior of the program for the different values. You can pass </a:t>
            </a:r>
            <a:r>
              <a:rPr lang="en-US" b="1" i="0" dirty="0">
                <a:solidFill>
                  <a:srgbClr val="000000"/>
                </a:solidFill>
                <a:effectLst/>
                <a:latin typeface="verdana" panose="020B0604030504040204" pitchFamily="34" charset="0"/>
              </a:rPr>
              <a:t>N</a:t>
            </a:r>
            <a:r>
              <a:rPr lang="en-US" b="0" i="0" dirty="0">
                <a:solidFill>
                  <a:srgbClr val="000000"/>
                </a:solidFill>
                <a:effectLst/>
                <a:latin typeface="verdana" panose="020B0604030504040204" pitchFamily="34" charset="0"/>
              </a:rPr>
              <a:t> (1,2,3 and so on) numbers of arguments from the command prompt.</a:t>
            </a:r>
          </a:p>
          <a:p>
            <a:endParaRPr lang="en-IN" dirty="0"/>
          </a:p>
        </p:txBody>
      </p:sp>
      <p:sp>
        <p:nvSpPr>
          <p:cNvPr id="4" name="Slide Number Placeholder 3"/>
          <p:cNvSpPr>
            <a:spLocks noGrp="1"/>
          </p:cNvSpPr>
          <p:nvPr>
            <p:ph type="sldNum" sz="quarter" idx="5"/>
          </p:nvPr>
        </p:nvSpPr>
        <p:spPr/>
        <p:txBody>
          <a:bodyPr/>
          <a:lstStyle/>
          <a:p>
            <a:fld id="{F4075C9C-73C3-4AE1-A71A-5DC0E2285B55}" type="slidenum">
              <a:rPr lang="en-IN" smtClean="0"/>
              <a:t>6</a:t>
            </a:fld>
            <a:endParaRPr lang="en-IN"/>
          </a:p>
        </p:txBody>
      </p:sp>
    </p:spTree>
    <p:extLst>
      <p:ext uri="{BB962C8B-B14F-4D97-AF65-F5344CB8AC3E}">
        <p14:creationId xmlns:p14="http://schemas.microsoft.com/office/powerpoint/2010/main" val="2911317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075C9C-73C3-4AE1-A71A-5DC0E2285B55}" type="slidenum">
              <a:rPr lang="en-IN" smtClean="0"/>
              <a:t>8</a:t>
            </a:fld>
            <a:endParaRPr lang="en-IN"/>
          </a:p>
        </p:txBody>
      </p:sp>
    </p:spTree>
    <p:extLst>
      <p:ext uri="{BB962C8B-B14F-4D97-AF65-F5344CB8AC3E}">
        <p14:creationId xmlns:p14="http://schemas.microsoft.com/office/powerpoint/2010/main" val="3912275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075C9C-73C3-4AE1-A71A-5DC0E2285B55}" type="slidenum">
              <a:rPr lang="en-IN" smtClean="0"/>
              <a:t>9</a:t>
            </a:fld>
            <a:endParaRPr lang="en-IN"/>
          </a:p>
        </p:txBody>
      </p:sp>
    </p:spTree>
    <p:extLst>
      <p:ext uri="{BB962C8B-B14F-4D97-AF65-F5344CB8AC3E}">
        <p14:creationId xmlns:p14="http://schemas.microsoft.com/office/powerpoint/2010/main" val="1534036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075C9C-73C3-4AE1-A71A-5DC0E2285B55}" type="slidenum">
              <a:rPr lang="en-IN" smtClean="0"/>
              <a:t>10</a:t>
            </a:fld>
            <a:endParaRPr lang="en-IN"/>
          </a:p>
        </p:txBody>
      </p:sp>
    </p:spTree>
    <p:extLst>
      <p:ext uri="{BB962C8B-B14F-4D97-AF65-F5344CB8AC3E}">
        <p14:creationId xmlns:p14="http://schemas.microsoft.com/office/powerpoint/2010/main" val="547104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verdana" panose="020B0604030504040204" pitchFamily="34" charset="0"/>
              </a:rPr>
              <a:t>we are connecting the </a:t>
            </a:r>
            <a:r>
              <a:rPr lang="en-US" b="0" i="0" dirty="0" err="1">
                <a:solidFill>
                  <a:srgbClr val="000000"/>
                </a:solidFill>
                <a:effectLst/>
                <a:latin typeface="verdana" panose="020B0604030504040204" pitchFamily="34" charset="0"/>
              </a:rPr>
              <a:t>BufferedReader</a:t>
            </a:r>
            <a:r>
              <a:rPr lang="en-US" b="0" i="0" dirty="0">
                <a:solidFill>
                  <a:srgbClr val="000000"/>
                </a:solidFill>
                <a:effectLst/>
                <a:latin typeface="verdana" panose="020B0604030504040204" pitchFamily="34" charset="0"/>
              </a:rPr>
              <a:t> stream with the </a:t>
            </a:r>
            <a:r>
              <a:rPr lang="en-US" b="0" i="0" u="none" strike="noStrike" dirty="0" err="1">
                <a:solidFill>
                  <a:srgbClr val="008000"/>
                </a:solidFill>
                <a:effectLst/>
                <a:latin typeface="verdana" panose="020B0604030504040204" pitchFamily="34" charset="0"/>
                <a:hlinkClick r:id="rId3"/>
              </a:rPr>
              <a:t>InputStreamReader</a:t>
            </a:r>
            <a:r>
              <a:rPr lang="en-US" b="0" i="0" dirty="0">
                <a:solidFill>
                  <a:srgbClr val="000000"/>
                </a:solidFill>
                <a:effectLst/>
                <a:latin typeface="verdana" panose="020B0604030504040204" pitchFamily="34" charset="0"/>
              </a:rPr>
              <a:t> stream for reading the line by line data from the keyboard.</a:t>
            </a:r>
            <a:endParaRPr lang="en-IN" dirty="0"/>
          </a:p>
        </p:txBody>
      </p:sp>
      <p:sp>
        <p:nvSpPr>
          <p:cNvPr id="4" name="Slide Number Placeholder 3"/>
          <p:cNvSpPr>
            <a:spLocks noGrp="1"/>
          </p:cNvSpPr>
          <p:nvPr>
            <p:ph type="sldNum" sz="quarter" idx="5"/>
          </p:nvPr>
        </p:nvSpPr>
        <p:spPr/>
        <p:txBody>
          <a:bodyPr/>
          <a:lstStyle/>
          <a:p>
            <a:fld id="{F4075C9C-73C3-4AE1-A71A-5DC0E2285B55}" type="slidenum">
              <a:rPr lang="en-IN" smtClean="0"/>
              <a:t>12</a:t>
            </a:fld>
            <a:endParaRPr lang="en-IN"/>
          </a:p>
        </p:txBody>
      </p:sp>
    </p:spTree>
    <p:extLst>
      <p:ext uri="{BB962C8B-B14F-4D97-AF65-F5344CB8AC3E}">
        <p14:creationId xmlns:p14="http://schemas.microsoft.com/office/powerpoint/2010/main" val="2675215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D4A213A3-10E9-421F-81BE-56E0786AB515}" type="datetime2">
              <a:rPr lang="en-US" smtClean="0"/>
              <a:t>Monday, August 24, 2020</a:t>
            </a:fld>
            <a:endParaRPr lang="en-US"/>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899003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3D5DABC0-2199-478F-BA77-33A651B6CB89}" type="datetime2">
              <a:rPr lang="en-US" smtClean="0"/>
              <a:t>Monday, August 24, 2020</a:t>
            </a:fld>
            <a:endParaRPr lang="en-US"/>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227120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D72230C6-DF61-47F4-B8C5-1B70E884BF06}" type="datetime2">
              <a:rPr lang="en-US" smtClean="0"/>
              <a:t>Monday, August 24, 2020</a:t>
            </a:fld>
            <a:endParaRPr lang="en-US"/>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666522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6B12B50C-7EEE-46CD-BAF7-BBC4026D959A}" type="datetime2">
              <a:rPr lang="en-US" smtClean="0"/>
              <a:t>Monday, August 24, 2020</a:t>
            </a:fld>
            <a:endParaRPr lang="en-US"/>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974105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hasCustomPrompt="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8D4211C4-AE09-4254-A5E3-6DA9B099C971}" type="datetime2">
              <a:rPr lang="en-US" smtClean="0"/>
              <a:t>Monday, August 24, 2020</a:t>
            </a:fld>
            <a:endParaRPr lang="en-US"/>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778875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681742C3-E082-4760-93B2-E209268DD00C}" type="datetime2">
              <a:rPr lang="en-US" smtClean="0"/>
              <a:t>Monday, August 24, 2020</a:t>
            </a:fld>
            <a:endParaRPr lang="en-US"/>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428246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B6FC950-F824-48B9-B984-CAEE265865E5}" type="datetime2">
              <a:rPr lang="en-US" smtClean="0"/>
              <a:t>Monday, August 24, 2020</a:t>
            </a:fld>
            <a:endParaRPr lang="en-US"/>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4229088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BC8E3A0F-68E7-4D17-BB84-ED1BA4F6AC6B}" type="datetime2">
              <a:rPr lang="en-US" smtClean="0"/>
              <a:t>Monday, August 24, 2020</a:t>
            </a:fld>
            <a:endParaRPr lang="en-US"/>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872102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EDB7BC4F-EDA1-4BA2-BFF3-FE5B31CCB58B}" type="datetime2">
              <a:rPr lang="en-US" smtClean="0"/>
              <a:t>Monday, August 24, 2020</a:t>
            </a:fld>
            <a:endParaRPr lang="en-US"/>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847611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3AAE694C-1394-4838-A564-7380835C2E77}" type="datetime2">
              <a:rPr lang="en-US" smtClean="0"/>
              <a:t>Monday, August 24, 2020</a:t>
            </a:fld>
            <a:endParaRPr lang="en-US"/>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527326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66AF89-5FBD-43DD-958D-A5C608AE2E2C}"/>
              </a:ext>
            </a:extLst>
          </p:cNvPr>
          <p:cNvSpPr>
            <a:spLocks noGrp="1"/>
          </p:cNvSpPr>
          <p:nvPr>
            <p:ph type="pic" idx="1"/>
          </p:nvPr>
        </p:nvSpPr>
        <p:spPr>
          <a:xfrm>
            <a:off x="5834742" y="858417"/>
            <a:ext cx="5520645" cy="50026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CAB84B19-1A00-4EDB-8425-E1827A377364}" type="datetime2">
              <a:rPr lang="en-US" smtClean="0"/>
              <a:t>Monday, August 24, 2020</a:t>
            </a:fld>
            <a:endParaRPr lang="en-US"/>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142158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800" cap="all" spc="300" baseline="0">
                <a:solidFill>
                  <a:schemeClr val="bg1"/>
                </a:solidFill>
              </a:defRPr>
            </a:lvl1pPr>
          </a:lstStyle>
          <a:p>
            <a:fld id="{10076A27-8146-4F75-9851-A83577C6FD8A}" type="datetime2">
              <a:rPr lang="en-US" smtClean="0"/>
              <a:t>Monday, August 24, 2020</a:t>
            </a:fld>
            <a:endParaRPr lang="en-US"/>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800">
                <a:solidFill>
                  <a:schemeClr val="bg1"/>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25696680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72" r:id="rId5"/>
    <p:sldLayoutId id="2147483666" r:id="rId6"/>
    <p:sldLayoutId id="2147483667" r:id="rId7"/>
    <p:sldLayoutId id="2147483668" r:id="rId8"/>
    <p:sldLayoutId id="2147483671" r:id="rId9"/>
    <p:sldLayoutId id="2147483669" r:id="rId10"/>
    <p:sldLayoutId id="2147483670"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B5D514B-678B-405C-8C17-16BB23F7569E}"/>
              </a:ext>
            </a:extLst>
          </p:cNvPr>
          <p:cNvPicPr>
            <a:picLocks noChangeAspect="1"/>
          </p:cNvPicPr>
          <p:nvPr/>
        </p:nvPicPr>
        <p:blipFill rotWithShape="1">
          <a:blip r:embed="rId2"/>
          <a:srcRect t="14826" b="812"/>
          <a:stretch/>
        </p:blipFill>
        <p:spPr>
          <a:xfrm>
            <a:off x="20" y="-1824"/>
            <a:ext cx="12191980" cy="6865514"/>
          </a:xfrm>
          <a:prstGeom prst="rect">
            <a:avLst/>
          </a:prstGeom>
        </p:spPr>
      </p:pic>
      <p:sp>
        <p:nvSpPr>
          <p:cNvPr id="11" name="Rectangle 10">
            <a:extLst>
              <a:ext uri="{FF2B5EF4-FFF2-40B4-BE49-F238E27FC236}">
                <a16:creationId xmlns:a16="http://schemas.microsoft.com/office/drawing/2014/main" id="{F57DA40C-10B8-4678-8433-AA03ED65E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50583B-E68C-495F-8364-FBC90FC1BEF5}"/>
              </a:ext>
            </a:extLst>
          </p:cNvPr>
          <p:cNvSpPr>
            <a:spLocks noGrp="1"/>
          </p:cNvSpPr>
          <p:nvPr>
            <p:ph type="ctrTitle"/>
          </p:nvPr>
        </p:nvSpPr>
        <p:spPr>
          <a:xfrm>
            <a:off x="628282" y="3889764"/>
            <a:ext cx="5124247" cy="1927695"/>
          </a:xfrm>
        </p:spPr>
        <p:txBody>
          <a:bodyPr anchor="b">
            <a:normAutofit/>
          </a:bodyPr>
          <a:lstStyle/>
          <a:p>
            <a:pPr algn="l"/>
            <a:r>
              <a:rPr lang="en-IN" sz="4000" dirty="0">
                <a:solidFill>
                  <a:schemeClr val="bg1"/>
                </a:solidFill>
              </a:rPr>
              <a:t>Ways of taking input from user</a:t>
            </a:r>
            <a:endParaRPr lang="en-IN" dirty="0">
              <a:solidFill>
                <a:schemeClr val="bg1"/>
              </a:solidFill>
            </a:endParaRPr>
          </a:p>
        </p:txBody>
      </p:sp>
      <p:sp>
        <p:nvSpPr>
          <p:cNvPr id="3" name="Subtitle 2">
            <a:extLst>
              <a:ext uri="{FF2B5EF4-FFF2-40B4-BE49-F238E27FC236}">
                <a16:creationId xmlns:a16="http://schemas.microsoft.com/office/drawing/2014/main" id="{9AC2C58B-92FA-44DA-9FF1-96E9C9915B69}"/>
              </a:ext>
            </a:extLst>
          </p:cNvPr>
          <p:cNvSpPr>
            <a:spLocks noGrp="1"/>
          </p:cNvSpPr>
          <p:nvPr>
            <p:ph type="subTitle" idx="1"/>
          </p:nvPr>
        </p:nvSpPr>
        <p:spPr>
          <a:xfrm>
            <a:off x="5377361" y="5501680"/>
            <a:ext cx="5475877" cy="596511"/>
          </a:xfrm>
        </p:spPr>
        <p:txBody>
          <a:bodyPr>
            <a:normAutofit/>
          </a:bodyPr>
          <a:lstStyle/>
          <a:p>
            <a:pPr algn="l"/>
            <a:r>
              <a:rPr lang="en-IN" sz="1600" dirty="0">
                <a:solidFill>
                  <a:schemeClr val="accent4">
                    <a:lumMod val="50000"/>
                  </a:schemeClr>
                </a:solidFill>
              </a:rPr>
              <a:t>Prepared by : Dimple Bohra</a:t>
            </a:r>
          </a:p>
          <a:p>
            <a:pPr algn="l"/>
            <a:endParaRPr lang="en-IN" dirty="0">
              <a:solidFill>
                <a:schemeClr val="accent4">
                  <a:lumMod val="50000"/>
                </a:schemeClr>
              </a:solidFill>
            </a:endParaRPr>
          </a:p>
        </p:txBody>
      </p:sp>
      <p:sp>
        <p:nvSpPr>
          <p:cNvPr id="13" name="Rectangle 12">
            <a:extLst>
              <a:ext uri="{FF2B5EF4-FFF2-40B4-BE49-F238E27FC236}">
                <a16:creationId xmlns:a16="http://schemas.microsoft.com/office/drawing/2014/main" id="{D1DEB652-CD49-4786-9154-A1A30E195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19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9A7483D-55E4-41F7-8F87-19FAB2AEA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399291"/>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879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44B50-19E2-4F04-A4D5-1561A48F1BAE}"/>
              </a:ext>
            </a:extLst>
          </p:cNvPr>
          <p:cNvSpPr>
            <a:spLocks noGrp="1"/>
          </p:cNvSpPr>
          <p:nvPr>
            <p:ph type="title"/>
          </p:nvPr>
        </p:nvSpPr>
        <p:spPr/>
        <p:txBody>
          <a:bodyPr/>
          <a:lstStyle/>
          <a:p>
            <a:r>
              <a:rPr lang="en-IN" dirty="0"/>
              <a:t>Input using Scanner class</a:t>
            </a:r>
          </a:p>
        </p:txBody>
      </p:sp>
      <p:pic>
        <p:nvPicPr>
          <p:cNvPr id="5" name="Content Placeholder 4">
            <a:extLst>
              <a:ext uri="{FF2B5EF4-FFF2-40B4-BE49-F238E27FC236}">
                <a16:creationId xmlns:a16="http://schemas.microsoft.com/office/drawing/2014/main" id="{80C698FF-F8A3-45DF-ADE7-126B3E2AF6ED}"/>
              </a:ext>
            </a:extLst>
          </p:cNvPr>
          <p:cNvPicPr>
            <a:picLocks noGrp="1" noChangeAspect="1"/>
          </p:cNvPicPr>
          <p:nvPr>
            <p:ph idx="1"/>
          </p:nvPr>
        </p:nvPicPr>
        <p:blipFill>
          <a:blip r:embed="rId3"/>
          <a:stretch>
            <a:fillRect/>
          </a:stretch>
        </p:blipFill>
        <p:spPr>
          <a:xfrm>
            <a:off x="6199632" y="2482056"/>
            <a:ext cx="4705350" cy="2105025"/>
          </a:xfrm>
        </p:spPr>
      </p:pic>
      <p:sp>
        <p:nvSpPr>
          <p:cNvPr id="7" name="TextBox 6">
            <a:extLst>
              <a:ext uri="{FF2B5EF4-FFF2-40B4-BE49-F238E27FC236}">
                <a16:creationId xmlns:a16="http://schemas.microsoft.com/office/drawing/2014/main" id="{159C6D00-F7B5-4496-9E88-1BF4A6083C1E}"/>
              </a:ext>
            </a:extLst>
          </p:cNvPr>
          <p:cNvSpPr txBox="1"/>
          <p:nvPr/>
        </p:nvSpPr>
        <p:spPr>
          <a:xfrm>
            <a:off x="895350" y="2190601"/>
            <a:ext cx="6096000" cy="3970318"/>
          </a:xfrm>
          <a:prstGeom prst="rect">
            <a:avLst/>
          </a:prstGeom>
          <a:noFill/>
        </p:spPr>
        <p:txBody>
          <a:bodyPr wrap="square">
            <a:spAutoFit/>
          </a:bodyPr>
          <a:lstStyle/>
          <a:p>
            <a:r>
              <a:rPr lang="en-IN" dirty="0"/>
              <a:t>import </a:t>
            </a:r>
            <a:r>
              <a:rPr lang="en-IN" dirty="0" err="1"/>
              <a:t>java.util</a:t>
            </a:r>
            <a:r>
              <a:rPr lang="en-IN" dirty="0"/>
              <a:t>.*;</a:t>
            </a:r>
          </a:p>
          <a:p>
            <a:r>
              <a:rPr lang="en-IN" dirty="0"/>
              <a:t>class greatest</a:t>
            </a:r>
          </a:p>
          <a:p>
            <a:r>
              <a:rPr lang="en-IN" dirty="0"/>
              <a:t>{</a:t>
            </a:r>
          </a:p>
          <a:p>
            <a:r>
              <a:rPr lang="en-IN" dirty="0"/>
              <a:t>   public static void main(String </a:t>
            </a:r>
            <a:r>
              <a:rPr lang="en-IN" dirty="0" err="1"/>
              <a:t>args</a:t>
            </a:r>
            <a:r>
              <a:rPr lang="en-IN" dirty="0"/>
              <a:t>[])</a:t>
            </a:r>
          </a:p>
          <a:p>
            <a:r>
              <a:rPr lang="en-IN" dirty="0"/>
              <a:t>    { Scanner </a:t>
            </a:r>
            <a:r>
              <a:rPr lang="en-IN" dirty="0" err="1"/>
              <a:t>sc</a:t>
            </a:r>
            <a:r>
              <a:rPr lang="en-IN" dirty="0"/>
              <a:t> = new Scanner(System.in);</a:t>
            </a:r>
          </a:p>
          <a:p>
            <a:r>
              <a:rPr lang="en-IN" dirty="0"/>
              <a:t>      int </a:t>
            </a:r>
            <a:r>
              <a:rPr lang="en-IN" dirty="0" err="1"/>
              <a:t>a,b</a:t>
            </a:r>
            <a:r>
              <a:rPr lang="en-IN" dirty="0"/>
              <a:t>;</a:t>
            </a:r>
          </a:p>
          <a:p>
            <a:r>
              <a:rPr lang="en-IN" dirty="0"/>
              <a:t>      a=</a:t>
            </a:r>
            <a:r>
              <a:rPr lang="en-IN" dirty="0" err="1"/>
              <a:t>sc.nextInt</a:t>
            </a:r>
            <a:r>
              <a:rPr lang="en-IN" dirty="0"/>
              <a:t>();</a:t>
            </a:r>
          </a:p>
          <a:p>
            <a:r>
              <a:rPr lang="en-IN" dirty="0"/>
              <a:t>      b=</a:t>
            </a:r>
            <a:r>
              <a:rPr lang="en-IN" dirty="0" err="1"/>
              <a:t>sc.nextInt</a:t>
            </a:r>
            <a:r>
              <a:rPr lang="en-IN" dirty="0"/>
              <a:t>();</a:t>
            </a:r>
          </a:p>
          <a:p>
            <a:r>
              <a:rPr lang="en-IN" dirty="0"/>
              <a:t>      if(a&gt;b)</a:t>
            </a:r>
          </a:p>
          <a:p>
            <a:r>
              <a:rPr lang="en-IN" dirty="0"/>
              <a:t>         {</a:t>
            </a:r>
            <a:r>
              <a:rPr lang="en-IN" dirty="0" err="1"/>
              <a:t>System.out.println</a:t>
            </a:r>
            <a:r>
              <a:rPr lang="en-IN" dirty="0"/>
              <a:t>("Greatest no is "+a);}</a:t>
            </a:r>
          </a:p>
          <a:p>
            <a:r>
              <a:rPr lang="en-IN" dirty="0"/>
              <a:t>      else</a:t>
            </a:r>
          </a:p>
          <a:p>
            <a:r>
              <a:rPr lang="en-IN" dirty="0"/>
              <a:t>         {</a:t>
            </a:r>
            <a:r>
              <a:rPr lang="en-IN" dirty="0" err="1"/>
              <a:t>System.out.println</a:t>
            </a:r>
            <a:r>
              <a:rPr lang="en-IN" dirty="0"/>
              <a:t>("Greatest no  is "+b);}</a:t>
            </a:r>
          </a:p>
          <a:p>
            <a:r>
              <a:rPr lang="en-IN" dirty="0"/>
              <a:t>      }</a:t>
            </a:r>
          </a:p>
          <a:p>
            <a:r>
              <a:rPr lang="en-IN" dirty="0"/>
              <a:t>}</a:t>
            </a:r>
          </a:p>
        </p:txBody>
      </p:sp>
    </p:spTree>
    <p:extLst>
      <p:ext uri="{BB962C8B-B14F-4D97-AF65-F5344CB8AC3E}">
        <p14:creationId xmlns:p14="http://schemas.microsoft.com/office/powerpoint/2010/main" val="43725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CD240-CB82-4F8C-B1B3-982665D04F19}"/>
              </a:ext>
            </a:extLst>
          </p:cNvPr>
          <p:cNvSpPr>
            <a:spLocks noGrp="1"/>
          </p:cNvSpPr>
          <p:nvPr>
            <p:ph type="title"/>
          </p:nvPr>
        </p:nvSpPr>
        <p:spPr/>
        <p:txBody>
          <a:bodyPr/>
          <a:lstStyle/>
          <a:p>
            <a:r>
              <a:rPr lang="en-IN" dirty="0"/>
              <a:t>Input using </a:t>
            </a:r>
            <a:r>
              <a:rPr lang="en-IN" dirty="0" err="1"/>
              <a:t>bufferedreader</a:t>
            </a:r>
            <a:r>
              <a:rPr lang="en-IN" dirty="0"/>
              <a:t> class</a:t>
            </a:r>
          </a:p>
        </p:txBody>
      </p:sp>
      <p:sp>
        <p:nvSpPr>
          <p:cNvPr id="4" name="Content Placeholder 3">
            <a:extLst>
              <a:ext uri="{FF2B5EF4-FFF2-40B4-BE49-F238E27FC236}">
                <a16:creationId xmlns:a16="http://schemas.microsoft.com/office/drawing/2014/main" id="{A90C4254-98DE-49FA-B63D-B79423D37AB3}"/>
              </a:ext>
            </a:extLst>
          </p:cNvPr>
          <p:cNvSpPr>
            <a:spLocks noGrp="1"/>
          </p:cNvSpPr>
          <p:nvPr>
            <p:ph idx="1"/>
          </p:nvPr>
        </p:nvSpPr>
        <p:spPr/>
        <p:txBody>
          <a:bodyPr>
            <a:normAutofit fontScale="92500" lnSpcReduction="10000"/>
          </a:bodyPr>
          <a:lstStyle/>
          <a:p>
            <a:pPr algn="just"/>
            <a:r>
              <a:rPr lang="en-US" b="0" i="0" dirty="0">
                <a:solidFill>
                  <a:srgbClr val="000000"/>
                </a:solidFill>
                <a:effectLst/>
                <a:latin typeface="Courier New" panose="02070309020205020404" pitchFamily="49" charset="0"/>
                <a:cs typeface="Courier New" panose="02070309020205020404" pitchFamily="49" charset="0"/>
              </a:rPr>
              <a:t>The </a:t>
            </a:r>
            <a:r>
              <a:rPr lang="en-US" b="0" i="0" dirty="0" err="1">
                <a:solidFill>
                  <a:srgbClr val="000000"/>
                </a:solidFill>
                <a:effectLst/>
                <a:latin typeface="Courier New" panose="02070309020205020404" pitchFamily="49" charset="0"/>
                <a:cs typeface="Courier New" panose="02070309020205020404" pitchFamily="49" charset="0"/>
              </a:rPr>
              <a:t>BufferedReader</a:t>
            </a:r>
            <a:r>
              <a:rPr lang="en-US" b="0" i="0" dirty="0">
                <a:solidFill>
                  <a:srgbClr val="000000"/>
                </a:solidFill>
                <a:effectLst/>
                <a:latin typeface="Courier New" panose="02070309020205020404" pitchFamily="49" charset="0"/>
                <a:cs typeface="Courier New" panose="02070309020205020404" pitchFamily="49" charset="0"/>
              </a:rPr>
              <a:t> class of Java is used to read the stream of characters from the specified source (character-input stream).</a:t>
            </a:r>
          </a:p>
          <a:p>
            <a:pPr algn="just"/>
            <a:r>
              <a:rPr lang="en-US" b="0" i="0" dirty="0">
                <a:solidFill>
                  <a:srgbClr val="000000"/>
                </a:solidFill>
                <a:effectLst/>
                <a:latin typeface="Courier New" panose="02070309020205020404" pitchFamily="49" charset="0"/>
                <a:cs typeface="Courier New" panose="02070309020205020404" pitchFamily="49" charset="0"/>
              </a:rPr>
              <a:t>This class provides a method known as </a:t>
            </a:r>
            <a:r>
              <a:rPr lang="en-US" b="1" i="0" dirty="0" err="1">
                <a:solidFill>
                  <a:srgbClr val="000000"/>
                </a:solidFill>
                <a:effectLst/>
                <a:latin typeface="Courier New" panose="02070309020205020404" pitchFamily="49" charset="0"/>
                <a:cs typeface="Courier New" panose="02070309020205020404" pitchFamily="49" charset="0"/>
              </a:rPr>
              <a:t>readLine</a:t>
            </a:r>
            <a:r>
              <a:rPr lang="en-US" b="1" i="0" dirty="0">
                <a:solidFill>
                  <a:srgbClr val="000000"/>
                </a:solidFill>
                <a:effectLst/>
                <a:latin typeface="Courier New" panose="02070309020205020404" pitchFamily="49" charset="0"/>
                <a:cs typeface="Courier New" panose="02070309020205020404" pitchFamily="49" charset="0"/>
              </a:rPr>
              <a:t>()</a:t>
            </a:r>
            <a:r>
              <a:rPr lang="en-US" b="0" i="0" dirty="0">
                <a:solidFill>
                  <a:srgbClr val="000000"/>
                </a:solidFill>
                <a:effectLst/>
                <a:latin typeface="Courier New" panose="02070309020205020404" pitchFamily="49" charset="0"/>
                <a:cs typeface="Courier New" panose="02070309020205020404" pitchFamily="49" charset="0"/>
              </a:rPr>
              <a:t> which reads and returns the next line from the source and returns it in String format.</a:t>
            </a:r>
          </a:p>
          <a:p>
            <a:pPr algn="just"/>
            <a:r>
              <a:rPr lang="en-US" b="0" i="0" dirty="0">
                <a:solidFill>
                  <a:srgbClr val="000000"/>
                </a:solidFill>
                <a:effectLst/>
                <a:latin typeface="Courier New" panose="02070309020205020404" pitchFamily="49" charset="0"/>
                <a:cs typeface="Courier New" panose="02070309020205020404" pitchFamily="49" charset="0"/>
              </a:rPr>
              <a:t>The </a:t>
            </a:r>
            <a:r>
              <a:rPr lang="en-US" b="1" i="0" dirty="0" err="1">
                <a:solidFill>
                  <a:srgbClr val="000000"/>
                </a:solidFill>
                <a:effectLst/>
                <a:latin typeface="Courier New" panose="02070309020205020404" pitchFamily="49" charset="0"/>
                <a:cs typeface="Courier New" panose="02070309020205020404" pitchFamily="49" charset="0"/>
              </a:rPr>
              <a:t>BufferedReader</a:t>
            </a:r>
            <a:r>
              <a:rPr lang="en-US" b="0" i="0" dirty="0">
                <a:solidFill>
                  <a:srgbClr val="000000"/>
                </a:solidFill>
                <a:effectLst/>
                <a:latin typeface="Courier New" panose="02070309020205020404" pitchFamily="49" charset="0"/>
                <a:cs typeface="Courier New" panose="02070309020205020404" pitchFamily="49" charset="0"/>
              </a:rPr>
              <a:t> class doesn’t provide any direct method to read an integer from the user you need to rely on the </a:t>
            </a:r>
            <a:r>
              <a:rPr lang="en-US" b="0" i="0" dirty="0" err="1">
                <a:solidFill>
                  <a:srgbClr val="000000"/>
                </a:solidFill>
                <a:effectLst/>
                <a:latin typeface="Courier New" panose="02070309020205020404" pitchFamily="49" charset="0"/>
                <a:cs typeface="Courier New" panose="02070309020205020404" pitchFamily="49" charset="0"/>
              </a:rPr>
              <a:t>readLine</a:t>
            </a:r>
            <a:r>
              <a:rPr lang="en-US" b="0" i="0" dirty="0">
                <a:solidFill>
                  <a:srgbClr val="000000"/>
                </a:solidFill>
                <a:effectLst/>
                <a:latin typeface="Courier New" panose="02070309020205020404" pitchFamily="49" charset="0"/>
                <a:cs typeface="Courier New" panose="02070309020205020404" pitchFamily="49" charset="0"/>
              </a:rPr>
              <a:t>() method to read integers too. i.e. Initially you need to read the integers in string format.</a:t>
            </a:r>
          </a:p>
          <a:p>
            <a:pPr algn="just"/>
            <a:r>
              <a:rPr lang="en-US" b="0" i="0" dirty="0">
                <a:solidFill>
                  <a:srgbClr val="000000"/>
                </a:solidFill>
                <a:effectLst/>
                <a:latin typeface="Courier New" panose="02070309020205020404" pitchFamily="49" charset="0"/>
                <a:cs typeface="Courier New" panose="02070309020205020404" pitchFamily="49" charset="0"/>
              </a:rPr>
              <a:t>The </a:t>
            </a:r>
            <a:r>
              <a:rPr lang="en-US" b="1" i="0" dirty="0" err="1">
                <a:solidFill>
                  <a:srgbClr val="000000"/>
                </a:solidFill>
                <a:effectLst/>
                <a:latin typeface="Courier New" panose="02070309020205020404" pitchFamily="49" charset="0"/>
                <a:cs typeface="Courier New" panose="02070309020205020404" pitchFamily="49" charset="0"/>
              </a:rPr>
              <a:t>parseInt</a:t>
            </a:r>
            <a:r>
              <a:rPr lang="en-US" b="1" i="0" dirty="0">
                <a:solidFill>
                  <a:srgbClr val="000000"/>
                </a:solidFill>
                <a:effectLst/>
                <a:latin typeface="Courier New" panose="02070309020205020404" pitchFamily="49" charset="0"/>
                <a:cs typeface="Courier New" panose="02070309020205020404" pitchFamily="49" charset="0"/>
              </a:rPr>
              <a:t>(</a:t>
            </a:r>
            <a:r>
              <a:rPr lang="en-US" b="0" i="0" dirty="0">
                <a:solidFill>
                  <a:srgbClr val="000000"/>
                </a:solidFill>
                <a:effectLst/>
                <a:latin typeface="Courier New" panose="02070309020205020404" pitchFamily="49" charset="0"/>
                <a:cs typeface="Courier New" panose="02070309020205020404" pitchFamily="49" charset="0"/>
              </a:rPr>
              <a:t>) method of the Integer class accepts a String value, parses it as a signed decimal integer and returns it.</a:t>
            </a:r>
          </a:p>
          <a:p>
            <a:endParaRPr lang="en-IN"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39755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CD240-CB82-4F8C-B1B3-982665D04F19}"/>
              </a:ext>
            </a:extLst>
          </p:cNvPr>
          <p:cNvSpPr>
            <a:spLocks noGrp="1"/>
          </p:cNvSpPr>
          <p:nvPr>
            <p:ph type="title"/>
          </p:nvPr>
        </p:nvSpPr>
        <p:spPr/>
        <p:txBody>
          <a:bodyPr/>
          <a:lstStyle/>
          <a:p>
            <a:r>
              <a:rPr lang="en-IN" dirty="0"/>
              <a:t>Input using </a:t>
            </a:r>
            <a:r>
              <a:rPr lang="en-IN" dirty="0" err="1"/>
              <a:t>bufferedreader</a:t>
            </a:r>
            <a:r>
              <a:rPr lang="en-IN" dirty="0"/>
              <a:t> class</a:t>
            </a:r>
          </a:p>
        </p:txBody>
      </p:sp>
      <p:sp>
        <p:nvSpPr>
          <p:cNvPr id="5" name="Content Placeholder 4">
            <a:extLst>
              <a:ext uri="{FF2B5EF4-FFF2-40B4-BE49-F238E27FC236}">
                <a16:creationId xmlns:a16="http://schemas.microsoft.com/office/drawing/2014/main" id="{59704234-4D1D-49C2-AD57-DEC3A766FFCD}"/>
              </a:ext>
            </a:extLst>
          </p:cNvPr>
          <p:cNvSpPr>
            <a:spLocks noGrp="1"/>
          </p:cNvSpPr>
          <p:nvPr>
            <p:ph idx="1"/>
          </p:nvPr>
        </p:nvSpPr>
        <p:spPr/>
        <p:txBody>
          <a:bodyPr>
            <a:normAutofit/>
          </a:bodyPr>
          <a:lstStyle/>
          <a:p>
            <a:r>
              <a:rPr lang="en-IN" sz="2400" dirty="0">
                <a:latin typeface="Courier New" panose="02070309020205020404" pitchFamily="49" charset="0"/>
                <a:cs typeface="Courier New" panose="02070309020205020404" pitchFamily="49" charset="0"/>
              </a:rPr>
              <a:t>How to create object of </a:t>
            </a:r>
            <a:r>
              <a:rPr lang="en-IN" sz="2400" dirty="0" err="1">
                <a:latin typeface="Courier New" panose="02070309020205020404" pitchFamily="49" charset="0"/>
                <a:cs typeface="Courier New" panose="02070309020205020404" pitchFamily="49" charset="0"/>
              </a:rPr>
              <a:t>BufferedReader</a:t>
            </a:r>
            <a:r>
              <a:rPr lang="en-IN" sz="2400" dirty="0">
                <a:latin typeface="Courier New" panose="02070309020205020404" pitchFamily="49" charset="0"/>
                <a:cs typeface="Courier New" panose="02070309020205020404" pitchFamily="49" charset="0"/>
              </a:rPr>
              <a:t> class:</a:t>
            </a:r>
          </a:p>
          <a:p>
            <a:pPr marL="0" indent="0" algn="l">
              <a:buNone/>
            </a:pPr>
            <a:r>
              <a:rPr lang="en-US" sz="2400" b="0" i="0" dirty="0">
                <a:solidFill>
                  <a:srgbClr val="000000"/>
                </a:solidFill>
                <a:effectLst/>
                <a:latin typeface="Courier New" panose="02070309020205020404" pitchFamily="49" charset="0"/>
                <a:cs typeface="Courier New" panose="02070309020205020404" pitchFamily="49" charset="0"/>
              </a:rPr>
              <a:t> </a:t>
            </a:r>
            <a:r>
              <a:rPr lang="en-US" sz="2400" b="1" i="0" dirty="0" err="1">
                <a:solidFill>
                  <a:srgbClr val="000000"/>
                </a:solidFill>
                <a:effectLst/>
                <a:latin typeface="Courier New" panose="02070309020205020404" pitchFamily="49" charset="0"/>
                <a:cs typeface="Courier New" panose="02070309020205020404" pitchFamily="49" charset="0"/>
              </a:rPr>
              <a:t>InputStreamReader</a:t>
            </a:r>
            <a:r>
              <a:rPr lang="en-US" sz="2400" b="1" i="0" dirty="0">
                <a:solidFill>
                  <a:srgbClr val="000000"/>
                </a:solidFill>
                <a:effectLst/>
                <a:latin typeface="Courier New" panose="02070309020205020404" pitchFamily="49" charset="0"/>
                <a:cs typeface="Courier New" panose="02070309020205020404" pitchFamily="49" charset="0"/>
              </a:rPr>
              <a:t> r=</a:t>
            </a:r>
            <a:r>
              <a:rPr lang="en-US" sz="2400" b="1" i="0" dirty="0">
                <a:solidFill>
                  <a:srgbClr val="006699"/>
                </a:solidFill>
                <a:effectLst/>
                <a:latin typeface="Courier New" panose="02070309020205020404" pitchFamily="49" charset="0"/>
                <a:cs typeface="Courier New" panose="02070309020205020404" pitchFamily="49" charset="0"/>
              </a:rPr>
              <a:t>new</a:t>
            </a:r>
            <a:r>
              <a:rPr lang="en-US" sz="2400" b="1" i="0" dirty="0">
                <a:solidFill>
                  <a:srgbClr val="000000"/>
                </a:solidFill>
                <a:effectLst/>
                <a:latin typeface="Courier New" panose="02070309020205020404" pitchFamily="49" charset="0"/>
                <a:cs typeface="Courier New" panose="02070309020205020404" pitchFamily="49" charset="0"/>
              </a:rPr>
              <a:t> </a:t>
            </a:r>
            <a:r>
              <a:rPr lang="en-US" sz="2400" b="1" i="0" dirty="0" err="1">
                <a:solidFill>
                  <a:srgbClr val="000000"/>
                </a:solidFill>
                <a:effectLst/>
                <a:latin typeface="Courier New" panose="02070309020205020404" pitchFamily="49" charset="0"/>
                <a:cs typeface="Courier New" panose="02070309020205020404" pitchFamily="49" charset="0"/>
              </a:rPr>
              <a:t>InputStreamReader</a:t>
            </a:r>
            <a:r>
              <a:rPr lang="en-US" sz="2400" b="1" i="0" dirty="0">
                <a:solidFill>
                  <a:srgbClr val="000000"/>
                </a:solidFill>
                <a:effectLst/>
                <a:latin typeface="Courier New" panose="02070309020205020404" pitchFamily="49" charset="0"/>
                <a:cs typeface="Courier New" panose="02070309020205020404" pitchFamily="49" charset="0"/>
              </a:rPr>
              <a:t>(System.in);     	</a:t>
            </a:r>
            <a:r>
              <a:rPr lang="en-US" sz="2400" b="1" i="0" dirty="0" err="1">
                <a:solidFill>
                  <a:srgbClr val="000000"/>
                </a:solidFill>
                <a:effectLst/>
                <a:latin typeface="Courier New" panose="02070309020205020404" pitchFamily="49" charset="0"/>
                <a:cs typeface="Courier New" panose="02070309020205020404" pitchFamily="49" charset="0"/>
              </a:rPr>
              <a:t>BufferedReader</a:t>
            </a:r>
            <a:r>
              <a:rPr lang="en-US" sz="2400" b="1" i="0" dirty="0">
                <a:solidFill>
                  <a:srgbClr val="000000"/>
                </a:solidFill>
                <a:effectLst/>
                <a:latin typeface="Courier New" panose="02070309020205020404" pitchFamily="49" charset="0"/>
                <a:cs typeface="Courier New" panose="02070309020205020404" pitchFamily="49" charset="0"/>
              </a:rPr>
              <a:t> </a:t>
            </a:r>
            <a:r>
              <a:rPr lang="en-US" sz="2400" b="1" i="0" dirty="0" err="1">
                <a:solidFill>
                  <a:srgbClr val="000000"/>
                </a:solidFill>
                <a:effectLst/>
                <a:latin typeface="Courier New" panose="02070309020205020404" pitchFamily="49" charset="0"/>
                <a:cs typeface="Courier New" panose="02070309020205020404" pitchFamily="49" charset="0"/>
              </a:rPr>
              <a:t>br</a:t>
            </a:r>
            <a:r>
              <a:rPr lang="en-US" sz="2400" b="1" i="0" dirty="0">
                <a:solidFill>
                  <a:srgbClr val="000000"/>
                </a:solidFill>
                <a:effectLst/>
                <a:latin typeface="Courier New" panose="02070309020205020404" pitchFamily="49" charset="0"/>
                <a:cs typeface="Courier New" panose="02070309020205020404" pitchFamily="49" charset="0"/>
              </a:rPr>
              <a:t>=</a:t>
            </a:r>
            <a:r>
              <a:rPr lang="en-US" sz="2400" b="1" i="0" dirty="0">
                <a:solidFill>
                  <a:srgbClr val="006699"/>
                </a:solidFill>
                <a:effectLst/>
                <a:latin typeface="Courier New" panose="02070309020205020404" pitchFamily="49" charset="0"/>
                <a:cs typeface="Courier New" panose="02070309020205020404" pitchFamily="49" charset="0"/>
              </a:rPr>
              <a:t>new</a:t>
            </a:r>
            <a:r>
              <a:rPr lang="en-US" sz="2400" b="1" i="0" dirty="0">
                <a:solidFill>
                  <a:srgbClr val="000000"/>
                </a:solidFill>
                <a:effectLst/>
                <a:latin typeface="Courier New" panose="02070309020205020404" pitchFamily="49" charset="0"/>
                <a:cs typeface="Courier New" panose="02070309020205020404" pitchFamily="49" charset="0"/>
              </a:rPr>
              <a:t> </a:t>
            </a:r>
            <a:r>
              <a:rPr lang="en-US" sz="2400" b="1" i="0" dirty="0" err="1">
                <a:solidFill>
                  <a:srgbClr val="000000"/>
                </a:solidFill>
                <a:effectLst/>
                <a:latin typeface="Courier New" panose="02070309020205020404" pitchFamily="49" charset="0"/>
                <a:cs typeface="Courier New" panose="02070309020205020404" pitchFamily="49" charset="0"/>
              </a:rPr>
              <a:t>BufferedReader</a:t>
            </a:r>
            <a:r>
              <a:rPr lang="en-US" sz="2400" b="1" i="0" dirty="0">
                <a:solidFill>
                  <a:srgbClr val="000000"/>
                </a:solidFill>
                <a:effectLst/>
                <a:latin typeface="Courier New" panose="02070309020205020404" pitchFamily="49" charset="0"/>
                <a:cs typeface="Courier New" panose="02070309020205020404" pitchFamily="49" charset="0"/>
              </a:rPr>
              <a:t>(r);     </a:t>
            </a:r>
          </a:p>
          <a:p>
            <a:r>
              <a:rPr lang="en-US" sz="2400" dirty="0">
                <a:solidFill>
                  <a:srgbClr val="000000"/>
                </a:solidFill>
                <a:latin typeface="Courier New" panose="02070309020205020404" pitchFamily="49" charset="0"/>
                <a:cs typeface="Courier New" panose="02070309020205020404" pitchFamily="49" charset="0"/>
              </a:rPr>
              <a:t>These two statements can be combined and can be written as:</a:t>
            </a:r>
          </a:p>
          <a:p>
            <a:pPr marL="0" indent="0">
              <a:buNone/>
            </a:pPr>
            <a:r>
              <a:rPr lang="en-US" sz="2400" b="0" i="0" dirty="0">
                <a:solidFill>
                  <a:srgbClr val="000000"/>
                </a:solidFill>
                <a:effectLst/>
                <a:latin typeface="Courier New" panose="02070309020205020404" pitchFamily="49" charset="0"/>
                <a:cs typeface="Courier New" panose="02070309020205020404" pitchFamily="49" charset="0"/>
              </a:rPr>
              <a:t> </a:t>
            </a:r>
            <a:r>
              <a:rPr lang="en-IN" sz="2400" b="1" dirty="0" err="1">
                <a:effectLst/>
                <a:latin typeface="Courier New" panose="02070309020205020404" pitchFamily="49" charset="0"/>
                <a:ea typeface="Arial" panose="020B0604020202020204" pitchFamily="34" charset="0"/>
                <a:cs typeface="Courier New" panose="02070309020205020404" pitchFamily="49" charset="0"/>
              </a:rPr>
              <a:t>BufferedReader</a:t>
            </a:r>
            <a:r>
              <a:rPr lang="en-IN" sz="2400" b="1" dirty="0">
                <a:effectLst/>
                <a:latin typeface="Courier New" panose="02070309020205020404" pitchFamily="49" charset="0"/>
                <a:ea typeface="Arial" panose="020B0604020202020204" pitchFamily="34" charset="0"/>
                <a:cs typeface="Courier New" panose="02070309020205020404" pitchFamily="49" charset="0"/>
              </a:rPr>
              <a:t> </a:t>
            </a:r>
            <a:r>
              <a:rPr lang="en-IN" sz="2400" b="1" dirty="0" err="1">
                <a:effectLst/>
                <a:latin typeface="Courier New" panose="02070309020205020404" pitchFamily="49" charset="0"/>
                <a:ea typeface="Arial" panose="020B0604020202020204" pitchFamily="34" charset="0"/>
                <a:cs typeface="Courier New" panose="02070309020205020404" pitchFamily="49" charset="0"/>
              </a:rPr>
              <a:t>br</a:t>
            </a:r>
            <a:r>
              <a:rPr lang="en-IN" sz="2400" b="1" dirty="0">
                <a:effectLst/>
                <a:latin typeface="Courier New" panose="02070309020205020404" pitchFamily="49" charset="0"/>
                <a:ea typeface="Arial" panose="020B0604020202020204" pitchFamily="34" charset="0"/>
                <a:cs typeface="Courier New" panose="02070309020205020404" pitchFamily="49" charset="0"/>
              </a:rPr>
              <a:t> = new </a:t>
            </a:r>
            <a:r>
              <a:rPr lang="en-IN" sz="2400" b="1" dirty="0" err="1">
                <a:effectLst/>
                <a:latin typeface="Courier New" panose="02070309020205020404" pitchFamily="49" charset="0"/>
                <a:ea typeface="Arial" panose="020B0604020202020204" pitchFamily="34" charset="0"/>
                <a:cs typeface="Courier New" panose="02070309020205020404" pitchFamily="49" charset="0"/>
              </a:rPr>
              <a:t>BufferedReader</a:t>
            </a:r>
            <a:r>
              <a:rPr lang="en-IN" sz="2400" b="1" dirty="0">
                <a:effectLst/>
                <a:latin typeface="Courier New" panose="02070309020205020404" pitchFamily="49" charset="0"/>
                <a:ea typeface="Arial" panose="020B0604020202020204" pitchFamily="34" charset="0"/>
                <a:cs typeface="Courier New" panose="02070309020205020404" pitchFamily="49" charset="0"/>
              </a:rPr>
              <a:t>(new      	</a:t>
            </a:r>
            <a:r>
              <a:rPr lang="en-IN" sz="2400" b="1" dirty="0" err="1">
                <a:effectLst/>
                <a:latin typeface="Courier New" panose="02070309020205020404" pitchFamily="49" charset="0"/>
                <a:ea typeface="Arial" panose="020B0604020202020204" pitchFamily="34" charset="0"/>
                <a:cs typeface="Courier New" panose="02070309020205020404" pitchFamily="49" charset="0"/>
              </a:rPr>
              <a:t>InputStreamReader</a:t>
            </a:r>
            <a:r>
              <a:rPr lang="en-IN" sz="2400" b="1" dirty="0">
                <a:effectLst/>
                <a:latin typeface="Courier New" panose="02070309020205020404" pitchFamily="49" charset="0"/>
                <a:ea typeface="Arial" panose="020B0604020202020204" pitchFamily="34" charset="0"/>
                <a:cs typeface="Courier New" panose="02070309020205020404" pitchFamily="49" charset="0"/>
              </a:rPr>
              <a:t>(System.in));</a:t>
            </a:r>
            <a:endParaRPr lang="en-IN"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29116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FB4773-E685-49FD-901B-C22F3F8625A5}"/>
              </a:ext>
            </a:extLst>
          </p:cNvPr>
          <p:cNvPicPr>
            <a:picLocks noChangeAspect="1"/>
          </p:cNvPicPr>
          <p:nvPr/>
        </p:nvPicPr>
        <p:blipFill>
          <a:blip r:embed="rId2"/>
          <a:stretch>
            <a:fillRect/>
          </a:stretch>
        </p:blipFill>
        <p:spPr>
          <a:xfrm>
            <a:off x="837853" y="824258"/>
            <a:ext cx="10311217" cy="4347817"/>
          </a:xfrm>
          <a:prstGeom prst="rect">
            <a:avLst/>
          </a:prstGeom>
        </p:spPr>
      </p:pic>
    </p:spTree>
    <p:extLst>
      <p:ext uri="{BB962C8B-B14F-4D97-AF65-F5344CB8AC3E}">
        <p14:creationId xmlns:p14="http://schemas.microsoft.com/office/powerpoint/2010/main" val="1209185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CD240-CB82-4F8C-B1B3-982665D04F19}"/>
              </a:ext>
            </a:extLst>
          </p:cNvPr>
          <p:cNvSpPr>
            <a:spLocks noGrp="1"/>
          </p:cNvSpPr>
          <p:nvPr>
            <p:ph type="title"/>
          </p:nvPr>
        </p:nvSpPr>
        <p:spPr>
          <a:xfrm>
            <a:off x="1328608" y="507330"/>
            <a:ext cx="10240903" cy="1233488"/>
          </a:xfrm>
        </p:spPr>
        <p:txBody>
          <a:bodyPr/>
          <a:lstStyle/>
          <a:p>
            <a:r>
              <a:rPr lang="en-IN" dirty="0"/>
              <a:t>Input using </a:t>
            </a:r>
            <a:r>
              <a:rPr lang="en-IN" dirty="0" err="1"/>
              <a:t>bufferedreader</a:t>
            </a:r>
            <a:r>
              <a:rPr lang="en-IN" dirty="0"/>
              <a:t> class</a:t>
            </a:r>
          </a:p>
        </p:txBody>
      </p:sp>
      <p:sp>
        <p:nvSpPr>
          <p:cNvPr id="5" name="TextBox 4">
            <a:extLst>
              <a:ext uri="{FF2B5EF4-FFF2-40B4-BE49-F238E27FC236}">
                <a16:creationId xmlns:a16="http://schemas.microsoft.com/office/drawing/2014/main" id="{A37A7444-7961-4CD1-B2B9-B904F64DB6E8}"/>
              </a:ext>
            </a:extLst>
          </p:cNvPr>
          <p:cNvSpPr txBox="1"/>
          <p:nvPr/>
        </p:nvSpPr>
        <p:spPr>
          <a:xfrm>
            <a:off x="752475" y="2063488"/>
            <a:ext cx="6096000" cy="4524957"/>
          </a:xfrm>
          <a:prstGeom prst="rect">
            <a:avLst/>
          </a:prstGeom>
          <a:noFill/>
        </p:spPr>
        <p:txBody>
          <a:bodyPr wrap="square">
            <a:spAutoFit/>
          </a:bodyPr>
          <a:lstStyle/>
          <a:p>
            <a:pPr>
              <a:lnSpc>
                <a:spcPct val="115000"/>
              </a:lnSpc>
            </a:pPr>
            <a:r>
              <a:rPr lang="en-IN" sz="1800" dirty="0">
                <a:effectLst/>
                <a:latin typeface="Arial" panose="020B0604020202020204" pitchFamily="34" charset="0"/>
                <a:ea typeface="Arial" panose="020B0604020202020204" pitchFamily="34" charset="0"/>
              </a:rPr>
              <a:t>import java.io.*;</a:t>
            </a:r>
            <a:endParaRPr lang="en-IN" sz="1100" dirty="0">
              <a:effectLst/>
              <a:latin typeface="Arial" panose="020B0604020202020204" pitchFamily="34" charset="0"/>
              <a:ea typeface="Arial" panose="020B0604020202020204" pitchFamily="34" charset="0"/>
            </a:endParaRPr>
          </a:p>
          <a:p>
            <a:pPr>
              <a:lnSpc>
                <a:spcPct val="115000"/>
              </a:lnSpc>
            </a:pPr>
            <a:r>
              <a:rPr lang="en-IN" sz="1800" dirty="0">
                <a:effectLst/>
                <a:latin typeface="Arial" panose="020B0604020202020204" pitchFamily="34" charset="0"/>
                <a:ea typeface="Arial" panose="020B0604020202020204" pitchFamily="34" charset="0"/>
              </a:rPr>
              <a:t>class </a:t>
            </a:r>
            <a:r>
              <a:rPr lang="en-IN" sz="1800" dirty="0" err="1">
                <a:effectLst/>
                <a:latin typeface="Arial" panose="020B0604020202020204" pitchFamily="34" charset="0"/>
                <a:ea typeface="Arial" panose="020B0604020202020204" pitchFamily="34" charset="0"/>
              </a:rPr>
              <a:t>fibo</a:t>
            </a:r>
            <a:endParaRPr lang="en-IN" sz="1100" dirty="0">
              <a:effectLst/>
              <a:latin typeface="Arial" panose="020B0604020202020204" pitchFamily="34" charset="0"/>
              <a:ea typeface="Arial" panose="020B0604020202020204" pitchFamily="34" charset="0"/>
            </a:endParaRPr>
          </a:p>
          <a:p>
            <a:pPr>
              <a:lnSpc>
                <a:spcPct val="115000"/>
              </a:lnSpc>
            </a:pPr>
            <a:r>
              <a:rPr lang="en-IN" sz="1800" dirty="0">
                <a:effectLst/>
                <a:latin typeface="Arial" panose="020B0604020202020204" pitchFamily="34" charset="0"/>
                <a:ea typeface="Arial" panose="020B0604020202020204" pitchFamily="34" charset="0"/>
              </a:rPr>
              <a:t>{ public static void main(String </a:t>
            </a:r>
            <a:r>
              <a:rPr lang="en-IN" sz="1800" dirty="0" err="1">
                <a:effectLst/>
                <a:latin typeface="Arial" panose="020B0604020202020204" pitchFamily="34" charset="0"/>
                <a:ea typeface="Arial" panose="020B0604020202020204" pitchFamily="34" charset="0"/>
              </a:rPr>
              <a:t>args</a:t>
            </a:r>
            <a:r>
              <a:rPr lang="en-IN" sz="1800" dirty="0">
                <a:effectLst/>
                <a:latin typeface="Arial" panose="020B0604020202020204" pitchFamily="34" charset="0"/>
                <a:ea typeface="Arial" panose="020B0604020202020204" pitchFamily="34" charset="0"/>
              </a:rPr>
              <a:t>[]) throws </a:t>
            </a:r>
            <a:r>
              <a:rPr lang="en-IN" sz="1800" dirty="0" err="1">
                <a:effectLst/>
                <a:latin typeface="Arial" panose="020B0604020202020204" pitchFamily="34" charset="0"/>
                <a:ea typeface="Arial" panose="020B0604020202020204" pitchFamily="34" charset="0"/>
              </a:rPr>
              <a:t>IOException</a:t>
            </a:r>
            <a:endParaRPr lang="en-IN" sz="1100" dirty="0">
              <a:effectLst/>
              <a:latin typeface="Arial" panose="020B0604020202020204" pitchFamily="34" charset="0"/>
              <a:ea typeface="Arial" panose="020B0604020202020204" pitchFamily="34" charset="0"/>
            </a:endParaRPr>
          </a:p>
          <a:p>
            <a:pPr>
              <a:lnSpc>
                <a:spcPct val="115000"/>
              </a:lnSpc>
            </a:pPr>
            <a:r>
              <a:rPr lang="en-IN" sz="1800" dirty="0">
                <a:effectLst/>
                <a:latin typeface="Arial" panose="020B0604020202020204" pitchFamily="34" charset="0"/>
                <a:ea typeface="Arial" panose="020B0604020202020204" pitchFamily="34" charset="0"/>
              </a:rPr>
              <a:t>   {</a:t>
            </a:r>
            <a:endParaRPr lang="en-IN" sz="1100" dirty="0">
              <a:effectLst/>
              <a:latin typeface="Arial" panose="020B0604020202020204" pitchFamily="34" charset="0"/>
              <a:ea typeface="Arial" panose="020B0604020202020204" pitchFamily="34" charset="0"/>
            </a:endParaRPr>
          </a:p>
          <a:p>
            <a:pPr>
              <a:lnSpc>
                <a:spcPct val="115000"/>
              </a:lnSpc>
            </a:pPr>
            <a:r>
              <a:rPr lang="en-IN" sz="1800" dirty="0">
                <a:effectLst/>
                <a:latin typeface="Arial" panose="020B0604020202020204" pitchFamily="34" charset="0"/>
                <a:ea typeface="Arial" panose="020B0604020202020204" pitchFamily="34" charset="0"/>
              </a:rPr>
              <a:t>     int </a:t>
            </a:r>
            <a:r>
              <a:rPr lang="en-IN" sz="1800" dirty="0" err="1">
                <a:effectLst/>
                <a:latin typeface="Arial" panose="020B0604020202020204" pitchFamily="34" charset="0"/>
                <a:ea typeface="Arial" panose="020B0604020202020204" pitchFamily="34" charset="0"/>
              </a:rPr>
              <a:t>a,b,c</a:t>
            </a:r>
            <a:r>
              <a:rPr lang="en-IN" sz="1800" dirty="0">
                <a:effectLst/>
                <a:latin typeface="Arial" panose="020B0604020202020204" pitchFamily="34" charset="0"/>
                <a:ea typeface="Arial" panose="020B0604020202020204" pitchFamily="34" charset="0"/>
              </a:rPr>
              <a:t>;</a:t>
            </a:r>
          </a:p>
          <a:p>
            <a:pPr>
              <a:lnSpc>
                <a:spcPct val="115000"/>
              </a:lnSpc>
            </a:pPr>
            <a:r>
              <a:rPr lang="en-IN" sz="1800" dirty="0">
                <a:effectLst/>
                <a:latin typeface="Arial" panose="020B0604020202020204" pitchFamily="34" charset="0"/>
                <a:ea typeface="Arial" panose="020B0604020202020204" pitchFamily="34" charset="0"/>
              </a:rPr>
              <a:t>     </a:t>
            </a:r>
            <a:r>
              <a:rPr lang="en-IN" sz="1800" dirty="0" err="1">
                <a:effectLst/>
                <a:latin typeface="Arial" panose="020B0604020202020204" pitchFamily="34" charset="0"/>
                <a:ea typeface="Arial" panose="020B0604020202020204" pitchFamily="34" charset="0"/>
              </a:rPr>
              <a:t>System.out.println</a:t>
            </a:r>
            <a:r>
              <a:rPr lang="en-IN" sz="1800" dirty="0">
                <a:effectLst/>
                <a:latin typeface="Arial" panose="020B0604020202020204" pitchFamily="34" charset="0"/>
                <a:ea typeface="Arial" panose="020B0604020202020204" pitchFamily="34" charset="0"/>
              </a:rPr>
              <a:t>("Enter Numbers");</a:t>
            </a:r>
            <a:endParaRPr lang="en-IN" sz="1100" dirty="0">
              <a:effectLst/>
              <a:latin typeface="Arial" panose="020B0604020202020204" pitchFamily="34" charset="0"/>
              <a:ea typeface="Arial" panose="020B0604020202020204" pitchFamily="34" charset="0"/>
            </a:endParaRPr>
          </a:p>
          <a:p>
            <a:pPr>
              <a:lnSpc>
                <a:spcPct val="115000"/>
              </a:lnSpc>
            </a:pPr>
            <a:r>
              <a:rPr lang="en-IN" sz="1800" dirty="0">
                <a:effectLst/>
                <a:latin typeface="Arial" panose="020B0604020202020204" pitchFamily="34" charset="0"/>
                <a:ea typeface="Arial" panose="020B0604020202020204" pitchFamily="34" charset="0"/>
              </a:rPr>
              <a:t>     </a:t>
            </a:r>
            <a:r>
              <a:rPr lang="en-IN" sz="1800" dirty="0" err="1">
                <a:effectLst/>
                <a:latin typeface="Arial" panose="020B0604020202020204" pitchFamily="34" charset="0"/>
                <a:ea typeface="Arial" panose="020B0604020202020204" pitchFamily="34" charset="0"/>
              </a:rPr>
              <a:t>BufferedReader</a:t>
            </a:r>
            <a:r>
              <a:rPr lang="en-IN" sz="1800" dirty="0">
                <a:effectLst/>
                <a:latin typeface="Arial" panose="020B0604020202020204" pitchFamily="34" charset="0"/>
                <a:ea typeface="Arial" panose="020B0604020202020204" pitchFamily="34" charset="0"/>
              </a:rPr>
              <a:t> </a:t>
            </a:r>
            <a:r>
              <a:rPr lang="en-IN" sz="1800" dirty="0" err="1">
                <a:effectLst/>
                <a:latin typeface="Arial" panose="020B0604020202020204" pitchFamily="34" charset="0"/>
                <a:ea typeface="Arial" panose="020B0604020202020204" pitchFamily="34" charset="0"/>
              </a:rPr>
              <a:t>br</a:t>
            </a:r>
            <a:r>
              <a:rPr lang="en-IN" sz="1800" dirty="0">
                <a:effectLst/>
                <a:latin typeface="Arial" panose="020B0604020202020204" pitchFamily="34" charset="0"/>
                <a:ea typeface="Arial" panose="020B0604020202020204" pitchFamily="34" charset="0"/>
              </a:rPr>
              <a:t> = new </a:t>
            </a:r>
            <a:r>
              <a:rPr lang="en-IN" sz="1800" dirty="0" err="1">
                <a:effectLst/>
                <a:latin typeface="Arial" panose="020B0604020202020204" pitchFamily="34" charset="0"/>
                <a:ea typeface="Arial" panose="020B0604020202020204" pitchFamily="34" charset="0"/>
              </a:rPr>
              <a:t>BufferedReader</a:t>
            </a:r>
            <a:r>
              <a:rPr lang="en-IN" sz="1800" dirty="0">
                <a:effectLst/>
                <a:latin typeface="Arial" panose="020B0604020202020204" pitchFamily="34" charset="0"/>
                <a:ea typeface="Arial" panose="020B0604020202020204" pitchFamily="34" charset="0"/>
              </a:rPr>
              <a:t>(new </a:t>
            </a:r>
            <a:r>
              <a:rPr lang="en-IN" sz="1800" dirty="0" err="1">
                <a:effectLst/>
                <a:latin typeface="Arial" panose="020B0604020202020204" pitchFamily="34" charset="0"/>
                <a:ea typeface="Arial" panose="020B0604020202020204" pitchFamily="34" charset="0"/>
              </a:rPr>
              <a:t>InputStreamReader</a:t>
            </a:r>
            <a:r>
              <a:rPr lang="en-IN" sz="1800" dirty="0">
                <a:effectLst/>
                <a:latin typeface="Arial" panose="020B0604020202020204" pitchFamily="34" charset="0"/>
                <a:ea typeface="Arial" panose="020B0604020202020204" pitchFamily="34" charset="0"/>
              </a:rPr>
              <a:t>(System.in));</a:t>
            </a:r>
            <a:endParaRPr lang="en-IN" sz="1100" dirty="0">
              <a:effectLst/>
              <a:latin typeface="Arial" panose="020B0604020202020204" pitchFamily="34" charset="0"/>
              <a:ea typeface="Arial" panose="020B0604020202020204" pitchFamily="34" charset="0"/>
            </a:endParaRPr>
          </a:p>
          <a:p>
            <a:pPr>
              <a:lnSpc>
                <a:spcPct val="115000"/>
              </a:lnSpc>
            </a:pPr>
            <a:r>
              <a:rPr lang="en-IN" sz="1800" dirty="0">
                <a:effectLst/>
                <a:latin typeface="Arial" panose="020B0604020202020204" pitchFamily="34" charset="0"/>
                <a:ea typeface="Arial" panose="020B0604020202020204" pitchFamily="34" charset="0"/>
              </a:rPr>
              <a:t>     a= </a:t>
            </a:r>
            <a:r>
              <a:rPr lang="en-IN" sz="1800" dirty="0" err="1">
                <a:effectLst/>
                <a:latin typeface="Arial" panose="020B0604020202020204" pitchFamily="34" charset="0"/>
                <a:ea typeface="Arial" panose="020B0604020202020204" pitchFamily="34" charset="0"/>
              </a:rPr>
              <a:t>Integer.parseInt</a:t>
            </a:r>
            <a:r>
              <a:rPr lang="en-IN" sz="1800" dirty="0">
                <a:effectLst/>
                <a:latin typeface="Arial" panose="020B0604020202020204" pitchFamily="34" charset="0"/>
                <a:ea typeface="Arial" panose="020B0604020202020204" pitchFamily="34" charset="0"/>
              </a:rPr>
              <a:t>(</a:t>
            </a:r>
            <a:r>
              <a:rPr lang="en-IN" sz="1800" dirty="0" err="1">
                <a:effectLst/>
                <a:latin typeface="Arial" panose="020B0604020202020204" pitchFamily="34" charset="0"/>
                <a:ea typeface="Arial" panose="020B0604020202020204" pitchFamily="34" charset="0"/>
              </a:rPr>
              <a:t>br.readLine</a:t>
            </a:r>
            <a:r>
              <a:rPr lang="en-IN" sz="1800" dirty="0">
                <a:effectLst/>
                <a:latin typeface="Arial" panose="020B0604020202020204" pitchFamily="34" charset="0"/>
                <a:ea typeface="Arial" panose="020B0604020202020204" pitchFamily="34" charset="0"/>
              </a:rPr>
              <a:t>());</a:t>
            </a:r>
          </a:p>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Arial" panose="020B0604020202020204" pitchFamily="34" charset="0"/>
                <a:ea typeface="Arial" panose="020B0604020202020204" pitchFamily="34" charset="0"/>
                <a:cs typeface="+mn-cs"/>
              </a:rPr>
              <a:t>     b= </a:t>
            </a:r>
            <a:r>
              <a:rPr kumimoji="0" lang="en-IN" sz="1800" b="0" i="0" u="none" strike="noStrike" kern="1200" cap="none" spc="0" normalizeH="0" baseline="0" noProof="0" dirty="0" err="1">
                <a:ln>
                  <a:noFill/>
                </a:ln>
                <a:solidFill>
                  <a:srgbClr val="000000"/>
                </a:solidFill>
                <a:effectLst/>
                <a:uLnTx/>
                <a:uFillTx/>
                <a:latin typeface="Arial" panose="020B0604020202020204" pitchFamily="34" charset="0"/>
                <a:ea typeface="Arial" panose="020B0604020202020204" pitchFamily="34" charset="0"/>
                <a:cs typeface="+mn-cs"/>
              </a:rPr>
              <a:t>Integer.parseInt</a:t>
            </a:r>
            <a:r>
              <a:rPr kumimoji="0" lang="en-IN" sz="1800" b="0" i="0" u="none" strike="noStrike" kern="1200" cap="none" spc="0" normalizeH="0" baseline="0" noProof="0" dirty="0">
                <a:ln>
                  <a:noFill/>
                </a:ln>
                <a:solidFill>
                  <a:srgbClr val="000000"/>
                </a:solidFill>
                <a:effectLst/>
                <a:uLnTx/>
                <a:uFillTx/>
                <a:latin typeface="Arial" panose="020B0604020202020204" pitchFamily="34" charset="0"/>
                <a:ea typeface="Arial" panose="020B0604020202020204" pitchFamily="34" charset="0"/>
                <a:cs typeface="+mn-cs"/>
              </a:rPr>
              <a:t>(</a:t>
            </a:r>
            <a:r>
              <a:rPr kumimoji="0" lang="en-IN" sz="1800" b="0" i="0" u="none" strike="noStrike" kern="1200" cap="none" spc="0" normalizeH="0" baseline="0" noProof="0" dirty="0" err="1">
                <a:ln>
                  <a:noFill/>
                </a:ln>
                <a:solidFill>
                  <a:srgbClr val="000000"/>
                </a:solidFill>
                <a:effectLst/>
                <a:uLnTx/>
                <a:uFillTx/>
                <a:latin typeface="Arial" panose="020B0604020202020204" pitchFamily="34" charset="0"/>
                <a:ea typeface="Arial" panose="020B0604020202020204" pitchFamily="34" charset="0"/>
                <a:cs typeface="+mn-cs"/>
              </a:rPr>
              <a:t>br.readLine</a:t>
            </a:r>
            <a:r>
              <a:rPr kumimoji="0" lang="en-IN" sz="1800" b="0" i="0" u="none" strike="noStrike" kern="1200" cap="none" spc="0" normalizeH="0" baseline="0" noProof="0" dirty="0">
                <a:ln>
                  <a:noFill/>
                </a:ln>
                <a:solidFill>
                  <a:srgbClr val="000000"/>
                </a:solidFill>
                <a:effectLst/>
                <a:uLnTx/>
                <a:uFillTx/>
                <a:latin typeface="Arial" panose="020B0604020202020204" pitchFamily="34" charset="0"/>
                <a:ea typeface="Arial" panose="020B0604020202020204" pitchFamily="34" charset="0"/>
                <a:cs typeface="+mn-cs"/>
              </a:rPr>
              <a:t>());</a:t>
            </a:r>
          </a:p>
          <a:p>
            <a:pPr marL="0" marR="0" lvl="0" indent="0" algn="l" defTabSz="914400" rtl="0" eaLnBrk="1" fontAlgn="auto" latinLnBrk="0" hangingPunct="1">
              <a:lnSpc>
                <a:spcPct val="115000"/>
              </a:lnSpc>
              <a:spcBef>
                <a:spcPts val="0"/>
              </a:spcBef>
              <a:spcAft>
                <a:spcPts val="0"/>
              </a:spcAft>
              <a:buClrTx/>
              <a:buSzTx/>
              <a:buFontTx/>
              <a:buNone/>
              <a:tabLst/>
              <a:defRPr/>
            </a:pPr>
            <a:r>
              <a:rPr lang="en-IN" dirty="0">
                <a:solidFill>
                  <a:srgbClr val="000000"/>
                </a:solidFill>
                <a:latin typeface="Arial" panose="020B0604020202020204" pitchFamily="34" charset="0"/>
                <a:ea typeface="Arial" panose="020B0604020202020204" pitchFamily="34" charset="0"/>
              </a:rPr>
              <a:t>     c=</a:t>
            </a:r>
            <a:r>
              <a:rPr lang="en-IN" dirty="0" err="1">
                <a:solidFill>
                  <a:srgbClr val="000000"/>
                </a:solidFill>
                <a:latin typeface="Arial" panose="020B0604020202020204" pitchFamily="34" charset="0"/>
                <a:ea typeface="Arial" panose="020B0604020202020204" pitchFamily="34" charset="0"/>
              </a:rPr>
              <a:t>a+b</a:t>
            </a:r>
            <a:r>
              <a:rPr lang="en-IN" dirty="0">
                <a:solidFill>
                  <a:srgbClr val="000000"/>
                </a:solidFill>
                <a:latin typeface="Arial" panose="020B0604020202020204" pitchFamily="34" charset="0"/>
                <a:ea typeface="Arial" panose="020B0604020202020204" pitchFamily="34" charset="0"/>
              </a:rPr>
              <a:t>;</a:t>
            </a:r>
            <a:endParaRPr kumimoji="0" lang="en-IN" sz="1100" b="0" i="0" u="none" strike="noStrike" kern="1200" cap="none" spc="0" normalizeH="0" baseline="0" noProof="0" dirty="0">
              <a:ln>
                <a:noFill/>
              </a:ln>
              <a:solidFill>
                <a:srgbClr val="000000"/>
              </a:solidFill>
              <a:effectLst/>
              <a:uLnTx/>
              <a:uFillTx/>
              <a:latin typeface="Arial" panose="020B0604020202020204" pitchFamily="34" charset="0"/>
              <a:ea typeface="Arial" panose="020B0604020202020204" pitchFamily="34" charset="0"/>
              <a:cs typeface="+mn-cs"/>
            </a:endParaRPr>
          </a:p>
          <a:p>
            <a:pPr>
              <a:lnSpc>
                <a:spcPct val="115000"/>
              </a:lnSpc>
            </a:pPr>
            <a:r>
              <a:rPr lang="en-IN" sz="1800" dirty="0">
                <a:effectLst/>
                <a:latin typeface="Arial" panose="020B0604020202020204" pitchFamily="34" charset="0"/>
                <a:ea typeface="Arial" panose="020B0604020202020204" pitchFamily="34" charset="0"/>
              </a:rPr>
              <a:t>     </a:t>
            </a:r>
            <a:r>
              <a:rPr lang="en-IN" sz="1800" dirty="0" err="1">
                <a:effectLst/>
                <a:latin typeface="Arial" panose="020B0604020202020204" pitchFamily="34" charset="0"/>
                <a:ea typeface="Arial" panose="020B0604020202020204" pitchFamily="34" charset="0"/>
              </a:rPr>
              <a:t>System.out.println</a:t>
            </a:r>
            <a:r>
              <a:rPr lang="en-IN" sz="1800" dirty="0">
                <a:effectLst/>
                <a:latin typeface="Arial" panose="020B0604020202020204" pitchFamily="34" charset="0"/>
                <a:ea typeface="Arial" panose="020B0604020202020204" pitchFamily="34" charset="0"/>
              </a:rPr>
              <a:t>(“Addition </a:t>
            </a:r>
            <a:r>
              <a:rPr lang="en-IN" sz="1800" dirty="0" err="1">
                <a:effectLst/>
                <a:latin typeface="Arial" panose="020B0604020202020204" pitchFamily="34" charset="0"/>
                <a:ea typeface="Arial" panose="020B0604020202020204" pitchFamily="34" charset="0"/>
              </a:rPr>
              <a:t>is“+c</a:t>
            </a:r>
            <a:r>
              <a:rPr lang="en-IN" sz="1800" dirty="0">
                <a:effectLst/>
                <a:latin typeface="Arial" panose="020B0604020202020204" pitchFamily="34" charset="0"/>
                <a:ea typeface="Arial" panose="020B0604020202020204" pitchFamily="34" charset="0"/>
              </a:rPr>
              <a:t>);</a:t>
            </a:r>
            <a:endParaRPr lang="en-IN" sz="1100" dirty="0">
              <a:effectLst/>
              <a:latin typeface="Arial" panose="020B0604020202020204" pitchFamily="34" charset="0"/>
              <a:ea typeface="Arial" panose="020B0604020202020204" pitchFamily="34" charset="0"/>
            </a:endParaRPr>
          </a:p>
          <a:p>
            <a:pPr>
              <a:lnSpc>
                <a:spcPct val="115000"/>
              </a:lnSpc>
            </a:pPr>
            <a:r>
              <a:rPr lang="en-IN" sz="1800" dirty="0">
                <a:effectLst/>
                <a:latin typeface="Arial" panose="020B0604020202020204" pitchFamily="34" charset="0"/>
                <a:ea typeface="Arial" panose="020B0604020202020204" pitchFamily="34" charset="0"/>
              </a:rPr>
              <a:t>}</a:t>
            </a:r>
          </a:p>
          <a:p>
            <a:pPr>
              <a:lnSpc>
                <a:spcPct val="115000"/>
              </a:lnSpc>
            </a:pPr>
            <a:r>
              <a:rPr lang="en-IN" dirty="0">
                <a:latin typeface="Arial" panose="020B0604020202020204" pitchFamily="34" charset="0"/>
                <a:ea typeface="Arial" panose="020B0604020202020204" pitchFamily="34" charset="0"/>
              </a:rPr>
              <a:t>}</a:t>
            </a:r>
            <a:endParaRPr lang="en-IN" sz="1100" dirty="0">
              <a:effectLst/>
              <a:latin typeface="Arial" panose="020B0604020202020204" pitchFamily="34" charset="0"/>
              <a:ea typeface="Arial" panose="020B0604020202020204" pitchFamily="34" charset="0"/>
            </a:endParaRPr>
          </a:p>
        </p:txBody>
      </p:sp>
      <p:pic>
        <p:nvPicPr>
          <p:cNvPr id="7" name="Picture 6">
            <a:extLst>
              <a:ext uri="{FF2B5EF4-FFF2-40B4-BE49-F238E27FC236}">
                <a16:creationId xmlns:a16="http://schemas.microsoft.com/office/drawing/2014/main" id="{87552429-5EC2-4532-92BE-72DE9419FA61}"/>
              </a:ext>
            </a:extLst>
          </p:cNvPr>
          <p:cNvPicPr>
            <a:picLocks noChangeAspect="1"/>
          </p:cNvPicPr>
          <p:nvPr/>
        </p:nvPicPr>
        <p:blipFill>
          <a:blip r:embed="rId2"/>
          <a:stretch>
            <a:fillRect/>
          </a:stretch>
        </p:blipFill>
        <p:spPr>
          <a:xfrm>
            <a:off x="6449060" y="3149628"/>
            <a:ext cx="5410200" cy="2352675"/>
          </a:xfrm>
          <a:prstGeom prst="rect">
            <a:avLst/>
          </a:prstGeom>
        </p:spPr>
      </p:pic>
    </p:spTree>
    <p:extLst>
      <p:ext uri="{BB962C8B-B14F-4D97-AF65-F5344CB8AC3E}">
        <p14:creationId xmlns:p14="http://schemas.microsoft.com/office/powerpoint/2010/main" val="2685544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C28DACFC-D90E-4BFD-98DE-38A527847A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4E9F5B4-A068-4ABE-8601-6BC199F16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EF8B388-A1B5-412F-8724-38B96C8AF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456773"/>
            <a:ext cx="12191999" cy="6400800"/>
          </a:xfrm>
          <a:prstGeom prst="rect">
            <a:avLst/>
          </a:prstGeom>
          <a:gradFill>
            <a:gsLst>
              <a:gs pos="0">
                <a:schemeClr val="accent5">
                  <a:alpha val="37000"/>
                </a:schemeClr>
              </a:gs>
              <a:gs pos="100000">
                <a:schemeClr val="accent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5A44F65-05A5-4129-9896-3ECBAF7786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19000">
                <a:schemeClr val="accent2">
                  <a:alpha val="41000"/>
                </a:schemeClr>
              </a:gs>
              <a:gs pos="99000">
                <a:schemeClr val="accent4">
                  <a:alpha val="56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13">
            <a:extLst>
              <a:ext uri="{FF2B5EF4-FFF2-40B4-BE49-F238E27FC236}">
                <a16:creationId xmlns:a16="http://schemas.microsoft.com/office/drawing/2014/main" id="{94A016FC-694E-41AA-BA4F-FC9773637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550089" y="-827673"/>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12000"/>
                </a:schemeClr>
              </a:gs>
              <a:gs pos="100000">
                <a:schemeClr val="accent6">
                  <a:lumMod val="20000"/>
                  <a:lumOff val="80000"/>
                  <a:alpha val="1500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834A147-5458-48A6-B4F5-FBC77E9F3B78}"/>
              </a:ext>
            </a:extLst>
          </p:cNvPr>
          <p:cNvSpPr>
            <a:spLocks noGrp="1"/>
          </p:cNvSpPr>
          <p:nvPr>
            <p:ph type="title"/>
          </p:nvPr>
        </p:nvSpPr>
        <p:spPr>
          <a:xfrm>
            <a:off x="1523993" y="2692400"/>
            <a:ext cx="9144000" cy="3360092"/>
          </a:xfrm>
        </p:spPr>
        <p:txBody>
          <a:bodyPr vert="horz" lIns="0" tIns="0" rIns="0" bIns="0" rtlCol="0" anchor="ctr">
            <a:normAutofit/>
          </a:bodyPr>
          <a:lstStyle/>
          <a:p>
            <a:pPr algn="ctr"/>
            <a:r>
              <a:rPr lang="en-US">
                <a:solidFill>
                  <a:schemeClr val="bg1"/>
                </a:solidFill>
              </a:rPr>
              <a:t>Thank you!!</a:t>
            </a:r>
            <a:endParaRPr lang="en-US" dirty="0">
              <a:solidFill>
                <a:schemeClr val="bg1"/>
              </a:solidFill>
            </a:endParaRPr>
          </a:p>
        </p:txBody>
      </p:sp>
    </p:spTree>
    <p:extLst>
      <p:ext uri="{BB962C8B-B14F-4D97-AF65-F5344CB8AC3E}">
        <p14:creationId xmlns:p14="http://schemas.microsoft.com/office/powerpoint/2010/main" val="3123745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7D419-E948-4934-8BAA-C794025E5C2B}"/>
              </a:ext>
            </a:extLst>
          </p:cNvPr>
          <p:cNvSpPr>
            <a:spLocks noGrp="1"/>
          </p:cNvSpPr>
          <p:nvPr>
            <p:ph type="title"/>
          </p:nvPr>
        </p:nvSpPr>
        <p:spPr/>
        <p:txBody>
          <a:bodyPr/>
          <a:lstStyle/>
          <a:p>
            <a:r>
              <a:rPr lang="en-IN" dirty="0"/>
              <a:t>Ways of taking input from user</a:t>
            </a:r>
          </a:p>
        </p:txBody>
      </p:sp>
      <p:sp>
        <p:nvSpPr>
          <p:cNvPr id="3" name="Content Placeholder 2">
            <a:extLst>
              <a:ext uri="{FF2B5EF4-FFF2-40B4-BE49-F238E27FC236}">
                <a16:creationId xmlns:a16="http://schemas.microsoft.com/office/drawing/2014/main" id="{00C97DD6-BA57-4F2B-8D31-118106BDABF5}"/>
              </a:ext>
            </a:extLst>
          </p:cNvPr>
          <p:cNvSpPr>
            <a:spLocks noGrp="1"/>
          </p:cNvSpPr>
          <p:nvPr>
            <p:ph idx="1"/>
          </p:nvPr>
        </p:nvSpPr>
        <p:spPr/>
        <p:txBody>
          <a:bodyPr/>
          <a:lstStyle/>
          <a:p>
            <a:r>
              <a:rPr lang="en-IN" dirty="0"/>
              <a:t>Through command line</a:t>
            </a:r>
          </a:p>
          <a:p>
            <a:r>
              <a:rPr lang="en-IN" dirty="0"/>
              <a:t>Using Scanner class</a:t>
            </a:r>
          </a:p>
          <a:p>
            <a:r>
              <a:rPr lang="en-IN" dirty="0"/>
              <a:t>Using </a:t>
            </a:r>
            <a:r>
              <a:rPr lang="en-IN" dirty="0" err="1"/>
              <a:t>BufferedReader</a:t>
            </a:r>
            <a:r>
              <a:rPr lang="en-IN" dirty="0"/>
              <a:t> class</a:t>
            </a:r>
          </a:p>
        </p:txBody>
      </p:sp>
    </p:spTree>
    <p:extLst>
      <p:ext uri="{BB962C8B-B14F-4D97-AF65-F5344CB8AC3E}">
        <p14:creationId xmlns:p14="http://schemas.microsoft.com/office/powerpoint/2010/main" val="3113961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40CCF-27E1-4AF1-B743-950837B07CF3}"/>
              </a:ext>
            </a:extLst>
          </p:cNvPr>
          <p:cNvSpPr>
            <a:spLocks noGrp="1"/>
          </p:cNvSpPr>
          <p:nvPr>
            <p:ph type="title"/>
          </p:nvPr>
        </p:nvSpPr>
        <p:spPr/>
        <p:txBody>
          <a:bodyPr/>
          <a:lstStyle/>
          <a:p>
            <a:r>
              <a:rPr lang="en-IN" dirty="0"/>
              <a:t>Packages</a:t>
            </a:r>
          </a:p>
        </p:txBody>
      </p:sp>
      <p:sp>
        <p:nvSpPr>
          <p:cNvPr id="3" name="Content Placeholder 2">
            <a:extLst>
              <a:ext uri="{FF2B5EF4-FFF2-40B4-BE49-F238E27FC236}">
                <a16:creationId xmlns:a16="http://schemas.microsoft.com/office/drawing/2014/main" id="{22DEEE72-FC9C-4AE8-86B9-D15F070FED66}"/>
              </a:ext>
            </a:extLst>
          </p:cNvPr>
          <p:cNvSpPr>
            <a:spLocks noGrp="1"/>
          </p:cNvSpPr>
          <p:nvPr>
            <p:ph idx="1"/>
          </p:nvPr>
        </p:nvSpPr>
        <p:spPr/>
        <p:txBody>
          <a:bodyPr>
            <a:normAutofit/>
          </a:bodyPr>
          <a:lstStyle/>
          <a:p>
            <a:pPr algn="just"/>
            <a:r>
              <a:rPr lang="en-IN" sz="2400" dirty="0"/>
              <a:t>It is a collection of related classes, which have pre-defined methods, variables and interfaces that a programmer can use in his/her application.</a:t>
            </a:r>
          </a:p>
          <a:p>
            <a:pPr algn="just"/>
            <a:r>
              <a:rPr lang="en-IN" sz="2400" dirty="0"/>
              <a:t>The classes of package contain built-in methods that can be readily used by programmer.</a:t>
            </a:r>
          </a:p>
          <a:p>
            <a:pPr algn="just"/>
            <a:r>
              <a:rPr lang="en-IN" sz="2400" dirty="0"/>
              <a:t>Java contains many packages which in turn contain many library classes. </a:t>
            </a:r>
          </a:p>
        </p:txBody>
      </p:sp>
    </p:spTree>
    <p:extLst>
      <p:ext uri="{BB962C8B-B14F-4D97-AF65-F5344CB8AC3E}">
        <p14:creationId xmlns:p14="http://schemas.microsoft.com/office/powerpoint/2010/main" val="347102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443BC-911A-4ACF-AD4A-949CBA4D7961}"/>
              </a:ext>
            </a:extLst>
          </p:cNvPr>
          <p:cNvSpPr>
            <a:spLocks noGrp="1"/>
          </p:cNvSpPr>
          <p:nvPr>
            <p:ph type="title"/>
          </p:nvPr>
        </p:nvSpPr>
        <p:spPr/>
        <p:txBody>
          <a:bodyPr>
            <a:normAutofit/>
          </a:bodyPr>
          <a:lstStyle/>
          <a:p>
            <a:r>
              <a:rPr lang="en-IN" dirty="0"/>
              <a:t>Frequent packages and their commonly used members</a:t>
            </a:r>
          </a:p>
        </p:txBody>
      </p:sp>
      <p:sp>
        <p:nvSpPr>
          <p:cNvPr id="3" name="Content Placeholder 2">
            <a:extLst>
              <a:ext uri="{FF2B5EF4-FFF2-40B4-BE49-F238E27FC236}">
                <a16:creationId xmlns:a16="http://schemas.microsoft.com/office/drawing/2014/main" id="{9B2782F4-18A8-45E3-8CE0-EAD1E41CFABD}"/>
              </a:ext>
            </a:extLst>
          </p:cNvPr>
          <p:cNvSpPr>
            <a:spLocks noGrp="1"/>
          </p:cNvSpPr>
          <p:nvPr>
            <p:ph idx="1"/>
          </p:nvPr>
        </p:nvSpPr>
        <p:spPr>
          <a:xfrm>
            <a:off x="962025" y="2209800"/>
            <a:ext cx="10321671" cy="3962400"/>
          </a:xfrm>
        </p:spPr>
        <p:txBody>
          <a:bodyPr>
            <a:normAutofit/>
          </a:bodyPr>
          <a:lstStyle/>
          <a:p>
            <a:pPr marL="0" indent="0">
              <a:buNone/>
            </a:pPr>
            <a:r>
              <a:rPr lang="en-IN" sz="2400" b="1" dirty="0"/>
              <a:t>java.io </a:t>
            </a:r>
            <a:r>
              <a:rPr lang="en-IN" sz="2400" dirty="0"/>
              <a:t>: contains members that help in system I/O.</a:t>
            </a:r>
          </a:p>
          <a:p>
            <a:pPr marL="0" indent="0">
              <a:buNone/>
            </a:pPr>
            <a:r>
              <a:rPr lang="en-IN" sz="2400" dirty="0"/>
              <a:t> </a:t>
            </a:r>
            <a:r>
              <a:rPr lang="en-IN" sz="2400" dirty="0" err="1"/>
              <a:t>BufferedReader</a:t>
            </a:r>
            <a:r>
              <a:rPr lang="en-IN" sz="2400" dirty="0"/>
              <a:t>, </a:t>
            </a:r>
            <a:r>
              <a:rPr lang="en-IN" sz="2400" dirty="0" err="1"/>
              <a:t>BufferedWriter</a:t>
            </a:r>
            <a:r>
              <a:rPr lang="en-IN" sz="2400" dirty="0"/>
              <a:t>, </a:t>
            </a:r>
            <a:r>
              <a:rPr lang="en-IN" sz="2400" dirty="0" err="1"/>
              <a:t>DataInputStream</a:t>
            </a:r>
            <a:r>
              <a:rPr lang="en-IN" sz="2400" dirty="0"/>
              <a:t>, </a:t>
            </a:r>
            <a:r>
              <a:rPr lang="en-IN" sz="2400" dirty="0" err="1"/>
              <a:t>DataOutputStream</a:t>
            </a:r>
            <a:r>
              <a:rPr lang="en-IN" sz="2400" dirty="0"/>
              <a:t>, </a:t>
            </a:r>
            <a:r>
              <a:rPr lang="en-IN" sz="2400" dirty="0" err="1"/>
              <a:t>IOException</a:t>
            </a:r>
            <a:endParaRPr lang="en-IN" sz="2400" dirty="0"/>
          </a:p>
          <a:p>
            <a:pPr marL="0" indent="0">
              <a:buNone/>
            </a:pPr>
            <a:r>
              <a:rPr lang="en-IN" sz="2400" b="1" dirty="0" err="1"/>
              <a:t>java.lang</a:t>
            </a:r>
            <a:r>
              <a:rPr lang="en-IN" sz="2400" b="1" dirty="0"/>
              <a:t> </a:t>
            </a:r>
            <a:r>
              <a:rPr lang="en-IN" sz="2400" dirty="0"/>
              <a:t>: contains members that are fundamental to the design of the Java language. This package is automatically imported in java program. It contains wrapper classes e.g. Integer, String, Boolean, Math, System etc.</a:t>
            </a:r>
          </a:p>
          <a:p>
            <a:pPr marL="0" indent="0">
              <a:buNone/>
            </a:pPr>
            <a:r>
              <a:rPr lang="en-IN" sz="2400" dirty="0" err="1"/>
              <a:t>ArrayIndexOutOfBoundsException</a:t>
            </a:r>
            <a:r>
              <a:rPr lang="en-IN" sz="2400" dirty="0"/>
              <a:t>, </a:t>
            </a:r>
            <a:r>
              <a:rPr lang="en-IN" sz="2400" dirty="0" err="1"/>
              <a:t>NullPointerException</a:t>
            </a:r>
            <a:endParaRPr lang="en-IN" sz="2400" dirty="0"/>
          </a:p>
          <a:p>
            <a:endParaRPr lang="en-IN" sz="2400" dirty="0"/>
          </a:p>
        </p:txBody>
      </p:sp>
    </p:spTree>
    <p:extLst>
      <p:ext uri="{BB962C8B-B14F-4D97-AF65-F5344CB8AC3E}">
        <p14:creationId xmlns:p14="http://schemas.microsoft.com/office/powerpoint/2010/main" val="3926529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443BC-911A-4ACF-AD4A-949CBA4D7961}"/>
              </a:ext>
            </a:extLst>
          </p:cNvPr>
          <p:cNvSpPr>
            <a:spLocks noGrp="1"/>
          </p:cNvSpPr>
          <p:nvPr>
            <p:ph type="title"/>
          </p:nvPr>
        </p:nvSpPr>
        <p:spPr/>
        <p:txBody>
          <a:bodyPr>
            <a:normAutofit/>
          </a:bodyPr>
          <a:lstStyle/>
          <a:p>
            <a:r>
              <a:rPr lang="en-IN" dirty="0"/>
              <a:t>Frequent packages and their commonly used members</a:t>
            </a:r>
          </a:p>
        </p:txBody>
      </p:sp>
      <p:sp>
        <p:nvSpPr>
          <p:cNvPr id="3" name="Content Placeholder 2">
            <a:extLst>
              <a:ext uri="{FF2B5EF4-FFF2-40B4-BE49-F238E27FC236}">
                <a16:creationId xmlns:a16="http://schemas.microsoft.com/office/drawing/2014/main" id="{9B2782F4-18A8-45E3-8CE0-EAD1E41CFABD}"/>
              </a:ext>
            </a:extLst>
          </p:cNvPr>
          <p:cNvSpPr>
            <a:spLocks noGrp="1"/>
          </p:cNvSpPr>
          <p:nvPr>
            <p:ph idx="1"/>
          </p:nvPr>
        </p:nvSpPr>
        <p:spPr>
          <a:xfrm>
            <a:off x="962025" y="2209800"/>
            <a:ext cx="10321671" cy="3962400"/>
          </a:xfrm>
        </p:spPr>
        <p:txBody>
          <a:bodyPr>
            <a:normAutofit/>
          </a:bodyPr>
          <a:lstStyle/>
          <a:p>
            <a:pPr marL="0" indent="0">
              <a:buNone/>
            </a:pPr>
            <a:r>
              <a:rPr lang="en-IN" sz="2400" b="1" dirty="0" err="1"/>
              <a:t>java.util</a:t>
            </a:r>
            <a:r>
              <a:rPr lang="en-IN" sz="2400" b="1" dirty="0"/>
              <a:t> </a:t>
            </a:r>
            <a:r>
              <a:rPr lang="en-IN" sz="2400" dirty="0"/>
              <a:t>: contains some utility members such as:</a:t>
            </a:r>
          </a:p>
          <a:p>
            <a:pPr marL="0" indent="0">
              <a:buNone/>
            </a:pPr>
            <a:r>
              <a:rPr lang="en-IN" sz="2400" dirty="0" err="1"/>
              <a:t>StringTokenizer</a:t>
            </a:r>
            <a:r>
              <a:rPr lang="en-IN" sz="2400" dirty="0"/>
              <a:t>, Scanner, </a:t>
            </a:r>
            <a:r>
              <a:rPr lang="en-IN" sz="2400" dirty="0" err="1"/>
              <a:t>Calender</a:t>
            </a:r>
            <a:r>
              <a:rPr lang="en-IN" sz="2400" dirty="0"/>
              <a:t>, Date</a:t>
            </a:r>
          </a:p>
        </p:txBody>
      </p:sp>
    </p:spTree>
    <p:extLst>
      <p:ext uri="{BB962C8B-B14F-4D97-AF65-F5344CB8AC3E}">
        <p14:creationId xmlns:p14="http://schemas.microsoft.com/office/powerpoint/2010/main" val="4292955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4F37C51-E0A0-41A9-B5D6-6A1F3E898FFF}"/>
              </a:ext>
            </a:extLst>
          </p:cNvPr>
          <p:cNvSpPr/>
          <p:nvPr/>
        </p:nvSpPr>
        <p:spPr>
          <a:xfrm>
            <a:off x="66101" y="1976805"/>
            <a:ext cx="6629399" cy="2585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92E5240-8F72-447F-949D-59FBAD0F0313}"/>
              </a:ext>
            </a:extLst>
          </p:cNvPr>
          <p:cNvSpPr>
            <a:spLocks noGrp="1"/>
          </p:cNvSpPr>
          <p:nvPr>
            <p:ph type="title"/>
          </p:nvPr>
        </p:nvSpPr>
        <p:spPr/>
        <p:txBody>
          <a:bodyPr/>
          <a:lstStyle/>
          <a:p>
            <a:r>
              <a:rPr lang="en-IN" dirty="0"/>
              <a:t>Input through command line</a:t>
            </a:r>
          </a:p>
        </p:txBody>
      </p:sp>
      <p:sp>
        <p:nvSpPr>
          <p:cNvPr id="8" name="TextBox 7">
            <a:extLst>
              <a:ext uri="{FF2B5EF4-FFF2-40B4-BE49-F238E27FC236}">
                <a16:creationId xmlns:a16="http://schemas.microsoft.com/office/drawing/2014/main" id="{87243A0A-E952-443E-B8BA-86BA46783398}"/>
              </a:ext>
            </a:extLst>
          </p:cNvPr>
          <p:cNvSpPr txBox="1"/>
          <p:nvPr/>
        </p:nvSpPr>
        <p:spPr>
          <a:xfrm>
            <a:off x="66101" y="1938940"/>
            <a:ext cx="7461174" cy="1477328"/>
          </a:xfrm>
          <a:prstGeom prst="rect">
            <a:avLst/>
          </a:prstGeom>
          <a:noFill/>
        </p:spPr>
        <p:txBody>
          <a:bodyPr wrap="square">
            <a:spAutoFit/>
          </a:bodyPr>
          <a:lstStyle/>
          <a:p>
            <a:pPr algn="l"/>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CommandLineExample</a:t>
            </a:r>
            <a:r>
              <a:rPr lang="en-IN" b="0" i="0" dirty="0">
                <a:solidFill>
                  <a:srgbClr val="000000"/>
                </a:solidFill>
                <a:effectLst/>
                <a:latin typeface="verdana" panose="020B0604030504040204" pitchFamily="34" charset="0"/>
              </a:rPr>
              <a:t>{  </a:t>
            </a:r>
          </a:p>
          <a:p>
            <a:pPr algn="l"/>
            <a:r>
              <a:rPr lang="en-IN" b="1" i="0" dirty="0">
                <a:solidFill>
                  <a:srgbClr val="006699"/>
                </a:solidFill>
                <a:effectLst/>
                <a:latin typeface="verdana" panose="020B0604030504040204" pitchFamily="34" charset="0"/>
              </a:rPr>
              <a:t>public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static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main(String </a:t>
            </a:r>
            <a:r>
              <a:rPr lang="en-IN" b="0" i="0" dirty="0" err="1">
                <a:solidFill>
                  <a:srgbClr val="000000"/>
                </a:solidFill>
                <a:effectLst/>
                <a:latin typeface="verdana" panose="020B0604030504040204" pitchFamily="34" charset="0"/>
              </a:rPr>
              <a:t>args</a:t>
            </a:r>
            <a:r>
              <a:rPr lang="en-IN" b="0" i="0" dirty="0">
                <a:solidFill>
                  <a:srgbClr val="000000"/>
                </a:solidFill>
                <a:effectLst/>
                <a:latin typeface="verdana" panose="020B0604030504040204" pitchFamily="34" charset="0"/>
              </a:rPr>
              <a:t>[]){  </a:t>
            </a:r>
          </a:p>
          <a:p>
            <a:pPr algn="l"/>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"Your first argument is: "</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args</a:t>
            </a:r>
            <a:r>
              <a:rPr lang="en-IN" b="0" i="0" dirty="0">
                <a:solidFill>
                  <a:srgbClr val="000000"/>
                </a:solidFill>
                <a:effectLst/>
                <a:latin typeface="verdana" panose="020B0604030504040204" pitchFamily="34" charset="0"/>
              </a:rPr>
              <a:t>[</a:t>
            </a:r>
            <a:r>
              <a:rPr lang="en-IN" b="0" i="0" dirty="0">
                <a:effectLst/>
                <a:latin typeface="verdana" panose="020B0604030504040204" pitchFamily="34" charset="0"/>
              </a:rPr>
              <a:t>0</a:t>
            </a:r>
            <a:r>
              <a:rPr lang="en-IN" b="0" i="0" dirty="0">
                <a:solidFill>
                  <a:srgbClr val="000000"/>
                </a:solidFill>
                <a:effectLst/>
                <a:latin typeface="verdana" panose="020B0604030504040204" pitchFamily="34" charset="0"/>
              </a:rPr>
              <a:t>]);  </a:t>
            </a:r>
          </a:p>
          <a:p>
            <a:pPr algn="l"/>
            <a:r>
              <a:rPr lang="en-IN" b="0" i="0" dirty="0">
                <a:solidFill>
                  <a:srgbClr val="000000"/>
                </a:solidFill>
                <a:effectLst/>
                <a:latin typeface="verdana" panose="020B0604030504040204" pitchFamily="34" charset="0"/>
              </a:rPr>
              <a:t>}  </a:t>
            </a:r>
          </a:p>
          <a:p>
            <a:pPr algn="l"/>
            <a:r>
              <a:rPr lang="en-IN" b="0" i="0" dirty="0">
                <a:solidFill>
                  <a:srgbClr val="000000"/>
                </a:solidFill>
                <a:effectLst/>
                <a:latin typeface="verdana" panose="020B0604030504040204" pitchFamily="34" charset="0"/>
              </a:rPr>
              <a:t>}  </a:t>
            </a:r>
          </a:p>
        </p:txBody>
      </p:sp>
      <p:sp>
        <p:nvSpPr>
          <p:cNvPr id="10" name="TextBox 9">
            <a:extLst>
              <a:ext uri="{FF2B5EF4-FFF2-40B4-BE49-F238E27FC236}">
                <a16:creationId xmlns:a16="http://schemas.microsoft.com/office/drawing/2014/main" id="{0614D9D2-E3AA-4AFA-A4C4-6472EEBC7A77}"/>
              </a:ext>
            </a:extLst>
          </p:cNvPr>
          <p:cNvSpPr txBox="1"/>
          <p:nvPr/>
        </p:nvSpPr>
        <p:spPr>
          <a:xfrm>
            <a:off x="143219" y="3592934"/>
            <a:ext cx="6097836" cy="646331"/>
          </a:xfrm>
          <a:prstGeom prst="rect">
            <a:avLst/>
          </a:prstGeom>
          <a:noFill/>
        </p:spPr>
        <p:txBody>
          <a:bodyPr wrap="square">
            <a:spAutoFit/>
          </a:bodyPr>
          <a:lstStyle/>
          <a:p>
            <a:pPr algn="l"/>
            <a:r>
              <a:rPr lang="en-US" b="0" i="0" dirty="0">
                <a:solidFill>
                  <a:srgbClr val="000000"/>
                </a:solidFill>
                <a:effectLst/>
                <a:latin typeface="verdana" panose="020B0604030504040204" pitchFamily="34" charset="0"/>
              </a:rPr>
              <a:t>C:\programs&gt;javac CommandLineExample.java  </a:t>
            </a:r>
          </a:p>
          <a:p>
            <a:pPr algn="l"/>
            <a:r>
              <a:rPr lang="en-US" b="0" i="0" dirty="0">
                <a:solidFill>
                  <a:srgbClr val="000000"/>
                </a:solidFill>
                <a:effectLst/>
                <a:latin typeface="verdana" panose="020B0604030504040204" pitchFamily="34" charset="0"/>
              </a:rPr>
              <a:t>C:\programs&gt;java </a:t>
            </a:r>
            <a:r>
              <a:rPr lang="en-US" b="0" i="0" dirty="0" err="1">
                <a:solidFill>
                  <a:srgbClr val="000000"/>
                </a:solidFill>
                <a:effectLst/>
                <a:latin typeface="verdana" panose="020B0604030504040204" pitchFamily="34" charset="0"/>
              </a:rPr>
              <a:t>CommandLineExample</a:t>
            </a:r>
            <a:r>
              <a:rPr lang="en-US" b="0" i="0" dirty="0">
                <a:solidFill>
                  <a:srgbClr val="000000"/>
                </a:solidFill>
                <a:effectLst/>
                <a:latin typeface="verdana" panose="020B0604030504040204" pitchFamily="34" charset="0"/>
              </a:rPr>
              <a:t> Hello </a:t>
            </a:r>
          </a:p>
        </p:txBody>
      </p:sp>
      <p:grpSp>
        <p:nvGrpSpPr>
          <p:cNvPr id="15" name="Group 14">
            <a:extLst>
              <a:ext uri="{FF2B5EF4-FFF2-40B4-BE49-F238E27FC236}">
                <a16:creationId xmlns:a16="http://schemas.microsoft.com/office/drawing/2014/main" id="{55258D69-3B9C-4295-8D03-AA9FC3304324}"/>
              </a:ext>
            </a:extLst>
          </p:cNvPr>
          <p:cNvGrpSpPr/>
          <p:nvPr/>
        </p:nvGrpSpPr>
        <p:grpSpPr>
          <a:xfrm>
            <a:off x="6695500" y="3592934"/>
            <a:ext cx="5863729" cy="2606441"/>
            <a:chOff x="6398045" y="4439287"/>
            <a:chExt cx="6097836" cy="2585323"/>
          </a:xfrm>
        </p:grpSpPr>
        <p:sp>
          <p:nvSpPr>
            <p:cNvPr id="14" name="Rectangle 13">
              <a:extLst>
                <a:ext uri="{FF2B5EF4-FFF2-40B4-BE49-F238E27FC236}">
                  <a16:creationId xmlns:a16="http://schemas.microsoft.com/office/drawing/2014/main" id="{05C17209-3433-4DFE-8431-3864769A0CB4}"/>
                </a:ext>
              </a:extLst>
            </p:cNvPr>
            <p:cNvSpPr/>
            <p:nvPr/>
          </p:nvSpPr>
          <p:spPr>
            <a:xfrm>
              <a:off x="6398045" y="4495406"/>
              <a:ext cx="5643391" cy="2366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92F30A6F-6DBD-4190-A038-8557DAF411FC}"/>
                </a:ext>
              </a:extLst>
            </p:cNvPr>
            <p:cNvSpPr txBox="1"/>
            <p:nvPr/>
          </p:nvSpPr>
          <p:spPr>
            <a:xfrm>
              <a:off x="6398045" y="4439287"/>
              <a:ext cx="6097836" cy="2585323"/>
            </a:xfrm>
            <a:prstGeom prst="rect">
              <a:avLst/>
            </a:prstGeom>
            <a:noFill/>
          </p:spPr>
          <p:txBody>
            <a:bodyPr wrap="square">
              <a:spAutoFit/>
            </a:bodyPr>
            <a:lstStyle/>
            <a:p>
              <a:pPr algn="l"/>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A{  </a:t>
              </a:r>
            </a:p>
            <a:p>
              <a:pPr algn="l"/>
              <a:r>
                <a:rPr lang="en-IN" b="1" i="0" dirty="0">
                  <a:solidFill>
                    <a:srgbClr val="006699"/>
                  </a:solidFill>
                  <a:effectLst/>
                  <a:latin typeface="verdana" panose="020B0604030504040204" pitchFamily="34" charset="0"/>
                </a:rPr>
                <a:t>public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static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main(String </a:t>
              </a:r>
              <a:r>
                <a:rPr lang="en-IN" b="0" i="0" dirty="0" err="1">
                  <a:solidFill>
                    <a:srgbClr val="000000"/>
                  </a:solidFill>
                  <a:effectLst/>
                  <a:latin typeface="verdana" panose="020B0604030504040204" pitchFamily="34" charset="0"/>
                </a:rPr>
                <a:t>args</a:t>
              </a:r>
              <a:r>
                <a:rPr lang="en-IN" b="0" i="0" dirty="0">
                  <a:solidFill>
                    <a:srgbClr val="000000"/>
                  </a:solidFill>
                  <a:effectLst/>
                  <a:latin typeface="verdana" panose="020B0604030504040204" pitchFamily="34" charset="0"/>
                </a:rPr>
                <a:t>[]){  </a:t>
              </a:r>
            </a:p>
            <a:p>
              <a:pPr algn="l"/>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for</a:t>
              </a:r>
              <a:r>
                <a:rPr lang="en-IN" b="0" i="0" dirty="0">
                  <a:solidFill>
                    <a:srgbClr val="000000"/>
                  </a:solidFill>
                  <a:effectLst/>
                  <a:latin typeface="verdana" panose="020B0604030504040204" pitchFamily="34" charset="0"/>
                </a:rPr>
                <a:t>(</a:t>
              </a:r>
              <a:r>
                <a:rPr lang="en-IN" b="1" i="0" dirty="0">
                  <a:solidFill>
                    <a:srgbClr val="006699"/>
                  </a:solidFill>
                  <a:effectLst/>
                  <a:latin typeface="verdana" panose="020B0604030504040204" pitchFamily="34" charset="0"/>
                </a:rPr>
                <a:t>int</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i</a:t>
              </a:r>
              <a:r>
                <a:rPr lang="en-IN" b="0" i="0" dirty="0">
                  <a:solidFill>
                    <a:srgbClr val="000000"/>
                  </a:solidFill>
                  <a:effectLst/>
                  <a:latin typeface="verdana" panose="020B0604030504040204" pitchFamily="34" charset="0"/>
                </a:rPr>
                <a:t>=</a:t>
              </a:r>
              <a:r>
                <a:rPr lang="en-IN" b="0" i="0" dirty="0">
                  <a:effectLst/>
                  <a:latin typeface="verdana" panose="020B0604030504040204" pitchFamily="34" charset="0"/>
                </a:rPr>
                <a:t>0</a:t>
              </a:r>
              <a:r>
                <a:rPr lang="en-IN" b="0" i="0" dirty="0">
                  <a:solidFill>
                    <a:srgbClr val="000000"/>
                  </a:solidFill>
                  <a:effectLst/>
                  <a:latin typeface="verdana" panose="020B0604030504040204" pitchFamily="34" charset="0"/>
                </a:rPr>
                <a:t>;i&lt;</a:t>
              </a:r>
              <a:r>
                <a:rPr lang="en-IN" b="0" i="0" dirty="0" err="1">
                  <a:solidFill>
                    <a:srgbClr val="000000"/>
                  </a:solidFill>
                  <a:effectLst/>
                  <a:latin typeface="verdana" panose="020B0604030504040204" pitchFamily="34" charset="0"/>
                </a:rPr>
                <a:t>args.length;i</a:t>
              </a:r>
              <a:r>
                <a:rPr lang="en-IN" b="0" i="0" dirty="0">
                  <a:solidFill>
                    <a:srgbClr val="000000"/>
                  </a:solidFill>
                  <a:effectLst/>
                  <a:latin typeface="verdana" panose="020B0604030504040204" pitchFamily="34" charset="0"/>
                </a:rPr>
                <a:t>++)  </a:t>
              </a:r>
            </a:p>
            <a:p>
              <a:pPr algn="l"/>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args</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i</a:t>
              </a:r>
              <a:r>
                <a:rPr lang="en-IN" b="0" i="0" dirty="0">
                  <a:solidFill>
                    <a:srgbClr val="000000"/>
                  </a:solidFill>
                  <a:effectLst/>
                  <a:latin typeface="verdana" panose="020B0604030504040204" pitchFamily="34" charset="0"/>
                </a:rPr>
                <a:t>]);  </a:t>
              </a:r>
            </a:p>
            <a:p>
              <a:pPr algn="l"/>
              <a:r>
                <a:rPr lang="en-IN" b="0" i="0" dirty="0">
                  <a:solidFill>
                    <a:srgbClr val="000000"/>
                  </a:solidFill>
                  <a:effectLst/>
                  <a:latin typeface="verdana" panose="020B0604030504040204" pitchFamily="34" charset="0"/>
                </a:rPr>
                <a:t>}}</a:t>
              </a:r>
            </a:p>
            <a:p>
              <a:pPr algn="l"/>
              <a:r>
                <a:rPr lang="en-IN" b="0" i="0" dirty="0">
                  <a:solidFill>
                    <a:srgbClr val="000000"/>
                  </a:solidFill>
                  <a:effectLst/>
                  <a:latin typeface="verdana" panose="020B0604030504040204" pitchFamily="34" charset="0"/>
                </a:rPr>
                <a:t> </a:t>
              </a:r>
              <a:endParaRPr lang="en-IN" dirty="0">
                <a:solidFill>
                  <a:srgbClr val="000000"/>
                </a:solidFill>
                <a:latin typeface="verdana" panose="020B0604030504040204" pitchFamily="34" charset="0"/>
              </a:endParaRPr>
            </a:p>
            <a:p>
              <a:pPr algn="l"/>
              <a:r>
                <a:rPr lang="en-US" b="0" i="0" dirty="0">
                  <a:solidFill>
                    <a:srgbClr val="000000"/>
                  </a:solidFill>
                  <a:effectLst/>
                  <a:latin typeface="verdana" panose="020B0604030504040204" pitchFamily="34" charset="0"/>
                </a:rPr>
                <a:t>C:\programs&gt;javac A.java  </a:t>
              </a:r>
            </a:p>
            <a:p>
              <a:pPr algn="l"/>
              <a:r>
                <a:rPr lang="en-US" dirty="0">
                  <a:solidFill>
                    <a:srgbClr val="000000"/>
                  </a:solidFill>
                  <a:latin typeface="verdana" panose="020B0604030504040204" pitchFamily="34" charset="0"/>
                </a:rPr>
                <a:t>C:\programs&gt;</a:t>
              </a:r>
              <a:r>
                <a:rPr lang="en-US" b="0" i="0" dirty="0">
                  <a:solidFill>
                    <a:srgbClr val="000000"/>
                  </a:solidFill>
                  <a:effectLst/>
                  <a:latin typeface="verdana" panose="020B0604030504040204" pitchFamily="34" charset="0"/>
                </a:rPr>
                <a:t>java A Happy Ganesh Chaturthi </a:t>
              </a:r>
            </a:p>
            <a:p>
              <a:pPr algn="l"/>
              <a:endParaRPr lang="en-IN" b="0" i="0" dirty="0">
                <a:solidFill>
                  <a:srgbClr val="000000"/>
                </a:solidFill>
                <a:effectLst/>
                <a:latin typeface="verdana" panose="020B0604030504040204" pitchFamily="34" charset="0"/>
              </a:endParaRPr>
            </a:p>
          </p:txBody>
        </p:sp>
      </p:grpSp>
    </p:spTree>
    <p:extLst>
      <p:ext uri="{BB962C8B-B14F-4D97-AF65-F5344CB8AC3E}">
        <p14:creationId xmlns:p14="http://schemas.microsoft.com/office/powerpoint/2010/main" val="2653159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E5240-8F72-447F-949D-59FBAD0F0313}"/>
              </a:ext>
            </a:extLst>
          </p:cNvPr>
          <p:cNvSpPr>
            <a:spLocks noGrp="1"/>
          </p:cNvSpPr>
          <p:nvPr>
            <p:ph type="title"/>
          </p:nvPr>
        </p:nvSpPr>
        <p:spPr/>
        <p:txBody>
          <a:bodyPr/>
          <a:lstStyle/>
          <a:p>
            <a:r>
              <a:rPr lang="en-IN"/>
              <a:t>Input through command line</a:t>
            </a:r>
            <a:endParaRPr lang="en-IN" dirty="0"/>
          </a:p>
        </p:txBody>
      </p:sp>
      <p:sp>
        <p:nvSpPr>
          <p:cNvPr id="7" name="TextBox 6">
            <a:extLst>
              <a:ext uri="{FF2B5EF4-FFF2-40B4-BE49-F238E27FC236}">
                <a16:creationId xmlns:a16="http://schemas.microsoft.com/office/drawing/2014/main" id="{BEE3A92D-F08C-4CC4-BE78-40682C4168B5}"/>
              </a:ext>
            </a:extLst>
          </p:cNvPr>
          <p:cNvSpPr txBox="1"/>
          <p:nvPr/>
        </p:nvSpPr>
        <p:spPr>
          <a:xfrm>
            <a:off x="505968" y="2176378"/>
            <a:ext cx="6096000" cy="4206408"/>
          </a:xfrm>
          <a:prstGeom prst="rect">
            <a:avLst/>
          </a:prstGeom>
          <a:noFill/>
        </p:spPr>
        <p:txBody>
          <a:bodyPr wrap="square">
            <a:spAutoFit/>
          </a:bodyPr>
          <a:lstStyle/>
          <a:p>
            <a:pPr>
              <a:lnSpc>
                <a:spcPct val="115000"/>
              </a:lnSpc>
            </a:pPr>
            <a:r>
              <a:rPr lang="en-IN" sz="1800" dirty="0">
                <a:effectLst/>
                <a:latin typeface="Arial" panose="020B0604020202020204" pitchFamily="34" charset="0"/>
                <a:ea typeface="Arial" panose="020B0604020202020204" pitchFamily="34" charset="0"/>
              </a:rPr>
              <a:t>class operation</a:t>
            </a:r>
            <a:endParaRPr lang="en-IN" sz="1100" dirty="0">
              <a:effectLst/>
              <a:latin typeface="Arial" panose="020B0604020202020204" pitchFamily="34" charset="0"/>
              <a:ea typeface="Arial" panose="020B0604020202020204" pitchFamily="34" charset="0"/>
            </a:endParaRPr>
          </a:p>
          <a:p>
            <a:pPr>
              <a:lnSpc>
                <a:spcPct val="115000"/>
              </a:lnSpc>
            </a:pPr>
            <a:r>
              <a:rPr lang="en-IN" sz="1800" dirty="0">
                <a:effectLst/>
                <a:latin typeface="Arial" panose="020B0604020202020204" pitchFamily="34" charset="0"/>
                <a:ea typeface="Arial" panose="020B0604020202020204" pitchFamily="34" charset="0"/>
              </a:rPr>
              <a:t>{</a:t>
            </a:r>
            <a:endParaRPr lang="en-IN" sz="1100" dirty="0">
              <a:effectLst/>
              <a:latin typeface="Arial" panose="020B0604020202020204" pitchFamily="34" charset="0"/>
              <a:ea typeface="Arial" panose="020B0604020202020204" pitchFamily="34" charset="0"/>
            </a:endParaRPr>
          </a:p>
          <a:p>
            <a:pPr>
              <a:lnSpc>
                <a:spcPct val="115000"/>
              </a:lnSpc>
            </a:pPr>
            <a:r>
              <a:rPr lang="en-IN" sz="1800" dirty="0">
                <a:effectLst/>
                <a:latin typeface="Arial" panose="020B0604020202020204" pitchFamily="34" charset="0"/>
                <a:ea typeface="Arial" panose="020B0604020202020204" pitchFamily="34" charset="0"/>
              </a:rPr>
              <a:t>public static void main(String </a:t>
            </a:r>
            <a:r>
              <a:rPr lang="en-IN" sz="1800" dirty="0" err="1">
                <a:effectLst/>
                <a:latin typeface="Arial" panose="020B0604020202020204" pitchFamily="34" charset="0"/>
                <a:ea typeface="Arial" panose="020B0604020202020204" pitchFamily="34" charset="0"/>
              </a:rPr>
              <a:t>args</a:t>
            </a:r>
            <a:r>
              <a:rPr lang="en-IN" sz="1800" dirty="0">
                <a:effectLst/>
                <a:latin typeface="Arial" panose="020B0604020202020204" pitchFamily="34" charset="0"/>
                <a:ea typeface="Arial" panose="020B0604020202020204" pitchFamily="34" charset="0"/>
              </a:rPr>
              <a:t>[])</a:t>
            </a:r>
            <a:endParaRPr lang="en-IN" sz="1100" dirty="0">
              <a:effectLst/>
              <a:latin typeface="Arial" panose="020B0604020202020204" pitchFamily="34" charset="0"/>
              <a:ea typeface="Arial" panose="020B0604020202020204" pitchFamily="34" charset="0"/>
            </a:endParaRPr>
          </a:p>
          <a:p>
            <a:pPr>
              <a:lnSpc>
                <a:spcPct val="115000"/>
              </a:lnSpc>
            </a:pPr>
            <a:r>
              <a:rPr lang="en-IN" sz="1800" dirty="0">
                <a:effectLst/>
                <a:latin typeface="Arial" panose="020B0604020202020204" pitchFamily="34" charset="0"/>
                <a:ea typeface="Arial" panose="020B0604020202020204" pitchFamily="34" charset="0"/>
              </a:rPr>
              <a:t>{</a:t>
            </a:r>
            <a:endParaRPr lang="en-IN" sz="1100" dirty="0">
              <a:effectLst/>
              <a:latin typeface="Arial" panose="020B0604020202020204" pitchFamily="34" charset="0"/>
              <a:ea typeface="Arial" panose="020B0604020202020204" pitchFamily="34" charset="0"/>
            </a:endParaRPr>
          </a:p>
          <a:p>
            <a:pPr>
              <a:lnSpc>
                <a:spcPct val="115000"/>
              </a:lnSpc>
            </a:pPr>
            <a:r>
              <a:rPr lang="en-IN" sz="1800" dirty="0">
                <a:effectLst/>
                <a:latin typeface="Arial" panose="020B0604020202020204" pitchFamily="34" charset="0"/>
                <a:ea typeface="Arial" panose="020B0604020202020204" pitchFamily="34" charset="0"/>
              </a:rPr>
              <a:t>	int </a:t>
            </a:r>
            <a:r>
              <a:rPr lang="en-IN" sz="1800" dirty="0" err="1">
                <a:effectLst/>
                <a:latin typeface="Arial" panose="020B0604020202020204" pitchFamily="34" charset="0"/>
                <a:ea typeface="Arial" panose="020B0604020202020204" pitchFamily="34" charset="0"/>
              </a:rPr>
              <a:t>a,b</a:t>
            </a:r>
            <a:r>
              <a:rPr lang="en-IN" sz="1800" dirty="0">
                <a:effectLst/>
                <a:latin typeface="Arial" panose="020B0604020202020204" pitchFamily="34" charset="0"/>
                <a:ea typeface="Arial" panose="020B0604020202020204" pitchFamily="34" charset="0"/>
              </a:rPr>
              <a:t>;</a:t>
            </a:r>
            <a:endParaRPr lang="en-IN" sz="1100" dirty="0">
              <a:effectLst/>
              <a:latin typeface="Arial" panose="020B0604020202020204" pitchFamily="34" charset="0"/>
              <a:ea typeface="Arial" panose="020B0604020202020204" pitchFamily="34" charset="0"/>
            </a:endParaRPr>
          </a:p>
          <a:p>
            <a:pPr>
              <a:lnSpc>
                <a:spcPct val="115000"/>
              </a:lnSpc>
            </a:pPr>
            <a:r>
              <a:rPr lang="en-IN" sz="1800" dirty="0">
                <a:effectLst/>
                <a:latin typeface="Arial" panose="020B0604020202020204" pitchFamily="34" charset="0"/>
                <a:ea typeface="Arial" panose="020B0604020202020204" pitchFamily="34" charset="0"/>
              </a:rPr>
              <a:t>	</a:t>
            </a:r>
            <a:r>
              <a:rPr lang="en-IN" sz="1800" b="1" dirty="0">
                <a:solidFill>
                  <a:schemeClr val="accent5">
                    <a:lumMod val="75000"/>
                  </a:schemeClr>
                </a:solidFill>
                <a:effectLst/>
                <a:latin typeface="Arial" panose="020B0604020202020204" pitchFamily="34" charset="0"/>
                <a:ea typeface="Arial" panose="020B0604020202020204" pitchFamily="34" charset="0"/>
              </a:rPr>
              <a:t>a=</a:t>
            </a:r>
            <a:r>
              <a:rPr lang="en-IN" sz="1800" b="1" dirty="0" err="1">
                <a:solidFill>
                  <a:schemeClr val="accent5">
                    <a:lumMod val="75000"/>
                  </a:schemeClr>
                </a:solidFill>
                <a:effectLst/>
                <a:latin typeface="Arial" panose="020B0604020202020204" pitchFamily="34" charset="0"/>
                <a:ea typeface="Arial" panose="020B0604020202020204" pitchFamily="34" charset="0"/>
              </a:rPr>
              <a:t>Integer.parseInt</a:t>
            </a:r>
            <a:r>
              <a:rPr lang="en-IN" sz="1800" b="1" dirty="0">
                <a:solidFill>
                  <a:schemeClr val="accent5">
                    <a:lumMod val="75000"/>
                  </a:schemeClr>
                </a:solidFill>
                <a:effectLst/>
                <a:latin typeface="Arial" panose="020B0604020202020204" pitchFamily="34" charset="0"/>
                <a:ea typeface="Arial" panose="020B0604020202020204" pitchFamily="34" charset="0"/>
              </a:rPr>
              <a:t>(</a:t>
            </a:r>
            <a:r>
              <a:rPr lang="en-IN" sz="1800" b="1" dirty="0" err="1">
                <a:solidFill>
                  <a:schemeClr val="accent5">
                    <a:lumMod val="75000"/>
                  </a:schemeClr>
                </a:solidFill>
                <a:effectLst/>
                <a:latin typeface="Arial" panose="020B0604020202020204" pitchFamily="34" charset="0"/>
                <a:ea typeface="Arial" panose="020B0604020202020204" pitchFamily="34" charset="0"/>
              </a:rPr>
              <a:t>args</a:t>
            </a:r>
            <a:r>
              <a:rPr lang="en-IN" sz="1800" b="1" dirty="0">
                <a:solidFill>
                  <a:schemeClr val="accent5">
                    <a:lumMod val="75000"/>
                  </a:schemeClr>
                </a:solidFill>
                <a:effectLst/>
                <a:latin typeface="Arial" panose="020B0604020202020204" pitchFamily="34" charset="0"/>
                <a:ea typeface="Arial" panose="020B0604020202020204" pitchFamily="34" charset="0"/>
              </a:rPr>
              <a:t>[0]);</a:t>
            </a:r>
            <a:endParaRPr lang="en-IN" sz="1100" b="1" dirty="0">
              <a:solidFill>
                <a:schemeClr val="accent5">
                  <a:lumMod val="75000"/>
                </a:schemeClr>
              </a:solidFill>
              <a:effectLst/>
              <a:latin typeface="Arial" panose="020B0604020202020204" pitchFamily="34" charset="0"/>
              <a:ea typeface="Arial" panose="020B0604020202020204" pitchFamily="34" charset="0"/>
            </a:endParaRPr>
          </a:p>
          <a:p>
            <a:pPr>
              <a:lnSpc>
                <a:spcPct val="115000"/>
              </a:lnSpc>
            </a:pPr>
            <a:r>
              <a:rPr lang="en-IN" sz="1800" b="1" dirty="0">
                <a:solidFill>
                  <a:schemeClr val="accent5">
                    <a:lumMod val="75000"/>
                  </a:schemeClr>
                </a:solidFill>
                <a:effectLst/>
                <a:latin typeface="Arial" panose="020B0604020202020204" pitchFamily="34" charset="0"/>
                <a:ea typeface="Arial" panose="020B0604020202020204" pitchFamily="34" charset="0"/>
              </a:rPr>
              <a:t>	b=</a:t>
            </a:r>
            <a:r>
              <a:rPr lang="en-IN" sz="1800" b="1" dirty="0" err="1">
                <a:solidFill>
                  <a:schemeClr val="accent5">
                    <a:lumMod val="75000"/>
                  </a:schemeClr>
                </a:solidFill>
                <a:effectLst/>
                <a:latin typeface="Arial" panose="020B0604020202020204" pitchFamily="34" charset="0"/>
                <a:ea typeface="Arial" panose="020B0604020202020204" pitchFamily="34" charset="0"/>
              </a:rPr>
              <a:t>Integer.parseInt</a:t>
            </a:r>
            <a:r>
              <a:rPr lang="en-IN" sz="1800" b="1" dirty="0">
                <a:solidFill>
                  <a:schemeClr val="accent5">
                    <a:lumMod val="75000"/>
                  </a:schemeClr>
                </a:solidFill>
                <a:effectLst/>
                <a:latin typeface="Arial" panose="020B0604020202020204" pitchFamily="34" charset="0"/>
                <a:ea typeface="Arial" panose="020B0604020202020204" pitchFamily="34" charset="0"/>
              </a:rPr>
              <a:t>(</a:t>
            </a:r>
            <a:r>
              <a:rPr lang="en-IN" sz="1800" b="1" dirty="0" err="1">
                <a:solidFill>
                  <a:schemeClr val="accent5">
                    <a:lumMod val="75000"/>
                  </a:schemeClr>
                </a:solidFill>
                <a:effectLst/>
                <a:latin typeface="Arial" panose="020B0604020202020204" pitchFamily="34" charset="0"/>
                <a:ea typeface="Arial" panose="020B0604020202020204" pitchFamily="34" charset="0"/>
              </a:rPr>
              <a:t>args</a:t>
            </a:r>
            <a:r>
              <a:rPr lang="en-IN" sz="1800" b="1" dirty="0">
                <a:solidFill>
                  <a:schemeClr val="accent5">
                    <a:lumMod val="75000"/>
                  </a:schemeClr>
                </a:solidFill>
                <a:effectLst/>
                <a:latin typeface="Arial" panose="020B0604020202020204" pitchFamily="34" charset="0"/>
                <a:ea typeface="Arial" panose="020B0604020202020204" pitchFamily="34" charset="0"/>
              </a:rPr>
              <a:t>[1]);</a:t>
            </a:r>
            <a:endParaRPr lang="en-IN" sz="1100" b="1" dirty="0">
              <a:solidFill>
                <a:schemeClr val="accent5">
                  <a:lumMod val="75000"/>
                </a:schemeClr>
              </a:solidFill>
              <a:effectLst/>
              <a:latin typeface="Arial" panose="020B0604020202020204" pitchFamily="34" charset="0"/>
              <a:ea typeface="Arial" panose="020B0604020202020204" pitchFamily="34" charset="0"/>
            </a:endParaRPr>
          </a:p>
          <a:p>
            <a:pPr>
              <a:lnSpc>
                <a:spcPct val="115000"/>
              </a:lnSpc>
            </a:pPr>
            <a:r>
              <a:rPr lang="en-IN" sz="1800" dirty="0">
                <a:effectLst/>
                <a:latin typeface="Arial" panose="020B0604020202020204" pitchFamily="34" charset="0"/>
                <a:ea typeface="Arial" panose="020B0604020202020204" pitchFamily="34" charset="0"/>
              </a:rPr>
              <a:t>	</a:t>
            </a:r>
            <a:r>
              <a:rPr lang="en-IN" sz="1800" dirty="0" err="1">
                <a:effectLst/>
                <a:latin typeface="Arial" panose="020B0604020202020204" pitchFamily="34" charset="0"/>
                <a:ea typeface="Arial" panose="020B0604020202020204" pitchFamily="34" charset="0"/>
              </a:rPr>
              <a:t>System.out.println</a:t>
            </a:r>
            <a:r>
              <a:rPr lang="en-IN" sz="1800" dirty="0">
                <a:effectLst/>
                <a:latin typeface="Arial" panose="020B0604020202020204" pitchFamily="34" charset="0"/>
                <a:ea typeface="Arial" panose="020B0604020202020204" pitchFamily="34" charset="0"/>
              </a:rPr>
              <a:t>("Addition is= "+(</a:t>
            </a:r>
            <a:r>
              <a:rPr lang="en-IN" sz="1800" dirty="0" err="1">
                <a:effectLst/>
                <a:latin typeface="Arial" panose="020B0604020202020204" pitchFamily="34" charset="0"/>
                <a:ea typeface="Arial" panose="020B0604020202020204" pitchFamily="34" charset="0"/>
              </a:rPr>
              <a:t>a+b</a:t>
            </a:r>
            <a:r>
              <a:rPr lang="en-IN" sz="1800" dirty="0">
                <a:effectLst/>
                <a:latin typeface="Arial" panose="020B0604020202020204" pitchFamily="34" charset="0"/>
                <a:ea typeface="Arial" panose="020B0604020202020204" pitchFamily="34" charset="0"/>
              </a:rPr>
              <a:t>));</a:t>
            </a:r>
            <a:endParaRPr lang="en-IN" sz="1100" dirty="0">
              <a:effectLst/>
              <a:latin typeface="Arial" panose="020B0604020202020204" pitchFamily="34" charset="0"/>
              <a:ea typeface="Arial" panose="020B0604020202020204" pitchFamily="34" charset="0"/>
            </a:endParaRPr>
          </a:p>
          <a:p>
            <a:pPr>
              <a:lnSpc>
                <a:spcPct val="115000"/>
              </a:lnSpc>
            </a:pPr>
            <a:r>
              <a:rPr lang="en-IN" sz="1800" dirty="0">
                <a:effectLst/>
                <a:latin typeface="Arial" panose="020B0604020202020204" pitchFamily="34" charset="0"/>
                <a:ea typeface="Arial" panose="020B0604020202020204" pitchFamily="34" charset="0"/>
              </a:rPr>
              <a:t>	</a:t>
            </a:r>
            <a:r>
              <a:rPr lang="en-IN" sz="1800" dirty="0" err="1">
                <a:effectLst/>
                <a:latin typeface="Arial" panose="020B0604020202020204" pitchFamily="34" charset="0"/>
                <a:ea typeface="Arial" panose="020B0604020202020204" pitchFamily="34" charset="0"/>
              </a:rPr>
              <a:t>System.out.println</a:t>
            </a:r>
            <a:r>
              <a:rPr lang="en-IN" sz="1800" dirty="0">
                <a:effectLst/>
                <a:latin typeface="Arial" panose="020B0604020202020204" pitchFamily="34" charset="0"/>
                <a:ea typeface="Arial" panose="020B0604020202020204" pitchFamily="34" charset="0"/>
              </a:rPr>
              <a:t>("Subtraction is= "+(a-b));</a:t>
            </a:r>
            <a:endParaRPr lang="en-IN" sz="1100" dirty="0">
              <a:effectLst/>
              <a:latin typeface="Arial" panose="020B0604020202020204" pitchFamily="34" charset="0"/>
              <a:ea typeface="Arial" panose="020B0604020202020204" pitchFamily="34" charset="0"/>
            </a:endParaRPr>
          </a:p>
          <a:p>
            <a:pPr>
              <a:lnSpc>
                <a:spcPct val="115000"/>
              </a:lnSpc>
            </a:pPr>
            <a:r>
              <a:rPr lang="en-IN" sz="1800" dirty="0">
                <a:effectLst/>
                <a:latin typeface="Arial" panose="020B0604020202020204" pitchFamily="34" charset="0"/>
                <a:ea typeface="Arial" panose="020B0604020202020204" pitchFamily="34" charset="0"/>
              </a:rPr>
              <a:t>	</a:t>
            </a:r>
            <a:r>
              <a:rPr lang="en-IN" sz="1800" dirty="0" err="1">
                <a:effectLst/>
                <a:latin typeface="Arial" panose="020B0604020202020204" pitchFamily="34" charset="0"/>
                <a:ea typeface="Arial" panose="020B0604020202020204" pitchFamily="34" charset="0"/>
              </a:rPr>
              <a:t>System.out.println</a:t>
            </a:r>
            <a:r>
              <a:rPr lang="en-IN" sz="1800" dirty="0">
                <a:effectLst/>
                <a:latin typeface="Arial" panose="020B0604020202020204" pitchFamily="34" charset="0"/>
                <a:ea typeface="Arial" panose="020B0604020202020204" pitchFamily="34" charset="0"/>
              </a:rPr>
              <a:t>("Multiplication is= "+(a*b));</a:t>
            </a:r>
            <a:endParaRPr lang="en-IN" sz="1100" dirty="0">
              <a:effectLst/>
              <a:latin typeface="Arial" panose="020B0604020202020204" pitchFamily="34" charset="0"/>
              <a:ea typeface="Arial" panose="020B0604020202020204" pitchFamily="34" charset="0"/>
            </a:endParaRPr>
          </a:p>
          <a:p>
            <a:pPr>
              <a:lnSpc>
                <a:spcPct val="115000"/>
              </a:lnSpc>
            </a:pPr>
            <a:r>
              <a:rPr lang="en-IN" sz="1800" dirty="0">
                <a:effectLst/>
                <a:latin typeface="Arial" panose="020B0604020202020204" pitchFamily="34" charset="0"/>
                <a:ea typeface="Arial" panose="020B0604020202020204" pitchFamily="34" charset="0"/>
              </a:rPr>
              <a:t>	</a:t>
            </a:r>
            <a:r>
              <a:rPr lang="en-IN" sz="1800" dirty="0" err="1">
                <a:effectLst/>
                <a:latin typeface="Arial" panose="020B0604020202020204" pitchFamily="34" charset="0"/>
                <a:ea typeface="Arial" panose="020B0604020202020204" pitchFamily="34" charset="0"/>
              </a:rPr>
              <a:t>System.out.println</a:t>
            </a:r>
            <a:r>
              <a:rPr lang="en-IN" sz="1800" dirty="0">
                <a:effectLst/>
                <a:latin typeface="Arial" panose="020B0604020202020204" pitchFamily="34" charset="0"/>
                <a:ea typeface="Arial" panose="020B0604020202020204" pitchFamily="34" charset="0"/>
              </a:rPr>
              <a:t>("Division is= "+(a/b));</a:t>
            </a:r>
            <a:endParaRPr lang="en-IN" sz="1100" dirty="0">
              <a:effectLst/>
              <a:latin typeface="Arial" panose="020B0604020202020204" pitchFamily="34" charset="0"/>
              <a:ea typeface="Arial" panose="020B0604020202020204" pitchFamily="34" charset="0"/>
            </a:endParaRPr>
          </a:p>
          <a:p>
            <a:pPr>
              <a:lnSpc>
                <a:spcPct val="115000"/>
              </a:lnSpc>
            </a:pPr>
            <a:r>
              <a:rPr lang="en-IN" sz="1800" dirty="0">
                <a:effectLst/>
                <a:latin typeface="Arial" panose="020B0604020202020204" pitchFamily="34" charset="0"/>
                <a:ea typeface="Arial" panose="020B0604020202020204" pitchFamily="34" charset="0"/>
              </a:rPr>
              <a:t>}</a:t>
            </a:r>
            <a:endParaRPr lang="en-IN" sz="1100" dirty="0">
              <a:effectLst/>
              <a:latin typeface="Arial" panose="020B0604020202020204" pitchFamily="34" charset="0"/>
              <a:ea typeface="Arial" panose="020B0604020202020204" pitchFamily="34" charset="0"/>
            </a:endParaRPr>
          </a:p>
          <a:p>
            <a:pPr>
              <a:lnSpc>
                <a:spcPct val="115000"/>
              </a:lnSpc>
            </a:pPr>
            <a:r>
              <a:rPr lang="en-IN" sz="1800" dirty="0">
                <a:effectLst/>
                <a:latin typeface="Arial" panose="020B0604020202020204" pitchFamily="34" charset="0"/>
                <a:ea typeface="Arial" panose="020B0604020202020204" pitchFamily="34" charset="0"/>
              </a:rPr>
              <a:t>}</a:t>
            </a:r>
            <a:endParaRPr lang="en-IN" sz="1100" dirty="0">
              <a:effectLst/>
              <a:latin typeface="Arial" panose="020B0604020202020204" pitchFamily="34" charset="0"/>
              <a:ea typeface="Arial" panose="020B0604020202020204" pitchFamily="34" charset="0"/>
            </a:endParaRPr>
          </a:p>
        </p:txBody>
      </p:sp>
      <p:pic>
        <p:nvPicPr>
          <p:cNvPr id="9" name="Picture 8">
            <a:extLst>
              <a:ext uri="{FF2B5EF4-FFF2-40B4-BE49-F238E27FC236}">
                <a16:creationId xmlns:a16="http://schemas.microsoft.com/office/drawing/2014/main" id="{D87BFBE2-76DA-489D-B527-FBFA8C5C063E}"/>
              </a:ext>
            </a:extLst>
          </p:cNvPr>
          <p:cNvPicPr>
            <a:picLocks noChangeAspect="1"/>
          </p:cNvPicPr>
          <p:nvPr/>
        </p:nvPicPr>
        <p:blipFill>
          <a:blip r:embed="rId2"/>
          <a:stretch>
            <a:fillRect/>
          </a:stretch>
        </p:blipFill>
        <p:spPr>
          <a:xfrm>
            <a:off x="6422898" y="2481177"/>
            <a:ext cx="5539141" cy="2953407"/>
          </a:xfrm>
          <a:prstGeom prst="rect">
            <a:avLst/>
          </a:prstGeom>
        </p:spPr>
      </p:pic>
    </p:spTree>
    <p:extLst>
      <p:ext uri="{BB962C8B-B14F-4D97-AF65-F5344CB8AC3E}">
        <p14:creationId xmlns:p14="http://schemas.microsoft.com/office/powerpoint/2010/main" val="2415497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44B50-19E2-4F04-A4D5-1561A48F1BAE}"/>
              </a:ext>
            </a:extLst>
          </p:cNvPr>
          <p:cNvSpPr>
            <a:spLocks noGrp="1"/>
          </p:cNvSpPr>
          <p:nvPr>
            <p:ph type="title"/>
          </p:nvPr>
        </p:nvSpPr>
        <p:spPr/>
        <p:txBody>
          <a:bodyPr/>
          <a:lstStyle/>
          <a:p>
            <a:r>
              <a:rPr lang="en-IN" dirty="0"/>
              <a:t>Input using Scanner class</a:t>
            </a:r>
          </a:p>
        </p:txBody>
      </p:sp>
      <p:sp>
        <p:nvSpPr>
          <p:cNvPr id="4" name="Content Placeholder 3">
            <a:extLst>
              <a:ext uri="{FF2B5EF4-FFF2-40B4-BE49-F238E27FC236}">
                <a16:creationId xmlns:a16="http://schemas.microsoft.com/office/drawing/2014/main" id="{29294537-A25A-453D-8401-3A0F6ABDC928}"/>
              </a:ext>
            </a:extLst>
          </p:cNvPr>
          <p:cNvSpPr>
            <a:spLocks noGrp="1"/>
          </p:cNvSpPr>
          <p:nvPr>
            <p:ph idx="1"/>
          </p:nvPr>
        </p:nvSpPr>
        <p:spPr>
          <a:xfrm>
            <a:off x="1118212" y="2214090"/>
            <a:ext cx="10240903" cy="3956179"/>
          </a:xfrm>
        </p:spPr>
        <p:txBody>
          <a:bodyPr>
            <a:normAutofit fontScale="92500" lnSpcReduction="20000"/>
          </a:bodyPr>
          <a:lstStyle/>
          <a:p>
            <a:pPr algn="just"/>
            <a:r>
              <a:rPr lang="en-US" sz="2400" b="0" i="0" dirty="0">
                <a:solidFill>
                  <a:srgbClr val="000000"/>
                </a:solidFill>
                <a:effectLst/>
                <a:latin typeface="Courier New" panose="02070309020205020404" pitchFamily="49" charset="0"/>
                <a:cs typeface="Courier New" panose="02070309020205020404" pitchFamily="49" charset="0"/>
              </a:rPr>
              <a:t>The Scanner class is used to get user input, and it is found in the </a:t>
            </a:r>
            <a:r>
              <a:rPr lang="en-US" sz="2400" b="1" i="0" dirty="0" err="1">
                <a:solidFill>
                  <a:srgbClr val="000000"/>
                </a:solidFill>
                <a:effectLst/>
                <a:latin typeface="Courier New" panose="02070309020205020404" pitchFamily="49" charset="0"/>
                <a:cs typeface="Courier New" panose="02070309020205020404" pitchFamily="49" charset="0"/>
              </a:rPr>
              <a:t>java.util</a:t>
            </a:r>
            <a:r>
              <a:rPr lang="en-US" sz="2400" b="1" i="0" dirty="0">
                <a:solidFill>
                  <a:srgbClr val="000000"/>
                </a:solidFill>
                <a:effectLst/>
                <a:latin typeface="Courier New" panose="02070309020205020404" pitchFamily="49" charset="0"/>
                <a:cs typeface="Courier New" panose="02070309020205020404" pitchFamily="49" charset="0"/>
              </a:rPr>
              <a:t> </a:t>
            </a:r>
            <a:r>
              <a:rPr lang="en-US" sz="2400" b="0" i="0" dirty="0">
                <a:solidFill>
                  <a:srgbClr val="000000"/>
                </a:solidFill>
                <a:effectLst/>
                <a:latin typeface="Courier New" panose="02070309020205020404" pitchFamily="49" charset="0"/>
                <a:cs typeface="Courier New" panose="02070309020205020404" pitchFamily="49" charset="0"/>
              </a:rPr>
              <a:t>package.</a:t>
            </a:r>
          </a:p>
          <a:p>
            <a:pPr algn="just"/>
            <a:r>
              <a:rPr lang="en-US" sz="2400" b="0" i="0" dirty="0">
                <a:solidFill>
                  <a:srgbClr val="000000"/>
                </a:solidFill>
                <a:effectLst/>
                <a:latin typeface="Courier New" panose="02070309020205020404" pitchFamily="49" charset="0"/>
                <a:cs typeface="Courier New" panose="02070309020205020404" pitchFamily="49" charset="0"/>
              </a:rPr>
              <a:t>The Java Scanner class breaks the input into tokens using a delimiter which is whitespace by default. </a:t>
            </a:r>
          </a:p>
          <a:p>
            <a:pPr algn="just"/>
            <a:r>
              <a:rPr lang="en-US" sz="2400" b="0" i="0" dirty="0">
                <a:solidFill>
                  <a:srgbClr val="000000"/>
                </a:solidFill>
                <a:effectLst/>
                <a:latin typeface="Courier New" panose="02070309020205020404" pitchFamily="49" charset="0"/>
                <a:cs typeface="Courier New" panose="02070309020205020404" pitchFamily="49" charset="0"/>
              </a:rPr>
              <a:t>The Java Scanner class provides </a:t>
            </a:r>
            <a:r>
              <a:rPr lang="en-US" sz="2400" b="0" i="0" dirty="0" err="1">
                <a:solidFill>
                  <a:srgbClr val="000000"/>
                </a:solidFill>
                <a:effectLst/>
                <a:latin typeface="Courier New" panose="02070309020205020404" pitchFamily="49" charset="0"/>
                <a:cs typeface="Courier New" panose="02070309020205020404" pitchFamily="49" charset="0"/>
              </a:rPr>
              <a:t>nextXXX</a:t>
            </a:r>
            <a:r>
              <a:rPr lang="en-US" sz="2400" b="0" i="0" dirty="0">
                <a:solidFill>
                  <a:srgbClr val="000000"/>
                </a:solidFill>
                <a:effectLst/>
                <a:latin typeface="Courier New" panose="02070309020205020404" pitchFamily="49" charset="0"/>
                <a:cs typeface="Courier New" panose="02070309020205020404" pitchFamily="49" charset="0"/>
              </a:rPr>
              <a:t>() methods to return the type of value such as </a:t>
            </a:r>
            <a:r>
              <a:rPr lang="en-US" sz="2400" b="0" i="0" dirty="0" err="1">
                <a:solidFill>
                  <a:srgbClr val="000000"/>
                </a:solidFill>
                <a:effectLst/>
                <a:latin typeface="Courier New" panose="02070309020205020404" pitchFamily="49" charset="0"/>
                <a:cs typeface="Courier New" panose="02070309020205020404" pitchFamily="49" charset="0"/>
              </a:rPr>
              <a:t>nextInt</a:t>
            </a:r>
            <a:r>
              <a:rPr lang="en-US" sz="2400" b="0" i="0" dirty="0">
                <a:solidFill>
                  <a:srgbClr val="000000"/>
                </a:solidFill>
                <a:effectLst/>
                <a:latin typeface="Courier New" panose="02070309020205020404" pitchFamily="49" charset="0"/>
                <a:cs typeface="Courier New" panose="02070309020205020404" pitchFamily="49" charset="0"/>
              </a:rPr>
              <a:t>(), </a:t>
            </a:r>
            <a:r>
              <a:rPr lang="en-US" sz="2400" b="0" i="0" dirty="0" err="1">
                <a:solidFill>
                  <a:srgbClr val="000000"/>
                </a:solidFill>
                <a:effectLst/>
                <a:latin typeface="Courier New" panose="02070309020205020404" pitchFamily="49" charset="0"/>
                <a:cs typeface="Courier New" panose="02070309020205020404" pitchFamily="49" charset="0"/>
              </a:rPr>
              <a:t>nextByte</a:t>
            </a:r>
            <a:r>
              <a:rPr lang="en-US" sz="2400" b="0" i="0" dirty="0">
                <a:solidFill>
                  <a:srgbClr val="000000"/>
                </a:solidFill>
                <a:effectLst/>
                <a:latin typeface="Courier New" panose="02070309020205020404" pitchFamily="49" charset="0"/>
                <a:cs typeface="Courier New" panose="02070309020205020404" pitchFamily="49" charset="0"/>
              </a:rPr>
              <a:t>(), </a:t>
            </a:r>
            <a:r>
              <a:rPr lang="en-US" sz="2400" b="0" i="0" dirty="0" err="1">
                <a:solidFill>
                  <a:srgbClr val="000000"/>
                </a:solidFill>
                <a:effectLst/>
                <a:latin typeface="Courier New" panose="02070309020205020404" pitchFamily="49" charset="0"/>
                <a:cs typeface="Courier New" panose="02070309020205020404" pitchFamily="49" charset="0"/>
              </a:rPr>
              <a:t>nextShort</a:t>
            </a:r>
            <a:r>
              <a:rPr lang="en-US" sz="2400" b="0" i="0" dirty="0">
                <a:solidFill>
                  <a:srgbClr val="000000"/>
                </a:solidFill>
                <a:effectLst/>
                <a:latin typeface="Courier New" panose="02070309020205020404" pitchFamily="49" charset="0"/>
                <a:cs typeface="Courier New" panose="02070309020205020404" pitchFamily="49" charset="0"/>
              </a:rPr>
              <a:t>(), next(), </a:t>
            </a:r>
            <a:r>
              <a:rPr lang="en-US" sz="2400" b="0" i="0" dirty="0" err="1">
                <a:solidFill>
                  <a:srgbClr val="000000"/>
                </a:solidFill>
                <a:effectLst/>
                <a:latin typeface="Courier New" panose="02070309020205020404" pitchFamily="49" charset="0"/>
                <a:cs typeface="Courier New" panose="02070309020205020404" pitchFamily="49" charset="0"/>
              </a:rPr>
              <a:t>nextLine</a:t>
            </a:r>
            <a:r>
              <a:rPr lang="en-US" sz="2400" b="0" i="0" dirty="0">
                <a:solidFill>
                  <a:srgbClr val="000000"/>
                </a:solidFill>
                <a:effectLst/>
                <a:latin typeface="Courier New" panose="02070309020205020404" pitchFamily="49" charset="0"/>
                <a:cs typeface="Courier New" panose="02070309020205020404" pitchFamily="49" charset="0"/>
              </a:rPr>
              <a:t>(), </a:t>
            </a:r>
            <a:r>
              <a:rPr lang="en-US" sz="2400" b="0" i="0" dirty="0" err="1">
                <a:solidFill>
                  <a:srgbClr val="000000"/>
                </a:solidFill>
                <a:effectLst/>
                <a:latin typeface="Courier New" panose="02070309020205020404" pitchFamily="49" charset="0"/>
                <a:cs typeface="Courier New" panose="02070309020205020404" pitchFamily="49" charset="0"/>
              </a:rPr>
              <a:t>nextDouble</a:t>
            </a:r>
            <a:r>
              <a:rPr lang="en-US" sz="2400" b="0" i="0" dirty="0">
                <a:solidFill>
                  <a:srgbClr val="000000"/>
                </a:solidFill>
                <a:effectLst/>
                <a:latin typeface="Courier New" panose="02070309020205020404" pitchFamily="49" charset="0"/>
                <a:cs typeface="Courier New" panose="02070309020205020404" pitchFamily="49" charset="0"/>
              </a:rPr>
              <a:t>(), </a:t>
            </a:r>
            <a:r>
              <a:rPr lang="en-US" sz="2400" b="0" i="0" dirty="0" err="1">
                <a:solidFill>
                  <a:srgbClr val="000000"/>
                </a:solidFill>
                <a:effectLst/>
                <a:latin typeface="Courier New" panose="02070309020205020404" pitchFamily="49" charset="0"/>
                <a:cs typeface="Courier New" panose="02070309020205020404" pitchFamily="49" charset="0"/>
              </a:rPr>
              <a:t>nextFloat</a:t>
            </a:r>
            <a:r>
              <a:rPr lang="en-US" sz="2400" b="0" i="0" dirty="0">
                <a:solidFill>
                  <a:srgbClr val="000000"/>
                </a:solidFill>
                <a:effectLst/>
                <a:latin typeface="Courier New" panose="02070309020205020404" pitchFamily="49" charset="0"/>
                <a:cs typeface="Courier New" panose="02070309020205020404" pitchFamily="49" charset="0"/>
              </a:rPr>
              <a:t>(), </a:t>
            </a:r>
            <a:r>
              <a:rPr lang="en-US" sz="2400" b="0" i="0" dirty="0" err="1">
                <a:solidFill>
                  <a:srgbClr val="000000"/>
                </a:solidFill>
                <a:effectLst/>
                <a:latin typeface="Courier New" panose="02070309020205020404" pitchFamily="49" charset="0"/>
                <a:cs typeface="Courier New" panose="02070309020205020404" pitchFamily="49" charset="0"/>
              </a:rPr>
              <a:t>nextBoolean</a:t>
            </a:r>
            <a:r>
              <a:rPr lang="en-US" sz="2400" b="0" i="0" dirty="0">
                <a:solidFill>
                  <a:srgbClr val="000000"/>
                </a:solidFill>
                <a:effectLst/>
                <a:latin typeface="Courier New" panose="02070309020205020404" pitchFamily="49" charset="0"/>
                <a:cs typeface="Courier New" panose="02070309020205020404" pitchFamily="49" charset="0"/>
              </a:rPr>
              <a:t>(), etc.</a:t>
            </a:r>
          </a:p>
          <a:p>
            <a:pPr algn="just"/>
            <a:r>
              <a:rPr lang="en-US" sz="2400" b="0" i="0" dirty="0">
                <a:solidFill>
                  <a:srgbClr val="000000"/>
                </a:solidFill>
                <a:effectLst/>
                <a:latin typeface="Courier New" panose="02070309020205020404" pitchFamily="49" charset="0"/>
                <a:cs typeface="Courier New" panose="02070309020205020404" pitchFamily="49" charset="0"/>
              </a:rPr>
              <a:t>To get a single character from the scanner, you can call next().</a:t>
            </a:r>
            <a:r>
              <a:rPr lang="en-US" sz="2400" b="0" i="0" dirty="0" err="1">
                <a:solidFill>
                  <a:srgbClr val="000000"/>
                </a:solidFill>
                <a:effectLst/>
                <a:latin typeface="Courier New" panose="02070309020205020404" pitchFamily="49" charset="0"/>
                <a:cs typeface="Courier New" panose="02070309020205020404" pitchFamily="49" charset="0"/>
              </a:rPr>
              <a:t>charAt</a:t>
            </a:r>
            <a:r>
              <a:rPr lang="en-US" sz="2400" b="0" i="0" dirty="0">
                <a:solidFill>
                  <a:srgbClr val="000000"/>
                </a:solidFill>
                <a:effectLst/>
                <a:latin typeface="Courier New" panose="02070309020205020404" pitchFamily="49" charset="0"/>
                <a:cs typeface="Courier New" panose="02070309020205020404" pitchFamily="49" charset="0"/>
              </a:rPr>
              <a:t>(0) method which returns a single character.</a:t>
            </a:r>
          </a:p>
          <a:p>
            <a:pPr algn="just"/>
            <a:endParaRPr lang="en-IN"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3610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44B50-19E2-4F04-A4D5-1561A48F1BAE}"/>
              </a:ext>
            </a:extLst>
          </p:cNvPr>
          <p:cNvSpPr>
            <a:spLocks noGrp="1"/>
          </p:cNvSpPr>
          <p:nvPr>
            <p:ph type="title"/>
          </p:nvPr>
        </p:nvSpPr>
        <p:spPr/>
        <p:txBody>
          <a:bodyPr/>
          <a:lstStyle/>
          <a:p>
            <a:r>
              <a:rPr lang="en-IN" dirty="0"/>
              <a:t>Input using Scanner class</a:t>
            </a:r>
          </a:p>
        </p:txBody>
      </p:sp>
      <p:sp>
        <p:nvSpPr>
          <p:cNvPr id="4" name="Content Placeholder 3">
            <a:extLst>
              <a:ext uri="{FF2B5EF4-FFF2-40B4-BE49-F238E27FC236}">
                <a16:creationId xmlns:a16="http://schemas.microsoft.com/office/drawing/2014/main" id="{29294537-A25A-453D-8401-3A0F6ABDC928}"/>
              </a:ext>
            </a:extLst>
          </p:cNvPr>
          <p:cNvSpPr>
            <a:spLocks noGrp="1"/>
          </p:cNvSpPr>
          <p:nvPr>
            <p:ph idx="1"/>
          </p:nvPr>
        </p:nvSpPr>
        <p:spPr>
          <a:xfrm>
            <a:off x="1118212" y="2214090"/>
            <a:ext cx="10240903" cy="3956179"/>
          </a:xfrm>
        </p:spPr>
        <p:txBody>
          <a:bodyPr>
            <a:normAutofit fontScale="92500" lnSpcReduction="10000"/>
          </a:bodyPr>
          <a:lstStyle/>
          <a:p>
            <a:pPr algn="just"/>
            <a:r>
              <a:rPr lang="en-US" sz="2400" b="0" i="0" dirty="0">
                <a:effectLst/>
                <a:latin typeface="Courier New" panose="02070309020205020404" pitchFamily="49" charset="0"/>
                <a:cs typeface="Courier New" panose="02070309020205020404" pitchFamily="49" charset="0"/>
              </a:rPr>
              <a:t>To use Scanner class, we need to create an instance/object of Scanner class.</a:t>
            </a:r>
          </a:p>
          <a:p>
            <a:pPr algn="just"/>
            <a:r>
              <a:rPr lang="en-US" sz="2400" b="0" i="0" dirty="0">
                <a:effectLst/>
                <a:latin typeface="Courier New" panose="02070309020205020404" pitchFamily="49" charset="0"/>
                <a:cs typeface="Courier New" panose="02070309020205020404" pitchFamily="49" charset="0"/>
              </a:rPr>
              <a:t>To create an object of Scanner class, we usually pass the predefined object </a:t>
            </a:r>
            <a:r>
              <a:rPr lang="en-US" sz="2400" b="1" i="0" dirty="0">
                <a:effectLst/>
                <a:latin typeface="Courier New" panose="02070309020205020404" pitchFamily="49" charset="0"/>
                <a:cs typeface="Courier New" panose="02070309020205020404" pitchFamily="49" charset="0"/>
              </a:rPr>
              <a:t>System.in</a:t>
            </a:r>
            <a:r>
              <a:rPr lang="en-US" sz="2400" b="0" i="0" dirty="0">
                <a:effectLst/>
                <a:latin typeface="Courier New" panose="02070309020205020404" pitchFamily="49" charset="0"/>
                <a:cs typeface="Courier New" panose="02070309020205020404" pitchFamily="49" charset="0"/>
              </a:rPr>
              <a:t>, which represents the standard input stream.</a:t>
            </a:r>
          </a:p>
          <a:p>
            <a:pPr algn="just"/>
            <a:r>
              <a:rPr lang="en-IN" sz="2400" b="0" i="0" dirty="0">
                <a:solidFill>
                  <a:srgbClr val="000000"/>
                </a:solidFill>
                <a:effectLst/>
                <a:latin typeface="Courier New" panose="02070309020205020404" pitchFamily="49" charset="0"/>
                <a:cs typeface="Courier New" panose="02070309020205020404" pitchFamily="49" charset="0"/>
              </a:rPr>
              <a:t>Syntax of creating object:</a:t>
            </a:r>
          </a:p>
          <a:p>
            <a:pPr algn="just"/>
            <a:r>
              <a:rPr lang="en-IN" sz="2400" dirty="0">
                <a:solidFill>
                  <a:srgbClr val="000000"/>
                </a:solidFill>
                <a:latin typeface="Courier New" panose="02070309020205020404" pitchFamily="49" charset="0"/>
                <a:cs typeface="Courier New" panose="02070309020205020404" pitchFamily="49" charset="0"/>
              </a:rPr>
              <a:t>                </a:t>
            </a:r>
            <a:r>
              <a:rPr lang="en-IN" sz="2400" b="1" dirty="0" err="1">
                <a:solidFill>
                  <a:srgbClr val="000000"/>
                </a:solidFill>
                <a:latin typeface="Courier New" panose="02070309020205020404" pitchFamily="49" charset="0"/>
                <a:cs typeface="Courier New" panose="02070309020205020404" pitchFamily="49" charset="0"/>
              </a:rPr>
              <a:t>classname</a:t>
            </a:r>
            <a:r>
              <a:rPr lang="en-IN" sz="2400" b="1" dirty="0">
                <a:solidFill>
                  <a:srgbClr val="000000"/>
                </a:solidFill>
                <a:latin typeface="Courier New" panose="02070309020205020404" pitchFamily="49" charset="0"/>
                <a:cs typeface="Courier New" panose="02070309020205020404" pitchFamily="49" charset="0"/>
              </a:rPr>
              <a:t> </a:t>
            </a:r>
            <a:r>
              <a:rPr lang="en-IN" sz="2400" b="1" dirty="0" err="1">
                <a:solidFill>
                  <a:srgbClr val="000000"/>
                </a:solidFill>
                <a:latin typeface="Courier New" panose="02070309020205020404" pitchFamily="49" charset="0"/>
                <a:cs typeface="Courier New" panose="02070309020205020404" pitchFamily="49" charset="0"/>
              </a:rPr>
              <a:t>obj</a:t>
            </a:r>
            <a:r>
              <a:rPr lang="en-IN" sz="2400" b="1" dirty="0">
                <a:solidFill>
                  <a:srgbClr val="000000"/>
                </a:solidFill>
                <a:latin typeface="Courier New" panose="02070309020205020404" pitchFamily="49" charset="0"/>
                <a:cs typeface="Courier New" panose="02070309020205020404" pitchFamily="49" charset="0"/>
              </a:rPr>
              <a:t> = new </a:t>
            </a:r>
            <a:r>
              <a:rPr lang="en-IN" sz="2400" b="1" dirty="0" err="1">
                <a:solidFill>
                  <a:srgbClr val="000000"/>
                </a:solidFill>
                <a:latin typeface="Courier New" panose="02070309020205020404" pitchFamily="49" charset="0"/>
                <a:cs typeface="Courier New" panose="02070309020205020404" pitchFamily="49" charset="0"/>
              </a:rPr>
              <a:t>classname</a:t>
            </a:r>
            <a:r>
              <a:rPr lang="en-IN" sz="2400" b="1" dirty="0">
                <a:solidFill>
                  <a:srgbClr val="000000"/>
                </a:solidFill>
                <a:latin typeface="Courier New" panose="02070309020205020404" pitchFamily="49" charset="0"/>
                <a:cs typeface="Courier New" panose="02070309020205020404" pitchFamily="49" charset="0"/>
              </a:rPr>
              <a:t>( ); </a:t>
            </a:r>
            <a:endParaRPr lang="en-IN" sz="2400" b="1" i="0" dirty="0">
              <a:solidFill>
                <a:srgbClr val="000000"/>
              </a:solidFill>
              <a:effectLst/>
              <a:latin typeface="Courier New" panose="02070309020205020404" pitchFamily="49" charset="0"/>
              <a:cs typeface="Courier New" panose="02070309020205020404" pitchFamily="49" charset="0"/>
            </a:endParaRPr>
          </a:p>
          <a:p>
            <a:pPr algn="just"/>
            <a:r>
              <a:rPr lang="en-IN" sz="2400" b="0" i="0" dirty="0">
                <a:solidFill>
                  <a:srgbClr val="000000"/>
                </a:solidFill>
                <a:effectLst/>
                <a:latin typeface="Courier New" panose="02070309020205020404" pitchFamily="49" charset="0"/>
                <a:cs typeface="Courier New" panose="02070309020205020404" pitchFamily="49" charset="0"/>
              </a:rPr>
              <a:t>For Scanner class to get input from user:</a:t>
            </a:r>
          </a:p>
          <a:p>
            <a:pPr marL="0" indent="0" algn="just">
              <a:buNone/>
            </a:pPr>
            <a:r>
              <a:rPr lang="en-IN" sz="2400" dirty="0">
                <a:solidFill>
                  <a:srgbClr val="000000"/>
                </a:solidFill>
                <a:latin typeface="Courier New" panose="02070309020205020404" pitchFamily="49" charset="0"/>
                <a:cs typeface="Courier New" panose="02070309020205020404" pitchFamily="49" charset="0"/>
              </a:rPr>
              <a:t>                 </a:t>
            </a:r>
            <a:r>
              <a:rPr lang="en-IN" sz="2400" b="1" i="0" dirty="0">
                <a:solidFill>
                  <a:srgbClr val="000000"/>
                </a:solidFill>
                <a:effectLst/>
                <a:latin typeface="Courier New" panose="02070309020205020404" pitchFamily="49" charset="0"/>
                <a:cs typeface="Courier New" panose="02070309020205020404" pitchFamily="49" charset="0"/>
              </a:rPr>
              <a:t>Scanner in = </a:t>
            </a:r>
            <a:r>
              <a:rPr lang="en-IN" sz="2400" b="1" i="0" dirty="0">
                <a:solidFill>
                  <a:srgbClr val="006699"/>
                </a:solidFill>
                <a:effectLst/>
                <a:latin typeface="Courier New" panose="02070309020205020404" pitchFamily="49" charset="0"/>
                <a:cs typeface="Courier New" panose="02070309020205020404" pitchFamily="49" charset="0"/>
              </a:rPr>
              <a:t>new</a:t>
            </a:r>
            <a:r>
              <a:rPr lang="en-IN" sz="2400" b="1" i="0" dirty="0">
                <a:solidFill>
                  <a:srgbClr val="000000"/>
                </a:solidFill>
                <a:effectLst/>
                <a:latin typeface="Courier New" panose="02070309020205020404" pitchFamily="49" charset="0"/>
                <a:cs typeface="Courier New" panose="02070309020205020404" pitchFamily="49" charset="0"/>
              </a:rPr>
              <a:t> Scanner(System.in); </a:t>
            </a:r>
            <a:r>
              <a:rPr lang="en-IN" sz="2400" b="0" i="0" dirty="0">
                <a:solidFill>
                  <a:srgbClr val="000000"/>
                </a:solidFill>
                <a:effectLst/>
                <a:latin typeface="Courier New" panose="02070309020205020404" pitchFamily="49" charset="0"/>
                <a:cs typeface="Courier New" panose="02070309020205020404" pitchFamily="49" charset="0"/>
              </a:rPr>
              <a:t> </a:t>
            </a:r>
            <a:endParaRPr lang="en-IN"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65927515"/>
      </p:ext>
    </p:extLst>
  </p:cSld>
  <p:clrMapOvr>
    <a:masterClrMapping/>
  </p:clrMapOvr>
</p:sld>
</file>

<file path=ppt/theme/theme1.xml><?xml version="1.0" encoding="utf-8"?>
<a:theme xmlns:a="http://schemas.openxmlformats.org/drawingml/2006/main" name="GradientRiseVTI">
  <a:themeElements>
    <a:clrScheme name="AnalogousFromDarkSeedLeftStep">
      <a:dk1>
        <a:srgbClr val="000000"/>
      </a:dk1>
      <a:lt1>
        <a:srgbClr val="FFFFFF"/>
      </a:lt1>
      <a:dk2>
        <a:srgbClr val="242E41"/>
      </a:dk2>
      <a:lt2>
        <a:srgbClr val="E2E8E4"/>
      </a:lt2>
      <a:accent1>
        <a:srgbClr val="E729A7"/>
      </a:accent1>
      <a:accent2>
        <a:srgbClr val="C517D5"/>
      </a:accent2>
      <a:accent3>
        <a:srgbClr val="8829E7"/>
      </a:accent3>
      <a:accent4>
        <a:srgbClr val="4E41DC"/>
      </a:accent4>
      <a:accent5>
        <a:srgbClr val="2968E7"/>
      </a:accent5>
      <a:accent6>
        <a:srgbClr val="17A5D5"/>
      </a:accent6>
      <a:hlink>
        <a:srgbClr val="6172CA"/>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1055</Words>
  <Application>Microsoft Office PowerPoint</Application>
  <PresentationFormat>Widescreen</PresentationFormat>
  <Paragraphs>109</Paragraphs>
  <Slides>15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Avenir Next LT Pro</vt:lpstr>
      <vt:lpstr>Avenir Next LT Pro Light</vt:lpstr>
      <vt:lpstr>Calibri</vt:lpstr>
      <vt:lpstr>Courier New</vt:lpstr>
      <vt:lpstr>Verdana</vt:lpstr>
      <vt:lpstr>GradientRiseVTI</vt:lpstr>
      <vt:lpstr>Ways of taking input from user</vt:lpstr>
      <vt:lpstr>Ways of taking input from user</vt:lpstr>
      <vt:lpstr>Packages</vt:lpstr>
      <vt:lpstr>Frequent packages and their commonly used members</vt:lpstr>
      <vt:lpstr>Frequent packages and their commonly used members</vt:lpstr>
      <vt:lpstr>Input through command line</vt:lpstr>
      <vt:lpstr>Input through command line</vt:lpstr>
      <vt:lpstr>Input using Scanner class</vt:lpstr>
      <vt:lpstr>Input using Scanner class</vt:lpstr>
      <vt:lpstr>Input using Scanner class</vt:lpstr>
      <vt:lpstr>Input using bufferedreader class</vt:lpstr>
      <vt:lpstr>Input using bufferedreader class</vt:lpstr>
      <vt:lpstr>PowerPoint Presentation</vt:lpstr>
      <vt:lpstr>Input using bufferedreader class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Ways of taking input from user</dc:title>
  <dc:creator>dimplebohra@outlook.com</dc:creator>
  <cp:lastModifiedBy>dimplebohra@outlook.com</cp:lastModifiedBy>
  <cp:revision>1</cp:revision>
  <dcterms:created xsi:type="dcterms:W3CDTF">2020-08-24T16:49:17Z</dcterms:created>
  <dcterms:modified xsi:type="dcterms:W3CDTF">2020-08-24T16:49:55Z</dcterms:modified>
</cp:coreProperties>
</file>