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59" r:id="rId4"/>
    <p:sldId id="260" r:id="rId5"/>
    <p:sldId id="261" r:id="rId6"/>
    <p:sldId id="286" r:id="rId7"/>
    <p:sldId id="262" r:id="rId8"/>
    <p:sldId id="263" r:id="rId9"/>
    <p:sldId id="264" r:id="rId10"/>
    <p:sldId id="265" r:id="rId11"/>
    <p:sldId id="266" r:id="rId12"/>
    <p:sldId id="258" r:id="rId13"/>
    <p:sldId id="267" r:id="rId14"/>
    <p:sldId id="268" r:id="rId15"/>
    <p:sldId id="271" r:id="rId16"/>
    <p:sldId id="269" r:id="rId17"/>
    <p:sldId id="270" r:id="rId18"/>
    <p:sldId id="272" r:id="rId19"/>
    <p:sldId id="273" r:id="rId20"/>
    <p:sldId id="274" r:id="rId21"/>
    <p:sldId id="284" r:id="rId22"/>
    <p:sldId id="275" r:id="rId23"/>
    <p:sldId id="276" r:id="rId24"/>
    <p:sldId id="287" r:id="rId25"/>
    <p:sldId id="277" r:id="rId26"/>
    <p:sldId id="278" r:id="rId27"/>
    <p:sldId id="280" r:id="rId28"/>
    <p:sldId id="281" r:id="rId29"/>
    <p:sldId id="282" r:id="rId30"/>
    <p:sldId id="283"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9048" autoAdjust="0"/>
  </p:normalViewPr>
  <p:slideViewPr>
    <p:cSldViewPr snapToGrid="0">
      <p:cViewPr varScale="1">
        <p:scale>
          <a:sx n="66" d="100"/>
          <a:sy n="66" d="100"/>
        </p:scale>
        <p:origin x="1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C4629-9892-4B83-B351-4EF66D298E3D}" type="datetimeFigureOut">
              <a:rPr lang="en-US" smtClean="0"/>
              <a:t>9/18/2020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36220-87E9-4BA1-B9AD-C1288CAEF9E1}" type="slidenum">
              <a:rPr lang="en-US" smtClean="0"/>
              <a:t>‹#›</a:t>
            </a:fld>
            <a:endParaRPr lang="en-US"/>
          </a:p>
        </p:txBody>
      </p:sp>
    </p:spTree>
    <p:extLst>
      <p:ext uri="{BB962C8B-B14F-4D97-AF65-F5344CB8AC3E}">
        <p14:creationId xmlns:p14="http://schemas.microsoft.com/office/powerpoint/2010/main" val="270831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We cannot declare classes and interfaces private in Java. However, the nested classes can be declared private.</a:t>
            </a:r>
            <a:endParaRPr lang="en-US" dirty="0" smtClean="0"/>
          </a:p>
          <a:p>
            <a:endParaRPr lang="en-US" dirty="0"/>
          </a:p>
        </p:txBody>
      </p:sp>
      <p:sp>
        <p:nvSpPr>
          <p:cNvPr id="4" name="Slide Number Placeholder 3"/>
          <p:cNvSpPr>
            <a:spLocks noGrp="1"/>
          </p:cNvSpPr>
          <p:nvPr>
            <p:ph type="sldNum" sz="quarter" idx="10"/>
          </p:nvPr>
        </p:nvSpPr>
        <p:spPr/>
        <p:txBody>
          <a:bodyPr/>
          <a:lstStyle/>
          <a:p>
            <a:fld id="{51036220-87E9-4BA1-B9AD-C1288CAEF9E1}" type="slidenum">
              <a:rPr lang="en-US" smtClean="0"/>
              <a:t>5</a:t>
            </a:fld>
            <a:endParaRPr lang="en-US"/>
          </a:p>
        </p:txBody>
      </p:sp>
    </p:spTree>
    <p:extLst>
      <p:ext uri="{BB962C8B-B14F-4D97-AF65-F5344CB8AC3E}">
        <p14:creationId xmlns:p14="http://schemas.microsoft.com/office/powerpoint/2010/main" val="1825718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We cannot declare classes and interfaces private in Java. However, the nested classes can be declared private.</a:t>
            </a:r>
            <a:endParaRPr lang="en-US" dirty="0" smtClean="0"/>
          </a:p>
          <a:p>
            <a:endParaRPr lang="en-US" dirty="0"/>
          </a:p>
        </p:txBody>
      </p:sp>
      <p:sp>
        <p:nvSpPr>
          <p:cNvPr id="4" name="Slide Number Placeholder 3"/>
          <p:cNvSpPr>
            <a:spLocks noGrp="1"/>
          </p:cNvSpPr>
          <p:nvPr>
            <p:ph type="sldNum" sz="quarter" idx="10"/>
          </p:nvPr>
        </p:nvSpPr>
        <p:spPr/>
        <p:txBody>
          <a:bodyPr/>
          <a:lstStyle/>
          <a:p>
            <a:fld id="{51036220-87E9-4BA1-B9AD-C1288CAEF9E1}" type="slidenum">
              <a:rPr lang="en-US" smtClean="0"/>
              <a:t>6</a:t>
            </a:fld>
            <a:endParaRPr lang="en-US"/>
          </a:p>
        </p:txBody>
      </p:sp>
    </p:spTree>
    <p:extLst>
      <p:ext uri="{BB962C8B-B14F-4D97-AF65-F5344CB8AC3E}">
        <p14:creationId xmlns:p14="http://schemas.microsoft.com/office/powerpoint/2010/main" val="1014299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36220-87E9-4BA1-B9AD-C1288CAEF9E1}" type="slidenum">
              <a:rPr lang="en-US" smtClean="0"/>
              <a:t>7</a:t>
            </a:fld>
            <a:endParaRPr lang="en-US"/>
          </a:p>
        </p:txBody>
      </p:sp>
    </p:spTree>
    <p:extLst>
      <p:ext uri="{BB962C8B-B14F-4D97-AF65-F5344CB8AC3E}">
        <p14:creationId xmlns:p14="http://schemas.microsoft.com/office/powerpoint/2010/main" val="634270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36220-87E9-4BA1-B9AD-C1288CAEF9E1}" type="slidenum">
              <a:rPr lang="en-US" smtClean="0"/>
              <a:t>8</a:t>
            </a:fld>
            <a:endParaRPr lang="en-US"/>
          </a:p>
        </p:txBody>
      </p:sp>
    </p:spTree>
    <p:extLst>
      <p:ext uri="{BB962C8B-B14F-4D97-AF65-F5344CB8AC3E}">
        <p14:creationId xmlns:p14="http://schemas.microsoft.com/office/powerpoint/2010/main" val="1046005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Access modifiers are mainly used for encapsulation. We can help us to control what part of a program can access the members of a class. So that misuse of data can be prevented.</a:t>
            </a:r>
            <a:endParaRPr lang="en-US" dirty="0"/>
          </a:p>
        </p:txBody>
      </p:sp>
      <p:sp>
        <p:nvSpPr>
          <p:cNvPr id="4" name="Slide Number Placeholder 3"/>
          <p:cNvSpPr>
            <a:spLocks noGrp="1"/>
          </p:cNvSpPr>
          <p:nvPr>
            <p:ph type="sldNum" sz="quarter" idx="10"/>
          </p:nvPr>
        </p:nvSpPr>
        <p:spPr/>
        <p:txBody>
          <a:bodyPr/>
          <a:lstStyle/>
          <a:p>
            <a:fld id="{51036220-87E9-4BA1-B9AD-C1288CAEF9E1}" type="slidenum">
              <a:rPr lang="en-US" smtClean="0"/>
              <a:t>11</a:t>
            </a:fld>
            <a:endParaRPr lang="en-US"/>
          </a:p>
        </p:txBody>
      </p:sp>
    </p:spTree>
    <p:extLst>
      <p:ext uri="{BB962C8B-B14F-4D97-AF65-F5344CB8AC3E}">
        <p14:creationId xmlns:p14="http://schemas.microsoft.com/office/powerpoint/2010/main" val="1606643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If a class is useful to only one other class, then it is logical to embed it in that class and keep the two together. Nesting such "helper classes" makes their package more streamlined.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Consider two top-level classes, A and B, where B needs access to members of A that would otherwise be declared private. By hiding class B within class A, A's members can be declared private and B can access them. In addition, B itself can be hidden from the outside world.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Nesting small classes within top-level classes places the code closer to where it is used.</a:t>
            </a:r>
          </a:p>
          <a:p>
            <a:endParaRPr lang="en-US" dirty="0"/>
          </a:p>
        </p:txBody>
      </p:sp>
      <p:sp>
        <p:nvSpPr>
          <p:cNvPr id="4" name="Slide Number Placeholder 3"/>
          <p:cNvSpPr>
            <a:spLocks noGrp="1"/>
          </p:cNvSpPr>
          <p:nvPr>
            <p:ph type="sldNum" sz="quarter" idx="10"/>
          </p:nvPr>
        </p:nvSpPr>
        <p:spPr/>
        <p:txBody>
          <a:bodyPr/>
          <a:lstStyle/>
          <a:p>
            <a:fld id="{51036220-87E9-4BA1-B9AD-C1288CAEF9E1}" type="slidenum">
              <a:rPr lang="en-US" smtClean="0"/>
              <a:t>15</a:t>
            </a:fld>
            <a:endParaRPr lang="en-US"/>
          </a:p>
        </p:txBody>
      </p:sp>
    </p:spTree>
    <p:extLst>
      <p:ext uri="{BB962C8B-B14F-4D97-AF65-F5344CB8AC3E}">
        <p14:creationId xmlns:p14="http://schemas.microsoft.com/office/powerpoint/2010/main" val="225527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static nested class interacts with the instance members of its outer class (and other classes) just like any other top-level class. In effect, a static nested class is behaviorally a top-level class that has been nested in another top-level class for packaging convenience.</a:t>
            </a:r>
            <a:endParaRPr lang="en-US" dirty="0"/>
          </a:p>
        </p:txBody>
      </p:sp>
      <p:sp>
        <p:nvSpPr>
          <p:cNvPr id="4" name="Slide Number Placeholder 3"/>
          <p:cNvSpPr>
            <a:spLocks noGrp="1"/>
          </p:cNvSpPr>
          <p:nvPr>
            <p:ph type="sldNum" sz="quarter" idx="10"/>
          </p:nvPr>
        </p:nvSpPr>
        <p:spPr/>
        <p:txBody>
          <a:bodyPr/>
          <a:lstStyle/>
          <a:p>
            <a:fld id="{51036220-87E9-4BA1-B9AD-C1288CAEF9E1}" type="slidenum">
              <a:rPr lang="en-US" smtClean="0"/>
              <a:t>18</a:t>
            </a:fld>
            <a:endParaRPr lang="en-US"/>
          </a:p>
        </p:txBody>
      </p:sp>
    </p:spTree>
    <p:extLst>
      <p:ext uri="{BB962C8B-B14F-4D97-AF65-F5344CB8AC3E}">
        <p14:creationId xmlns:p14="http://schemas.microsoft.com/office/powerpoint/2010/main" val="1112770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Also, because an inner class is associated with an instance, it cannot define any static members itself.</a:t>
            </a:r>
            <a:endParaRPr lang="en-US" dirty="0"/>
          </a:p>
        </p:txBody>
      </p:sp>
      <p:sp>
        <p:nvSpPr>
          <p:cNvPr id="4" name="Slide Number Placeholder 3"/>
          <p:cNvSpPr>
            <a:spLocks noGrp="1"/>
          </p:cNvSpPr>
          <p:nvPr>
            <p:ph type="sldNum" sz="quarter" idx="10"/>
          </p:nvPr>
        </p:nvSpPr>
        <p:spPr/>
        <p:txBody>
          <a:bodyPr/>
          <a:lstStyle/>
          <a:p>
            <a:fld id="{51036220-87E9-4BA1-B9AD-C1288CAEF9E1}" type="slidenum">
              <a:rPr lang="en-US" smtClean="0"/>
              <a:t>22</a:t>
            </a:fld>
            <a:endParaRPr lang="en-US"/>
          </a:p>
        </p:txBody>
      </p:sp>
    </p:spTree>
    <p:extLst>
      <p:ext uri="{BB962C8B-B14F-4D97-AF65-F5344CB8AC3E}">
        <p14:creationId xmlns:p14="http://schemas.microsoft.com/office/powerpoint/2010/main" val="2853064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The syntax of an anonymous class expression is like the invocation of a constructor, except that there is a class definition contained in a block of code.</a:t>
            </a:r>
            <a:endParaRPr lang="en-US" dirty="0"/>
          </a:p>
        </p:txBody>
      </p:sp>
      <p:sp>
        <p:nvSpPr>
          <p:cNvPr id="4" name="Slide Number Placeholder 3"/>
          <p:cNvSpPr>
            <a:spLocks noGrp="1"/>
          </p:cNvSpPr>
          <p:nvPr>
            <p:ph type="sldNum" sz="quarter" idx="10"/>
          </p:nvPr>
        </p:nvSpPr>
        <p:spPr/>
        <p:txBody>
          <a:bodyPr/>
          <a:lstStyle/>
          <a:p>
            <a:fld id="{51036220-87E9-4BA1-B9AD-C1288CAEF9E1}" type="slidenum">
              <a:rPr lang="en-US" smtClean="0"/>
              <a:t>29</a:t>
            </a:fld>
            <a:endParaRPr lang="en-US"/>
          </a:p>
        </p:txBody>
      </p:sp>
    </p:spTree>
    <p:extLst>
      <p:ext uri="{BB962C8B-B14F-4D97-AF65-F5344CB8AC3E}">
        <p14:creationId xmlns:p14="http://schemas.microsoft.com/office/powerpoint/2010/main" val="1568559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9/18/2020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Access </a:t>
            </a:r>
            <a:r>
              <a:rPr lang="en-US" dirty="0" err="1" smtClean="0"/>
              <a:t>Specifiers</a:t>
            </a:r>
            <a:r>
              <a:rPr lang="en-US" dirty="0" smtClean="0"/>
              <a:t> and Nested class</a:t>
            </a:r>
            <a:endParaRPr lang="en-US" dirty="0"/>
          </a:p>
        </p:txBody>
      </p:sp>
      <p:sp>
        <p:nvSpPr>
          <p:cNvPr id="3" name="Subtitle 2"/>
          <p:cNvSpPr>
            <a:spLocks noGrp="1"/>
          </p:cNvSpPr>
          <p:nvPr>
            <p:ph type="subTitle" idx="1"/>
          </p:nvPr>
        </p:nvSpPr>
        <p:spPr/>
        <p:txBody>
          <a:bodyPr/>
          <a:lstStyle/>
          <a:p>
            <a:r>
              <a:rPr lang="en-US" dirty="0" smtClean="0"/>
              <a:t>Prepared By: Dimple </a:t>
            </a:r>
            <a:r>
              <a:rPr lang="en-US" dirty="0" err="1" smtClean="0"/>
              <a:t>Bohra</a:t>
            </a:r>
            <a:endParaRPr lang="en-US" dirty="0"/>
          </a:p>
        </p:txBody>
      </p:sp>
    </p:spTree>
    <p:extLst>
      <p:ext uri="{BB962C8B-B14F-4D97-AF65-F5344CB8AC3E}">
        <p14:creationId xmlns:p14="http://schemas.microsoft.com/office/powerpoint/2010/main" val="3232195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684" y="1543286"/>
            <a:ext cx="6176211" cy="3785652"/>
          </a:xfrm>
          <a:prstGeom prst="rect">
            <a:avLst/>
          </a:prstGeom>
        </p:spPr>
        <p:txBody>
          <a:bodyPr wrap="square">
            <a:spAutoFit/>
          </a:bodyPr>
          <a:lstStyle/>
          <a:p>
            <a:r>
              <a:rPr lang="en-US" sz="2000" dirty="0"/>
              <a:t>class Student {</a:t>
            </a:r>
          </a:p>
          <a:p>
            <a:r>
              <a:rPr lang="en-US" sz="2000" dirty="0"/>
              <a:t>    </a:t>
            </a:r>
          </a:p>
          <a:p>
            <a:r>
              <a:rPr lang="en-US" sz="2000" dirty="0"/>
              <a:t>    </a:t>
            </a:r>
            <a:r>
              <a:rPr lang="en-US" sz="2000" b="1" dirty="0"/>
              <a:t>public</a:t>
            </a:r>
            <a:r>
              <a:rPr lang="en-US" sz="2000" dirty="0"/>
              <a:t> </a:t>
            </a:r>
            <a:r>
              <a:rPr lang="en-US" sz="2000" dirty="0" err="1"/>
              <a:t>int</a:t>
            </a:r>
            <a:r>
              <a:rPr lang="en-US" sz="2000" dirty="0"/>
              <a:t> </a:t>
            </a:r>
            <a:r>
              <a:rPr lang="en-US" sz="2000" dirty="0" err="1"/>
              <a:t>subcount</a:t>
            </a:r>
            <a:r>
              <a:rPr lang="en-US" sz="2000" dirty="0"/>
              <a:t>;</a:t>
            </a:r>
          </a:p>
          <a:p>
            <a:endParaRPr lang="en-US" sz="2000" dirty="0"/>
          </a:p>
          <a:p>
            <a:r>
              <a:rPr lang="en-US" sz="2000" dirty="0"/>
              <a:t>    </a:t>
            </a:r>
            <a:r>
              <a:rPr lang="en-US" sz="2000" b="1" dirty="0"/>
              <a:t>public</a:t>
            </a:r>
            <a:r>
              <a:rPr lang="en-US" sz="2000" dirty="0"/>
              <a:t> void display() </a:t>
            </a:r>
          </a:p>
          <a:p>
            <a:r>
              <a:rPr lang="en-US" sz="2000" dirty="0"/>
              <a:t>    {</a:t>
            </a:r>
          </a:p>
          <a:p>
            <a:r>
              <a:rPr lang="en-US" sz="2000" dirty="0"/>
              <a:t>        </a:t>
            </a:r>
            <a:r>
              <a:rPr lang="en-US" sz="2000" dirty="0" err="1"/>
              <a:t>System.out.println</a:t>
            </a:r>
            <a:r>
              <a:rPr lang="en-US" sz="2000" dirty="0"/>
              <a:t>("I am UG student.");</a:t>
            </a:r>
          </a:p>
          <a:p>
            <a:r>
              <a:rPr lang="en-US" sz="2000" dirty="0"/>
              <a:t>        </a:t>
            </a:r>
            <a:r>
              <a:rPr lang="en-US" sz="2000" dirty="0" err="1"/>
              <a:t>System.out.println</a:t>
            </a:r>
            <a:r>
              <a:rPr lang="en-US" sz="2000" dirty="0"/>
              <a:t>("I have " + </a:t>
            </a:r>
            <a:r>
              <a:rPr lang="en-US" sz="2000" dirty="0" err="1"/>
              <a:t>subcount</a:t>
            </a:r>
            <a:r>
              <a:rPr lang="en-US" sz="2000" dirty="0"/>
              <a:t> + " subjects.");</a:t>
            </a:r>
          </a:p>
          <a:p>
            <a:r>
              <a:rPr lang="en-US" sz="2000" dirty="0"/>
              <a:t>    }</a:t>
            </a:r>
          </a:p>
          <a:p>
            <a:r>
              <a:rPr lang="en-US" sz="2000" dirty="0"/>
              <a:t>}</a:t>
            </a:r>
          </a:p>
          <a:p>
            <a:endParaRPr lang="en-US" sz="2000" dirty="0"/>
          </a:p>
        </p:txBody>
      </p:sp>
      <p:sp>
        <p:nvSpPr>
          <p:cNvPr id="3" name="Rectangle 2"/>
          <p:cNvSpPr/>
          <p:nvPr/>
        </p:nvSpPr>
        <p:spPr>
          <a:xfrm>
            <a:off x="6817895" y="1543286"/>
            <a:ext cx="6096000" cy="2862322"/>
          </a:xfrm>
          <a:prstGeom prst="rect">
            <a:avLst/>
          </a:prstGeom>
        </p:spPr>
        <p:txBody>
          <a:bodyPr>
            <a:spAutoFit/>
          </a:bodyPr>
          <a:lstStyle/>
          <a:p>
            <a:r>
              <a:rPr lang="en-US" sz="2000" dirty="0"/>
              <a:t>class Course </a:t>
            </a:r>
          </a:p>
          <a:p>
            <a:r>
              <a:rPr lang="en-US" sz="2000" dirty="0"/>
              <a:t>{</a:t>
            </a:r>
          </a:p>
          <a:p>
            <a:r>
              <a:rPr lang="en-US" sz="2000" dirty="0"/>
              <a:t>    public static void main( String[] </a:t>
            </a:r>
            <a:r>
              <a:rPr lang="en-US" sz="2000" dirty="0" err="1"/>
              <a:t>args</a:t>
            </a:r>
            <a:r>
              <a:rPr lang="en-US" sz="2000" dirty="0"/>
              <a:t> )</a:t>
            </a:r>
          </a:p>
          <a:p>
            <a:r>
              <a:rPr lang="en-US" sz="2000" dirty="0"/>
              <a:t>   {</a:t>
            </a:r>
          </a:p>
          <a:p>
            <a:r>
              <a:rPr lang="en-US" sz="2000" dirty="0"/>
              <a:t>        Student s1 = new Student();</a:t>
            </a:r>
          </a:p>
          <a:p>
            <a:r>
              <a:rPr lang="en-US" sz="2000" dirty="0"/>
              <a:t>        s1.subcount = 4;</a:t>
            </a:r>
          </a:p>
          <a:p>
            <a:r>
              <a:rPr lang="en-US" sz="2000" dirty="0"/>
              <a:t>        s1.display();</a:t>
            </a:r>
          </a:p>
          <a:p>
            <a:r>
              <a:rPr lang="en-US" sz="2000" dirty="0"/>
              <a:t>    }</a:t>
            </a:r>
          </a:p>
          <a:p>
            <a:r>
              <a:rPr lang="en-US" sz="2000" dirty="0"/>
              <a:t>}</a:t>
            </a:r>
          </a:p>
        </p:txBody>
      </p:sp>
      <p:sp>
        <p:nvSpPr>
          <p:cNvPr id="4" name="TextBox 3"/>
          <p:cNvSpPr txBox="1"/>
          <p:nvPr/>
        </p:nvSpPr>
        <p:spPr>
          <a:xfrm>
            <a:off x="1460942" y="665624"/>
            <a:ext cx="5387927" cy="461665"/>
          </a:xfrm>
          <a:prstGeom prst="rect">
            <a:avLst/>
          </a:prstGeom>
          <a:noFill/>
        </p:spPr>
        <p:txBody>
          <a:bodyPr wrap="square" rtlCol="0">
            <a:spAutoFit/>
          </a:bodyPr>
          <a:lstStyle/>
          <a:p>
            <a:r>
              <a:rPr lang="en-US" sz="2400" b="1" dirty="0" smtClean="0">
                <a:solidFill>
                  <a:schemeClr val="accent2"/>
                </a:solidFill>
              </a:rPr>
              <a:t>What will be the output??</a:t>
            </a:r>
            <a:endParaRPr lang="en-US" sz="2400" b="1" dirty="0">
              <a:solidFill>
                <a:schemeClr val="accent2"/>
              </a:solidFill>
            </a:endParaRPr>
          </a:p>
        </p:txBody>
      </p:sp>
      <p:pic>
        <p:nvPicPr>
          <p:cNvPr id="5" name="Picture 4"/>
          <p:cNvPicPr>
            <a:picLocks noChangeAspect="1"/>
          </p:cNvPicPr>
          <p:nvPr/>
        </p:nvPicPr>
        <p:blipFill>
          <a:blip r:embed="rId2"/>
          <a:stretch>
            <a:fillRect/>
          </a:stretch>
        </p:blipFill>
        <p:spPr>
          <a:xfrm>
            <a:off x="2529137" y="4588042"/>
            <a:ext cx="7510803" cy="1337761"/>
          </a:xfrm>
          <a:prstGeom prst="rect">
            <a:avLst/>
          </a:prstGeom>
        </p:spPr>
      </p:pic>
    </p:spTree>
    <p:extLst>
      <p:ext uri="{BB962C8B-B14F-4D97-AF65-F5344CB8AC3E}">
        <p14:creationId xmlns:p14="http://schemas.microsoft.com/office/powerpoint/2010/main" val="3619487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48325" y="1953628"/>
            <a:ext cx="4638675" cy="3752850"/>
          </a:xfrm>
          <a:prstGeom prst="rect">
            <a:avLst/>
          </a:prstGeom>
        </p:spPr>
      </p:pic>
      <p:sp>
        <p:nvSpPr>
          <p:cNvPr id="3" name="TextBox 2"/>
          <p:cNvSpPr txBox="1"/>
          <p:nvPr/>
        </p:nvSpPr>
        <p:spPr>
          <a:xfrm>
            <a:off x="1235242" y="850231"/>
            <a:ext cx="10282990" cy="584775"/>
          </a:xfrm>
          <a:prstGeom prst="rect">
            <a:avLst/>
          </a:prstGeom>
          <a:noFill/>
        </p:spPr>
        <p:txBody>
          <a:bodyPr wrap="square" rtlCol="0">
            <a:spAutoFit/>
          </a:bodyPr>
          <a:lstStyle/>
          <a:p>
            <a:r>
              <a:rPr lang="en-US" sz="3200" b="1" dirty="0" smtClean="0">
                <a:solidFill>
                  <a:schemeClr val="accent2"/>
                </a:solidFill>
              </a:rPr>
              <a:t>Access </a:t>
            </a:r>
            <a:r>
              <a:rPr lang="en-US" sz="3200" b="1" dirty="0" err="1">
                <a:solidFill>
                  <a:schemeClr val="accent2"/>
                </a:solidFill>
              </a:rPr>
              <a:t>S</a:t>
            </a:r>
            <a:r>
              <a:rPr lang="en-US" sz="3200" b="1" dirty="0" err="1" smtClean="0">
                <a:solidFill>
                  <a:schemeClr val="accent2"/>
                </a:solidFill>
              </a:rPr>
              <a:t>pecifiers</a:t>
            </a:r>
            <a:r>
              <a:rPr lang="en-US" sz="3200" b="1" dirty="0" smtClean="0">
                <a:solidFill>
                  <a:schemeClr val="accent2"/>
                </a:solidFill>
              </a:rPr>
              <a:t>/Modifiers summarized in one diagram</a:t>
            </a:r>
            <a:endParaRPr lang="en-US" sz="3200" b="1" dirty="0">
              <a:solidFill>
                <a:schemeClr val="accent2"/>
              </a:solidFill>
            </a:endParaRPr>
          </a:p>
        </p:txBody>
      </p:sp>
    </p:spTree>
    <p:extLst>
      <p:ext uri="{BB962C8B-B14F-4D97-AF65-F5344CB8AC3E}">
        <p14:creationId xmlns:p14="http://schemas.microsoft.com/office/powerpoint/2010/main" val="1315230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Nested Class</a:t>
            </a:r>
            <a:endParaRPr lang="en-US" sz="6600" dirty="0"/>
          </a:p>
        </p:txBody>
      </p:sp>
    </p:spTree>
    <p:extLst>
      <p:ext uri="{BB962C8B-B14F-4D97-AF65-F5344CB8AC3E}">
        <p14:creationId xmlns:p14="http://schemas.microsoft.com/office/powerpoint/2010/main" val="2999575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Nested class?</a:t>
            </a:r>
            <a:endParaRPr lang="en-US" dirty="0"/>
          </a:p>
        </p:txBody>
      </p:sp>
      <p:sp>
        <p:nvSpPr>
          <p:cNvPr id="5" name="Content Placeholder 4"/>
          <p:cNvSpPr>
            <a:spLocks noGrp="1"/>
          </p:cNvSpPr>
          <p:nvPr>
            <p:ph idx="1"/>
          </p:nvPr>
        </p:nvSpPr>
        <p:spPr/>
        <p:txBody>
          <a:bodyPr>
            <a:normAutofit/>
          </a:bodyPr>
          <a:lstStyle/>
          <a:p>
            <a:pPr algn="just"/>
            <a:r>
              <a:rPr lang="en-US" sz="2800" dirty="0" smtClean="0"/>
              <a:t>In </a:t>
            </a:r>
            <a:r>
              <a:rPr lang="en-US" sz="2800" dirty="0"/>
              <a:t>Java, it is possible to define a class within another class, such classes are known as nested classes. </a:t>
            </a:r>
            <a:endParaRPr lang="en-US" sz="2800" dirty="0" smtClean="0"/>
          </a:p>
          <a:p>
            <a:pPr algn="just"/>
            <a:r>
              <a:rPr lang="en-US" sz="2800" dirty="0" smtClean="0"/>
              <a:t>They </a:t>
            </a:r>
            <a:r>
              <a:rPr lang="en-US" sz="2800" dirty="0"/>
              <a:t>enable you to logically group classes that are only used in one place, thus this increases the use of </a:t>
            </a:r>
            <a:r>
              <a:rPr lang="en-US" sz="2800" dirty="0" smtClean="0"/>
              <a:t>encapsulation</a:t>
            </a:r>
          </a:p>
          <a:p>
            <a:pPr algn="just"/>
            <a:r>
              <a:rPr lang="en-US" sz="2800" dirty="0" smtClean="0"/>
              <a:t>It creates </a:t>
            </a:r>
            <a:r>
              <a:rPr lang="en-US" sz="2800" dirty="0"/>
              <a:t>more readable and maintainable code.</a:t>
            </a:r>
          </a:p>
        </p:txBody>
      </p:sp>
    </p:spTree>
    <p:extLst>
      <p:ext uri="{BB962C8B-B14F-4D97-AF65-F5344CB8AC3E}">
        <p14:creationId xmlns:p14="http://schemas.microsoft.com/office/powerpoint/2010/main" val="1402959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a:xfrm>
            <a:off x="4439653" y="2556932"/>
            <a:ext cx="9601196" cy="3318936"/>
          </a:xfrm>
        </p:spPr>
        <p:txBody>
          <a:bodyPr>
            <a:noAutofit/>
          </a:bodyPr>
          <a:lstStyle/>
          <a:p>
            <a:pPr marL="0" indent="0">
              <a:buNone/>
            </a:pPr>
            <a:r>
              <a:rPr lang="en-US" dirty="0"/>
              <a:t>class </a:t>
            </a:r>
            <a:r>
              <a:rPr lang="en-US" dirty="0" err="1" smtClean="0"/>
              <a:t>OuterClass</a:t>
            </a:r>
            <a:endParaRPr lang="en-US" dirty="0" smtClean="0"/>
          </a:p>
          <a:p>
            <a:pPr marL="0" indent="0">
              <a:buNone/>
            </a:pPr>
            <a:r>
              <a:rPr lang="en-US" dirty="0" smtClean="0"/>
              <a:t>{    ...</a:t>
            </a:r>
            <a:endParaRPr lang="en-US" dirty="0"/>
          </a:p>
          <a:p>
            <a:pPr marL="0" indent="0">
              <a:buNone/>
            </a:pPr>
            <a:r>
              <a:rPr lang="en-US" dirty="0"/>
              <a:t>    class </a:t>
            </a:r>
            <a:r>
              <a:rPr lang="en-US" dirty="0" err="1"/>
              <a:t>NestedClass</a:t>
            </a:r>
            <a:endParaRPr lang="en-US" dirty="0"/>
          </a:p>
          <a:p>
            <a:pPr marL="0" indent="0">
              <a:buNone/>
            </a:pPr>
            <a:r>
              <a:rPr lang="en-US" dirty="0"/>
              <a:t>    {</a:t>
            </a:r>
          </a:p>
          <a:p>
            <a:pPr marL="0" indent="0">
              <a:buNone/>
            </a:pPr>
            <a:r>
              <a:rPr lang="en-US" dirty="0" smtClean="0"/>
              <a:t>    </a:t>
            </a:r>
            <a:r>
              <a:rPr lang="en-US" dirty="0"/>
              <a:t>}</a:t>
            </a:r>
          </a:p>
          <a:p>
            <a:pPr marL="0" indent="0">
              <a:buNone/>
            </a:pPr>
            <a:r>
              <a:rPr lang="en-US" dirty="0"/>
              <a:t>}</a:t>
            </a:r>
          </a:p>
        </p:txBody>
      </p:sp>
    </p:spTree>
    <p:extLst>
      <p:ext uri="{BB962C8B-B14F-4D97-AF65-F5344CB8AC3E}">
        <p14:creationId xmlns:p14="http://schemas.microsoft.com/office/powerpoint/2010/main" val="1902219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to use Nested classes?</a:t>
            </a:r>
            <a:endParaRPr lang="en-US" dirty="0"/>
          </a:p>
        </p:txBody>
      </p:sp>
      <p:sp>
        <p:nvSpPr>
          <p:cNvPr id="3" name="Content Placeholder 2"/>
          <p:cNvSpPr>
            <a:spLocks noGrp="1"/>
          </p:cNvSpPr>
          <p:nvPr>
            <p:ph idx="1"/>
          </p:nvPr>
        </p:nvSpPr>
        <p:spPr/>
        <p:txBody>
          <a:bodyPr>
            <a:normAutofit/>
          </a:bodyPr>
          <a:lstStyle/>
          <a:p>
            <a:pPr algn="just"/>
            <a:r>
              <a:rPr lang="en-US" sz="2800" dirty="0"/>
              <a:t>It is a way of logically grouping classes that are only used in one </a:t>
            </a:r>
            <a:r>
              <a:rPr lang="en-US" sz="2800" dirty="0" smtClean="0"/>
              <a:t>place</a:t>
            </a:r>
            <a:endParaRPr lang="en-US" sz="2800" dirty="0"/>
          </a:p>
          <a:p>
            <a:pPr algn="just"/>
            <a:r>
              <a:rPr lang="en-US" sz="2800" dirty="0"/>
              <a:t>It increases </a:t>
            </a:r>
            <a:r>
              <a:rPr lang="en-US" sz="2800" dirty="0" smtClean="0"/>
              <a:t>encapsulation</a:t>
            </a:r>
            <a:endParaRPr lang="en-US" sz="2800" dirty="0"/>
          </a:p>
          <a:p>
            <a:pPr algn="just"/>
            <a:r>
              <a:rPr lang="en-US" sz="2800" dirty="0"/>
              <a:t>It can lead to more readable and maintainable </a:t>
            </a:r>
            <a:r>
              <a:rPr lang="en-US" sz="2800" dirty="0" smtClean="0"/>
              <a:t>code</a:t>
            </a:r>
            <a:endParaRPr lang="en-US" sz="2800" dirty="0"/>
          </a:p>
        </p:txBody>
      </p:sp>
    </p:spTree>
    <p:extLst>
      <p:ext uri="{BB962C8B-B14F-4D97-AF65-F5344CB8AC3E}">
        <p14:creationId xmlns:p14="http://schemas.microsoft.com/office/powerpoint/2010/main" val="4232234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nested class</a:t>
            </a:r>
            <a:endParaRPr lang="en-US" dirty="0"/>
          </a:p>
        </p:txBody>
      </p:sp>
      <p:sp>
        <p:nvSpPr>
          <p:cNvPr id="3" name="Content Placeholder 2"/>
          <p:cNvSpPr>
            <a:spLocks noGrp="1"/>
          </p:cNvSpPr>
          <p:nvPr>
            <p:ph idx="1"/>
          </p:nvPr>
        </p:nvSpPr>
        <p:spPr>
          <a:xfrm>
            <a:off x="1407697" y="2703093"/>
            <a:ext cx="9601196" cy="3318936"/>
          </a:xfrm>
        </p:spPr>
        <p:txBody>
          <a:bodyPr>
            <a:noAutofit/>
          </a:bodyPr>
          <a:lstStyle/>
          <a:p>
            <a:pPr algn="just"/>
            <a:r>
              <a:rPr lang="en-US" dirty="0"/>
              <a:t>The scope of a nested class is bounded by the scope of its enclosing class. </a:t>
            </a:r>
            <a:endParaRPr lang="en-US" dirty="0" smtClean="0"/>
          </a:p>
          <a:p>
            <a:pPr algn="just"/>
            <a:r>
              <a:rPr lang="en-US" dirty="0"/>
              <a:t>A nested class has access to the members, including private members, of the class in which it is nested. </a:t>
            </a:r>
            <a:r>
              <a:rPr lang="en-US" dirty="0" smtClean="0"/>
              <a:t>However</a:t>
            </a:r>
            <a:r>
              <a:rPr lang="en-US" dirty="0"/>
              <a:t>, the reverse is not true i.e., the enclosing class does not have access to the members of the nested class.</a:t>
            </a:r>
          </a:p>
          <a:p>
            <a:pPr algn="just"/>
            <a:r>
              <a:rPr lang="en-US" dirty="0" smtClean="0"/>
              <a:t>As </a:t>
            </a:r>
            <a:r>
              <a:rPr lang="en-US" dirty="0"/>
              <a:t>a member of its enclosing class, a nested class can be declared private, public, protected, or package private(default).</a:t>
            </a:r>
          </a:p>
        </p:txBody>
      </p:sp>
    </p:spTree>
    <p:extLst>
      <p:ext uri="{BB962C8B-B14F-4D97-AF65-F5344CB8AC3E}">
        <p14:creationId xmlns:p14="http://schemas.microsoft.com/office/powerpoint/2010/main" val="1033355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352674" y="2526538"/>
            <a:ext cx="4543924" cy="34090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Types of Nested Class</a:t>
            </a:r>
            <a:endParaRPr lang="en-US" dirty="0"/>
          </a:p>
        </p:txBody>
      </p:sp>
      <p:pic>
        <p:nvPicPr>
          <p:cNvPr id="4" name="Picture 3"/>
          <p:cNvPicPr>
            <a:picLocks noChangeAspect="1"/>
          </p:cNvPicPr>
          <p:nvPr/>
        </p:nvPicPr>
        <p:blipFill>
          <a:blip r:embed="rId2"/>
          <a:stretch>
            <a:fillRect/>
          </a:stretch>
        </p:blipFill>
        <p:spPr>
          <a:xfrm>
            <a:off x="1427748" y="2526538"/>
            <a:ext cx="3793707" cy="3140836"/>
          </a:xfrm>
          <a:prstGeom prst="rect">
            <a:avLst/>
          </a:prstGeom>
        </p:spPr>
      </p:pic>
      <p:sp>
        <p:nvSpPr>
          <p:cNvPr id="6" name="Rectangle 5"/>
          <p:cNvSpPr/>
          <p:nvPr/>
        </p:nvSpPr>
        <p:spPr>
          <a:xfrm>
            <a:off x="6384758" y="2526538"/>
            <a:ext cx="4511840" cy="3416320"/>
          </a:xfrm>
          <a:prstGeom prst="rect">
            <a:avLst/>
          </a:prstGeom>
        </p:spPr>
        <p:txBody>
          <a:bodyPr wrap="square">
            <a:spAutoFit/>
          </a:bodyPr>
          <a:lstStyle/>
          <a:p>
            <a:r>
              <a:rPr lang="en-US" sz="2400" dirty="0"/>
              <a:t>class </a:t>
            </a:r>
            <a:r>
              <a:rPr lang="en-US" sz="2400" dirty="0" err="1"/>
              <a:t>OuterClass</a:t>
            </a:r>
            <a:r>
              <a:rPr lang="en-US" sz="2400" dirty="0"/>
              <a:t> {</a:t>
            </a:r>
          </a:p>
          <a:p>
            <a:r>
              <a:rPr lang="en-US" sz="2400" dirty="0"/>
              <a:t>    ...</a:t>
            </a:r>
          </a:p>
          <a:p>
            <a:r>
              <a:rPr lang="en-US" sz="2400" dirty="0"/>
              <a:t>    static class </a:t>
            </a:r>
            <a:r>
              <a:rPr lang="en-US" sz="2400" dirty="0" err="1"/>
              <a:t>StaticNestedClass</a:t>
            </a:r>
            <a:r>
              <a:rPr lang="en-US" sz="2400" dirty="0"/>
              <a:t> {</a:t>
            </a:r>
          </a:p>
          <a:p>
            <a:r>
              <a:rPr lang="en-US" sz="2400" dirty="0"/>
              <a:t>        ...</a:t>
            </a:r>
          </a:p>
          <a:p>
            <a:r>
              <a:rPr lang="en-US" sz="2400" dirty="0"/>
              <a:t>    }</a:t>
            </a:r>
          </a:p>
          <a:p>
            <a:r>
              <a:rPr lang="en-US" sz="2400" dirty="0"/>
              <a:t>    class </a:t>
            </a:r>
            <a:r>
              <a:rPr lang="en-US" sz="2400" dirty="0" err="1"/>
              <a:t>InnerClass</a:t>
            </a:r>
            <a:r>
              <a:rPr lang="en-US" sz="2400" dirty="0"/>
              <a:t> {</a:t>
            </a:r>
          </a:p>
          <a:p>
            <a:r>
              <a:rPr lang="en-US" sz="2400" dirty="0"/>
              <a:t>        ...</a:t>
            </a:r>
          </a:p>
          <a:p>
            <a:r>
              <a:rPr lang="en-US" sz="2400" dirty="0"/>
              <a:t>    }</a:t>
            </a:r>
          </a:p>
          <a:p>
            <a:r>
              <a:rPr lang="en-US" sz="2400" dirty="0"/>
              <a:t>}</a:t>
            </a:r>
          </a:p>
        </p:txBody>
      </p:sp>
    </p:spTree>
    <p:extLst>
      <p:ext uri="{BB962C8B-B14F-4D97-AF65-F5344CB8AC3E}">
        <p14:creationId xmlns:p14="http://schemas.microsoft.com/office/powerpoint/2010/main" val="4148916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Nested class</a:t>
            </a:r>
            <a:endParaRPr lang="en-US" dirty="0"/>
          </a:p>
        </p:txBody>
      </p:sp>
      <p:sp>
        <p:nvSpPr>
          <p:cNvPr id="3" name="Content Placeholder 2"/>
          <p:cNvSpPr>
            <a:spLocks noGrp="1"/>
          </p:cNvSpPr>
          <p:nvPr>
            <p:ph idx="1"/>
          </p:nvPr>
        </p:nvSpPr>
        <p:spPr/>
        <p:txBody>
          <a:bodyPr>
            <a:normAutofit/>
          </a:bodyPr>
          <a:lstStyle/>
          <a:p>
            <a:pPr algn="just"/>
            <a:r>
              <a:rPr lang="en-US" sz="2800" dirty="0" smtClean="0"/>
              <a:t>Just like class </a:t>
            </a:r>
            <a:r>
              <a:rPr lang="en-US" sz="2800" dirty="0"/>
              <a:t>methods and variables, a static nested class is associated with its outer </a:t>
            </a:r>
            <a:r>
              <a:rPr lang="en-US" sz="2800" dirty="0" smtClean="0"/>
              <a:t>class.</a:t>
            </a:r>
          </a:p>
          <a:p>
            <a:pPr algn="just"/>
            <a:r>
              <a:rPr lang="en-US" sz="2800" dirty="0" smtClean="0"/>
              <a:t>Like static class </a:t>
            </a:r>
            <a:r>
              <a:rPr lang="en-US" sz="2800" dirty="0"/>
              <a:t>methods, a static nested class cannot refer directly to instance variables or methods defined in its enclosing class: it can use them only through an object reference.</a:t>
            </a:r>
          </a:p>
          <a:p>
            <a:pPr algn="just"/>
            <a:endParaRPr lang="en-US" sz="2800" dirty="0"/>
          </a:p>
          <a:p>
            <a:pPr algn="just"/>
            <a:endParaRPr lang="en-US" sz="2800" dirty="0"/>
          </a:p>
        </p:txBody>
      </p:sp>
    </p:spTree>
    <p:extLst>
      <p:ext uri="{BB962C8B-B14F-4D97-AF65-F5344CB8AC3E}">
        <p14:creationId xmlns:p14="http://schemas.microsoft.com/office/powerpoint/2010/main" val="2577057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Nested class</a:t>
            </a:r>
            <a:endParaRPr lang="en-US" dirty="0"/>
          </a:p>
        </p:txBody>
      </p:sp>
      <p:sp>
        <p:nvSpPr>
          <p:cNvPr id="3" name="Content Placeholder 2"/>
          <p:cNvSpPr>
            <a:spLocks noGrp="1"/>
          </p:cNvSpPr>
          <p:nvPr>
            <p:ph idx="1"/>
          </p:nvPr>
        </p:nvSpPr>
        <p:spPr/>
        <p:txBody>
          <a:bodyPr>
            <a:normAutofit/>
          </a:bodyPr>
          <a:lstStyle/>
          <a:p>
            <a:r>
              <a:rPr lang="en-US" sz="2800" dirty="0"/>
              <a:t>Static nested classes are accessed using the enclosing class name:</a:t>
            </a:r>
          </a:p>
          <a:p>
            <a:pPr marL="0" indent="0">
              <a:buNone/>
            </a:pPr>
            <a:r>
              <a:rPr lang="en-US" sz="2800" dirty="0" smtClean="0"/>
              <a:t>				</a:t>
            </a:r>
            <a:r>
              <a:rPr lang="en-US" sz="2800" b="1" dirty="0" err="1" smtClean="0">
                <a:solidFill>
                  <a:schemeClr val="accent2">
                    <a:lumMod val="75000"/>
                  </a:schemeClr>
                </a:solidFill>
              </a:rPr>
              <a:t>OuterClass.StaticNestedClass</a:t>
            </a:r>
            <a:endParaRPr lang="en-US" sz="2800" b="1" dirty="0">
              <a:solidFill>
                <a:schemeClr val="accent2">
                  <a:lumMod val="75000"/>
                </a:schemeClr>
              </a:solidFill>
            </a:endParaRPr>
          </a:p>
          <a:p>
            <a:r>
              <a:rPr lang="en-US" sz="2800" dirty="0" smtClean="0"/>
              <a:t>To create </a:t>
            </a:r>
            <a:r>
              <a:rPr lang="en-US" sz="2800" dirty="0"/>
              <a:t>an object for the static nested class, use this syntax:</a:t>
            </a:r>
          </a:p>
          <a:p>
            <a:pPr marL="0" indent="0">
              <a:buNone/>
            </a:pPr>
            <a:r>
              <a:rPr lang="en-US" sz="2800" dirty="0" smtClean="0"/>
              <a:t>		</a:t>
            </a:r>
            <a:r>
              <a:rPr lang="en-US" sz="2800" b="1" dirty="0" err="1" smtClean="0">
                <a:solidFill>
                  <a:schemeClr val="accent2">
                    <a:lumMod val="75000"/>
                  </a:schemeClr>
                </a:solidFill>
              </a:rPr>
              <a:t>OuterClass.StaticNestedClass</a:t>
            </a:r>
            <a:r>
              <a:rPr lang="en-US" sz="2800" b="1" dirty="0" smtClean="0">
                <a:solidFill>
                  <a:schemeClr val="accent2">
                    <a:lumMod val="75000"/>
                  </a:schemeClr>
                </a:solidFill>
              </a:rPr>
              <a:t> </a:t>
            </a:r>
            <a:r>
              <a:rPr lang="en-US" sz="2800" b="1" dirty="0" err="1">
                <a:solidFill>
                  <a:schemeClr val="accent2">
                    <a:lumMod val="75000"/>
                  </a:schemeClr>
                </a:solidFill>
              </a:rPr>
              <a:t>nestedObject</a:t>
            </a:r>
            <a:r>
              <a:rPr lang="en-US" sz="2800" b="1" dirty="0">
                <a:solidFill>
                  <a:schemeClr val="accent2">
                    <a:lumMod val="75000"/>
                  </a:schemeClr>
                </a:solidFill>
              </a:rPr>
              <a:t> </a:t>
            </a:r>
            <a:r>
              <a:rPr lang="en-US" sz="2800" b="1" dirty="0" smtClean="0">
                <a:solidFill>
                  <a:schemeClr val="accent2">
                    <a:lumMod val="75000"/>
                  </a:schemeClr>
                </a:solidFill>
              </a:rPr>
              <a:t>= </a:t>
            </a:r>
          </a:p>
          <a:p>
            <a:pPr marL="0" indent="0">
              <a:buNone/>
            </a:pPr>
            <a:r>
              <a:rPr lang="en-US" sz="2800" b="1" dirty="0">
                <a:solidFill>
                  <a:schemeClr val="accent2">
                    <a:lumMod val="75000"/>
                  </a:schemeClr>
                </a:solidFill>
              </a:rPr>
              <a:t> </a:t>
            </a:r>
            <a:r>
              <a:rPr lang="en-US" sz="2800" b="1" dirty="0" smtClean="0">
                <a:solidFill>
                  <a:schemeClr val="accent2">
                    <a:lumMod val="75000"/>
                  </a:schemeClr>
                </a:solidFill>
              </a:rPr>
              <a:t>                                      new </a:t>
            </a:r>
            <a:r>
              <a:rPr lang="en-US" sz="2800" b="1" dirty="0" err="1" smtClean="0">
                <a:solidFill>
                  <a:schemeClr val="accent2">
                    <a:lumMod val="75000"/>
                  </a:schemeClr>
                </a:solidFill>
              </a:rPr>
              <a:t>OuterClass.StaticNestedClass</a:t>
            </a:r>
            <a:r>
              <a:rPr lang="en-US" sz="2800" b="1" dirty="0" smtClean="0">
                <a:solidFill>
                  <a:schemeClr val="accent2">
                    <a:lumMod val="75000"/>
                  </a:schemeClr>
                </a:solidFill>
              </a:rPr>
              <a:t>();</a:t>
            </a:r>
            <a:endParaRPr lang="en-US" sz="2800" b="1" dirty="0">
              <a:solidFill>
                <a:schemeClr val="accent2">
                  <a:lumMod val="75000"/>
                </a:schemeClr>
              </a:solidFill>
            </a:endParaRPr>
          </a:p>
        </p:txBody>
      </p:sp>
    </p:spTree>
    <p:extLst>
      <p:ext uri="{BB962C8B-B14F-4D97-AF65-F5344CB8AC3E}">
        <p14:creationId xmlns:p14="http://schemas.microsoft.com/office/powerpoint/2010/main" val="788655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access </a:t>
            </a:r>
            <a:r>
              <a:rPr lang="en-US" dirty="0" err="1" smtClean="0"/>
              <a:t>specifiers</a:t>
            </a:r>
            <a:endParaRPr lang="en-US" dirty="0"/>
          </a:p>
        </p:txBody>
      </p:sp>
      <p:pic>
        <p:nvPicPr>
          <p:cNvPr id="4" name="Picture 3"/>
          <p:cNvPicPr>
            <a:picLocks noChangeAspect="1"/>
          </p:cNvPicPr>
          <p:nvPr/>
        </p:nvPicPr>
        <p:blipFill>
          <a:blip r:embed="rId2"/>
          <a:stretch>
            <a:fillRect/>
          </a:stretch>
        </p:blipFill>
        <p:spPr>
          <a:xfrm>
            <a:off x="2126713" y="2602524"/>
            <a:ext cx="8583094" cy="2871787"/>
          </a:xfrm>
          <a:prstGeom prst="rect">
            <a:avLst/>
          </a:prstGeom>
        </p:spPr>
      </p:pic>
    </p:spTree>
    <p:extLst>
      <p:ext uri="{BB962C8B-B14F-4D97-AF65-F5344CB8AC3E}">
        <p14:creationId xmlns:p14="http://schemas.microsoft.com/office/powerpoint/2010/main" val="3607716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55031" y="1388239"/>
            <a:ext cx="6096000" cy="4062651"/>
          </a:xfrm>
          <a:prstGeom prst="rect">
            <a:avLst/>
          </a:prstGeom>
        </p:spPr>
        <p:txBody>
          <a:bodyPr>
            <a:spAutoFit/>
          </a:bodyPr>
          <a:lstStyle/>
          <a:p>
            <a:r>
              <a:rPr lang="en-US" sz="2000" dirty="0"/>
              <a:t>class Outermost</a:t>
            </a:r>
          </a:p>
          <a:p>
            <a:r>
              <a:rPr lang="en-US" sz="2000" dirty="0"/>
              <a:t>{</a:t>
            </a:r>
          </a:p>
          <a:p>
            <a:r>
              <a:rPr lang="en-US" sz="2000" dirty="0"/>
              <a:t> private static </a:t>
            </a:r>
            <a:r>
              <a:rPr lang="en-US" sz="2000" dirty="0" err="1"/>
              <a:t>int</a:t>
            </a:r>
            <a:r>
              <a:rPr lang="en-US" sz="2000" dirty="0"/>
              <a:t> x=10;</a:t>
            </a:r>
          </a:p>
          <a:p>
            <a:endParaRPr lang="en-US" sz="2000" dirty="0"/>
          </a:p>
          <a:p>
            <a:r>
              <a:rPr lang="en-US" sz="2000" dirty="0"/>
              <a:t> static class </a:t>
            </a:r>
            <a:r>
              <a:rPr lang="en-US" sz="2000" dirty="0" err="1"/>
              <a:t>Staticnested</a:t>
            </a:r>
            <a:r>
              <a:rPr lang="en-US" sz="2000" dirty="0"/>
              <a:t> </a:t>
            </a:r>
          </a:p>
          <a:p>
            <a:r>
              <a:rPr lang="en-US" sz="2000" dirty="0"/>
              <a:t> {</a:t>
            </a:r>
          </a:p>
          <a:p>
            <a:r>
              <a:rPr lang="en-US" sz="2000" dirty="0"/>
              <a:t>  void run()</a:t>
            </a:r>
          </a:p>
          <a:p>
            <a:r>
              <a:rPr lang="en-US" sz="2000" dirty="0"/>
              <a:t> {</a:t>
            </a:r>
          </a:p>
          <a:p>
            <a:r>
              <a:rPr lang="en-US" sz="2000" dirty="0"/>
              <a:t> </a:t>
            </a:r>
            <a:r>
              <a:rPr lang="en-US" sz="2000" dirty="0" err="1"/>
              <a:t>System.out.println</a:t>
            </a:r>
            <a:r>
              <a:rPr lang="en-US" sz="2000" dirty="0"/>
              <a:t>("In nested class\</a:t>
            </a:r>
            <a:r>
              <a:rPr lang="en-US" sz="2000" dirty="0" err="1"/>
              <a:t>t"+x</a:t>
            </a:r>
            <a:r>
              <a:rPr lang="en-US" sz="2000" dirty="0"/>
              <a:t>);</a:t>
            </a:r>
          </a:p>
          <a:p>
            <a:r>
              <a:rPr lang="en-US" sz="2000" dirty="0"/>
              <a:t> }</a:t>
            </a:r>
          </a:p>
          <a:p>
            <a:r>
              <a:rPr lang="en-US" sz="2000" dirty="0"/>
              <a:t> }</a:t>
            </a:r>
          </a:p>
          <a:p>
            <a:r>
              <a:rPr lang="en-US" sz="2000" dirty="0"/>
              <a:t>}</a:t>
            </a:r>
          </a:p>
          <a:p>
            <a:endParaRPr lang="en-US" sz="2000" dirty="0"/>
          </a:p>
        </p:txBody>
      </p:sp>
      <p:sp>
        <p:nvSpPr>
          <p:cNvPr id="6" name="Rectangle 5"/>
          <p:cNvSpPr/>
          <p:nvPr/>
        </p:nvSpPr>
        <p:spPr>
          <a:xfrm>
            <a:off x="5823284" y="1388239"/>
            <a:ext cx="6096000" cy="3477875"/>
          </a:xfrm>
          <a:prstGeom prst="rect">
            <a:avLst/>
          </a:prstGeom>
        </p:spPr>
        <p:txBody>
          <a:bodyPr>
            <a:spAutoFit/>
          </a:bodyPr>
          <a:lstStyle/>
          <a:p>
            <a:r>
              <a:rPr lang="en-US" sz="2000" dirty="0"/>
              <a:t>public class </a:t>
            </a:r>
            <a:r>
              <a:rPr lang="en-US" sz="2000" dirty="0" err="1"/>
              <a:t>OuterTest</a:t>
            </a:r>
            <a:endParaRPr lang="en-US" sz="2000" dirty="0"/>
          </a:p>
          <a:p>
            <a:r>
              <a:rPr lang="en-US" sz="2000" dirty="0"/>
              <a:t>{</a:t>
            </a:r>
          </a:p>
          <a:p>
            <a:r>
              <a:rPr lang="en-US" sz="2000" dirty="0"/>
              <a:t>public static void main(String </a:t>
            </a:r>
            <a:r>
              <a:rPr lang="en-US" sz="2000" dirty="0" err="1"/>
              <a:t>args</a:t>
            </a:r>
            <a:r>
              <a:rPr lang="en-US" sz="2000" dirty="0"/>
              <a:t>[])</a:t>
            </a:r>
          </a:p>
          <a:p>
            <a:endParaRPr lang="en-US" sz="2000" dirty="0"/>
          </a:p>
          <a:p>
            <a:r>
              <a:rPr lang="en-US" sz="2000" dirty="0"/>
              <a:t>{</a:t>
            </a:r>
          </a:p>
          <a:p>
            <a:r>
              <a:rPr lang="en-US" sz="2000" dirty="0"/>
              <a:t>  </a:t>
            </a:r>
            <a:r>
              <a:rPr lang="en-US" sz="2000" dirty="0" err="1"/>
              <a:t>Outermost.Staticnested</a:t>
            </a:r>
            <a:r>
              <a:rPr lang="en-US" sz="2000" dirty="0"/>
              <a:t> </a:t>
            </a:r>
            <a:r>
              <a:rPr lang="en-US" sz="2000" dirty="0" err="1"/>
              <a:t>obj</a:t>
            </a:r>
            <a:r>
              <a:rPr lang="en-US" sz="2000" dirty="0"/>
              <a:t>=new </a:t>
            </a:r>
            <a:r>
              <a:rPr lang="en-US" sz="2000" dirty="0" err="1"/>
              <a:t>Outermost.Staticnested</a:t>
            </a:r>
            <a:r>
              <a:rPr lang="en-US" sz="2000" dirty="0"/>
              <a:t>();</a:t>
            </a:r>
          </a:p>
          <a:p>
            <a:r>
              <a:rPr lang="en-US" sz="2000" dirty="0"/>
              <a:t>  </a:t>
            </a:r>
            <a:r>
              <a:rPr lang="en-US" sz="2000" dirty="0" err="1"/>
              <a:t>obj.run</a:t>
            </a:r>
            <a:r>
              <a:rPr lang="en-US" sz="2000" dirty="0"/>
              <a:t>();</a:t>
            </a:r>
          </a:p>
          <a:p>
            <a:r>
              <a:rPr lang="en-US" sz="2000" dirty="0"/>
              <a:t>}</a:t>
            </a:r>
          </a:p>
          <a:p>
            <a:endParaRPr lang="en-US" sz="2000" dirty="0"/>
          </a:p>
          <a:p>
            <a:r>
              <a:rPr lang="en-US" sz="2000" dirty="0"/>
              <a:t>}</a:t>
            </a:r>
          </a:p>
        </p:txBody>
      </p:sp>
      <p:pic>
        <p:nvPicPr>
          <p:cNvPr id="7" name="Picture 6"/>
          <p:cNvPicPr>
            <a:picLocks noChangeAspect="1"/>
          </p:cNvPicPr>
          <p:nvPr/>
        </p:nvPicPr>
        <p:blipFill>
          <a:blip r:embed="rId2"/>
          <a:stretch>
            <a:fillRect/>
          </a:stretch>
        </p:blipFill>
        <p:spPr>
          <a:xfrm>
            <a:off x="2412832" y="4887130"/>
            <a:ext cx="6715125" cy="1123646"/>
          </a:xfrm>
          <a:prstGeom prst="rect">
            <a:avLst/>
          </a:prstGeom>
        </p:spPr>
      </p:pic>
      <p:sp>
        <p:nvSpPr>
          <p:cNvPr id="8" name="TextBox 7"/>
          <p:cNvSpPr txBox="1"/>
          <p:nvPr/>
        </p:nvSpPr>
        <p:spPr>
          <a:xfrm>
            <a:off x="1155031" y="597520"/>
            <a:ext cx="4989095" cy="461665"/>
          </a:xfrm>
          <a:prstGeom prst="rect">
            <a:avLst/>
          </a:prstGeom>
          <a:noFill/>
        </p:spPr>
        <p:txBody>
          <a:bodyPr wrap="square" rtlCol="0">
            <a:spAutoFit/>
          </a:bodyPr>
          <a:lstStyle/>
          <a:p>
            <a:r>
              <a:rPr lang="en-US" sz="2400" b="1" dirty="0" smtClean="0">
                <a:solidFill>
                  <a:schemeClr val="accent2">
                    <a:lumMod val="75000"/>
                  </a:schemeClr>
                </a:solidFill>
              </a:rPr>
              <a:t>Example of static nested class</a:t>
            </a:r>
            <a:endParaRPr lang="en-US" sz="2400" b="1" dirty="0">
              <a:solidFill>
                <a:schemeClr val="accent2">
                  <a:lumMod val="75000"/>
                </a:schemeClr>
              </a:solidFill>
            </a:endParaRPr>
          </a:p>
        </p:txBody>
      </p:sp>
    </p:spTree>
    <p:extLst>
      <p:ext uri="{BB962C8B-B14F-4D97-AF65-F5344CB8AC3E}">
        <p14:creationId xmlns:p14="http://schemas.microsoft.com/office/powerpoint/2010/main" val="4162819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at compile time?</a:t>
            </a:r>
            <a:endParaRPr lang="en-US" dirty="0"/>
          </a:p>
        </p:txBody>
      </p:sp>
      <p:sp>
        <p:nvSpPr>
          <p:cNvPr id="3" name="Content Placeholder 2"/>
          <p:cNvSpPr>
            <a:spLocks noGrp="1"/>
          </p:cNvSpPr>
          <p:nvPr>
            <p:ph idx="1"/>
          </p:nvPr>
        </p:nvSpPr>
        <p:spPr/>
        <p:txBody>
          <a:bodyPr/>
          <a:lstStyle/>
          <a:p>
            <a:pPr algn="just" fontAlgn="base"/>
            <a:r>
              <a:rPr lang="en-US" dirty="0" smtClean="0"/>
              <a:t>When </a:t>
            </a:r>
            <a:r>
              <a:rPr lang="en-US" dirty="0"/>
              <a:t>a program containing </a:t>
            </a:r>
            <a:r>
              <a:rPr lang="en-US" dirty="0" smtClean="0"/>
              <a:t>a nested class (static and local inner) </a:t>
            </a:r>
            <a:r>
              <a:rPr lang="en-US" dirty="0"/>
              <a:t>is compiled, the compiler generate two .class files, one for the outer class and the other for the inner class that has the reference to the outer class. </a:t>
            </a:r>
            <a:endParaRPr lang="en-US" dirty="0" smtClean="0"/>
          </a:p>
          <a:p>
            <a:pPr marL="0" indent="0" algn="just" fontAlgn="base">
              <a:buNone/>
            </a:pPr>
            <a:r>
              <a:rPr lang="en-US" dirty="0" smtClean="0"/>
              <a:t>For example, the </a:t>
            </a:r>
            <a:r>
              <a:rPr lang="en-US" dirty="0"/>
              <a:t>two files are named by compiler as</a:t>
            </a:r>
            <a:r>
              <a:rPr lang="en-US" dirty="0" smtClean="0"/>
              <a:t>:</a:t>
            </a:r>
          </a:p>
          <a:p>
            <a:pPr algn="just" fontAlgn="base"/>
            <a:r>
              <a:rPr lang="en-US" dirty="0" err="1"/>
              <a:t>Outer.class</a:t>
            </a:r>
            <a:endParaRPr lang="en-US" dirty="0"/>
          </a:p>
          <a:p>
            <a:pPr algn="just" fontAlgn="base"/>
            <a:r>
              <a:rPr lang="en-US" dirty="0" err="1" smtClean="0"/>
              <a:t>Outer$Inner.class</a:t>
            </a:r>
            <a:endParaRPr lang="en-US" dirty="0"/>
          </a:p>
          <a:p>
            <a:pPr algn="just" fontAlgn="base"/>
            <a:endParaRPr lang="en-US" dirty="0"/>
          </a:p>
          <a:p>
            <a:pPr algn="just"/>
            <a:endParaRPr lang="en-US" dirty="0"/>
          </a:p>
        </p:txBody>
      </p:sp>
    </p:spTree>
    <p:extLst>
      <p:ext uri="{BB962C8B-B14F-4D97-AF65-F5344CB8AC3E}">
        <p14:creationId xmlns:p14="http://schemas.microsoft.com/office/powerpoint/2010/main" val="1994304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Non-Static Nested class</a:t>
            </a:r>
            <a:endParaRPr lang="en-US" dirty="0"/>
          </a:p>
        </p:txBody>
      </p:sp>
      <p:sp>
        <p:nvSpPr>
          <p:cNvPr id="3" name="Content Placeholder 2"/>
          <p:cNvSpPr>
            <a:spLocks noGrp="1"/>
          </p:cNvSpPr>
          <p:nvPr>
            <p:ph idx="1"/>
          </p:nvPr>
        </p:nvSpPr>
        <p:spPr/>
        <p:txBody>
          <a:bodyPr>
            <a:normAutofit lnSpcReduction="10000"/>
          </a:bodyPr>
          <a:lstStyle/>
          <a:p>
            <a:pPr algn="just"/>
            <a:r>
              <a:rPr lang="en-US" sz="2800" dirty="0"/>
              <a:t>They are also called inner classes</a:t>
            </a:r>
          </a:p>
          <a:p>
            <a:pPr algn="just"/>
            <a:r>
              <a:rPr lang="en-US" sz="2800" dirty="0" smtClean="0"/>
              <a:t>They </a:t>
            </a:r>
            <a:r>
              <a:rPr lang="en-US" sz="2800" dirty="0"/>
              <a:t>can only define non-static </a:t>
            </a:r>
            <a:r>
              <a:rPr lang="en-US" sz="2800" dirty="0" smtClean="0"/>
              <a:t>members</a:t>
            </a:r>
            <a:r>
              <a:rPr lang="en-US" sz="2800" dirty="0" smtClean="0"/>
              <a:t>.</a:t>
            </a:r>
          </a:p>
          <a:p>
            <a:pPr algn="just"/>
            <a:r>
              <a:rPr lang="en-US" sz="2800" dirty="0"/>
              <a:t>Inner classes are associated with an instance of the enclosing class.</a:t>
            </a:r>
            <a:endParaRPr lang="en-US" sz="2800" dirty="0" smtClean="0"/>
          </a:p>
          <a:p>
            <a:pPr algn="just"/>
            <a:r>
              <a:rPr lang="en-US" sz="2800" dirty="0" smtClean="0"/>
              <a:t>As </a:t>
            </a:r>
            <a:r>
              <a:rPr lang="en-US" sz="2800" dirty="0"/>
              <a:t>with instance methods and variables, an inner class is associated with an instance of its enclosing class and has direct access to that object's methods and fields. </a:t>
            </a:r>
          </a:p>
        </p:txBody>
      </p:sp>
    </p:spTree>
    <p:extLst>
      <p:ext uri="{BB962C8B-B14F-4D97-AF65-F5344CB8AC3E}">
        <p14:creationId xmlns:p14="http://schemas.microsoft.com/office/powerpoint/2010/main" val="2118328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55031" y="597520"/>
            <a:ext cx="4989095" cy="461665"/>
          </a:xfrm>
          <a:prstGeom prst="rect">
            <a:avLst/>
          </a:prstGeom>
          <a:noFill/>
        </p:spPr>
        <p:txBody>
          <a:bodyPr wrap="square" rtlCol="0">
            <a:spAutoFit/>
          </a:bodyPr>
          <a:lstStyle/>
          <a:p>
            <a:r>
              <a:rPr lang="en-US" sz="2400" b="1" dirty="0" smtClean="0">
                <a:solidFill>
                  <a:schemeClr val="accent2">
                    <a:lumMod val="75000"/>
                  </a:schemeClr>
                </a:solidFill>
              </a:rPr>
              <a:t>Example of inner class</a:t>
            </a:r>
            <a:endParaRPr lang="en-US" sz="2400" b="1" dirty="0">
              <a:solidFill>
                <a:schemeClr val="accent2">
                  <a:lumMod val="75000"/>
                </a:schemeClr>
              </a:solidFill>
            </a:endParaRPr>
          </a:p>
        </p:txBody>
      </p:sp>
      <p:sp>
        <p:nvSpPr>
          <p:cNvPr id="2" name="Rectangle 1"/>
          <p:cNvSpPr/>
          <p:nvPr/>
        </p:nvSpPr>
        <p:spPr>
          <a:xfrm>
            <a:off x="1155031" y="1244366"/>
            <a:ext cx="3593432" cy="3170099"/>
          </a:xfrm>
          <a:prstGeom prst="rect">
            <a:avLst/>
          </a:prstGeom>
        </p:spPr>
        <p:txBody>
          <a:bodyPr wrap="square">
            <a:spAutoFit/>
          </a:bodyPr>
          <a:lstStyle/>
          <a:p>
            <a:r>
              <a:rPr lang="en-US" sz="2000" dirty="0"/>
              <a:t>class </a:t>
            </a:r>
            <a:r>
              <a:rPr lang="en-US" sz="2000" dirty="0" err="1"/>
              <a:t>OuterClass</a:t>
            </a:r>
            <a:endParaRPr lang="en-US" sz="2000" dirty="0"/>
          </a:p>
          <a:p>
            <a:r>
              <a:rPr lang="en-US" sz="2000" dirty="0"/>
              <a:t> {</a:t>
            </a:r>
          </a:p>
          <a:p>
            <a:r>
              <a:rPr lang="en-US" sz="2000" dirty="0"/>
              <a:t>  </a:t>
            </a:r>
            <a:r>
              <a:rPr lang="en-US" sz="2000" dirty="0" err="1"/>
              <a:t>int</a:t>
            </a:r>
            <a:r>
              <a:rPr lang="en-US" sz="2000" dirty="0"/>
              <a:t> x = 10;</a:t>
            </a:r>
          </a:p>
          <a:p>
            <a:endParaRPr lang="en-US" sz="2000" dirty="0"/>
          </a:p>
          <a:p>
            <a:r>
              <a:rPr lang="en-US" sz="2000" dirty="0"/>
              <a:t>  class </a:t>
            </a:r>
            <a:r>
              <a:rPr lang="en-US" sz="2000" dirty="0" err="1"/>
              <a:t>InnerClass</a:t>
            </a:r>
            <a:endParaRPr lang="en-US" sz="2000" dirty="0"/>
          </a:p>
          <a:p>
            <a:r>
              <a:rPr lang="en-US" sz="2000" dirty="0"/>
              <a:t>  {</a:t>
            </a:r>
          </a:p>
          <a:p>
            <a:r>
              <a:rPr lang="en-US" sz="2000" dirty="0"/>
              <a:t>    </a:t>
            </a:r>
            <a:r>
              <a:rPr lang="en-US" sz="2000" dirty="0" err="1"/>
              <a:t>int</a:t>
            </a:r>
            <a:r>
              <a:rPr lang="en-US" sz="2000" dirty="0"/>
              <a:t> y = 5;</a:t>
            </a:r>
          </a:p>
          <a:p>
            <a:r>
              <a:rPr lang="en-US" sz="2000" dirty="0"/>
              <a:t>  }</a:t>
            </a:r>
          </a:p>
          <a:p>
            <a:r>
              <a:rPr lang="en-US" sz="2000" dirty="0"/>
              <a:t>}</a:t>
            </a:r>
          </a:p>
          <a:p>
            <a:endParaRPr lang="en-US" sz="2000" dirty="0"/>
          </a:p>
        </p:txBody>
      </p:sp>
      <p:sp>
        <p:nvSpPr>
          <p:cNvPr id="3" name="Rectangle 2"/>
          <p:cNvSpPr/>
          <p:nvPr/>
        </p:nvSpPr>
        <p:spPr>
          <a:xfrm>
            <a:off x="5277853" y="1244366"/>
            <a:ext cx="6096000" cy="3139321"/>
          </a:xfrm>
          <a:prstGeom prst="rect">
            <a:avLst/>
          </a:prstGeom>
        </p:spPr>
        <p:txBody>
          <a:bodyPr>
            <a:spAutoFit/>
          </a:bodyPr>
          <a:lstStyle/>
          <a:p>
            <a:r>
              <a:rPr lang="en-US" dirty="0"/>
              <a:t>public class </a:t>
            </a:r>
            <a:r>
              <a:rPr lang="en-US" dirty="0" err="1"/>
              <a:t>DriverClass</a:t>
            </a:r>
            <a:endParaRPr lang="en-US" dirty="0"/>
          </a:p>
          <a:p>
            <a:r>
              <a:rPr lang="en-US" dirty="0"/>
              <a:t> {</a:t>
            </a:r>
          </a:p>
          <a:p>
            <a:r>
              <a:rPr lang="en-US" dirty="0"/>
              <a:t>  public static void main(String[] </a:t>
            </a:r>
            <a:r>
              <a:rPr lang="en-US" dirty="0" err="1"/>
              <a:t>args</a:t>
            </a:r>
            <a:r>
              <a:rPr lang="en-US" dirty="0"/>
              <a:t>)</a:t>
            </a:r>
          </a:p>
          <a:p>
            <a:r>
              <a:rPr lang="en-US" dirty="0"/>
              <a:t> {</a:t>
            </a:r>
          </a:p>
          <a:p>
            <a:r>
              <a:rPr lang="en-US" dirty="0"/>
              <a:t>    </a:t>
            </a:r>
            <a:r>
              <a:rPr lang="en-US" dirty="0" err="1"/>
              <a:t>OuterClass</a:t>
            </a:r>
            <a:r>
              <a:rPr lang="en-US" dirty="0"/>
              <a:t> </a:t>
            </a:r>
            <a:r>
              <a:rPr lang="en-US" dirty="0" err="1"/>
              <a:t>myOuter</a:t>
            </a:r>
            <a:r>
              <a:rPr lang="en-US" dirty="0"/>
              <a:t> = new </a:t>
            </a:r>
            <a:r>
              <a:rPr lang="en-US" dirty="0" err="1"/>
              <a:t>OuterClass</a:t>
            </a:r>
            <a:r>
              <a:rPr lang="en-US" dirty="0"/>
              <a:t>();</a:t>
            </a:r>
          </a:p>
          <a:p>
            <a:endParaRPr lang="en-US" dirty="0"/>
          </a:p>
          <a:p>
            <a:r>
              <a:rPr lang="en-US" dirty="0"/>
              <a:t>    </a:t>
            </a:r>
            <a:r>
              <a:rPr lang="en-US" dirty="0" err="1"/>
              <a:t>OuterClass.InnerClass</a:t>
            </a:r>
            <a:r>
              <a:rPr lang="en-US" dirty="0"/>
              <a:t> </a:t>
            </a:r>
            <a:r>
              <a:rPr lang="en-US" dirty="0" err="1"/>
              <a:t>myInner</a:t>
            </a:r>
            <a:r>
              <a:rPr lang="en-US" dirty="0"/>
              <a:t> = </a:t>
            </a:r>
            <a:r>
              <a:rPr lang="en-US" dirty="0" err="1"/>
              <a:t>myOuter.new</a:t>
            </a:r>
            <a:r>
              <a:rPr lang="en-US" dirty="0"/>
              <a:t> </a:t>
            </a:r>
            <a:r>
              <a:rPr lang="en-US" dirty="0" err="1"/>
              <a:t>InnerClass</a:t>
            </a:r>
            <a:r>
              <a:rPr lang="en-US" dirty="0"/>
              <a:t>();</a:t>
            </a:r>
          </a:p>
          <a:p>
            <a:endParaRPr lang="en-US" dirty="0"/>
          </a:p>
          <a:p>
            <a:r>
              <a:rPr lang="en-US" dirty="0"/>
              <a:t>    </a:t>
            </a:r>
            <a:r>
              <a:rPr lang="en-US" dirty="0" err="1"/>
              <a:t>System.out.println</a:t>
            </a:r>
            <a:r>
              <a:rPr lang="en-US" dirty="0"/>
              <a:t>(</a:t>
            </a:r>
            <a:r>
              <a:rPr lang="en-US" dirty="0" err="1"/>
              <a:t>myInner.y</a:t>
            </a:r>
            <a:r>
              <a:rPr lang="en-US" dirty="0"/>
              <a:t> + </a:t>
            </a:r>
            <a:r>
              <a:rPr lang="en-US" dirty="0" err="1"/>
              <a:t>myOuter.x</a:t>
            </a:r>
            <a:r>
              <a:rPr lang="en-US" dirty="0"/>
              <a:t>);</a:t>
            </a:r>
          </a:p>
          <a:p>
            <a:r>
              <a:rPr lang="en-US" dirty="0"/>
              <a:t>  }</a:t>
            </a:r>
          </a:p>
          <a:p>
            <a:r>
              <a:rPr lang="en-US" dirty="0"/>
              <a:t>}</a:t>
            </a:r>
          </a:p>
        </p:txBody>
      </p:sp>
      <p:pic>
        <p:nvPicPr>
          <p:cNvPr id="4" name="Picture 3"/>
          <p:cNvPicPr>
            <a:picLocks noChangeAspect="1"/>
          </p:cNvPicPr>
          <p:nvPr/>
        </p:nvPicPr>
        <p:blipFill>
          <a:blip r:embed="rId2"/>
          <a:stretch>
            <a:fillRect/>
          </a:stretch>
        </p:blipFill>
        <p:spPr>
          <a:xfrm>
            <a:off x="2102768" y="4608555"/>
            <a:ext cx="7233737" cy="1188911"/>
          </a:xfrm>
          <a:prstGeom prst="rect">
            <a:avLst/>
          </a:prstGeom>
        </p:spPr>
      </p:pic>
    </p:spTree>
    <p:extLst>
      <p:ext uri="{BB962C8B-B14F-4D97-AF65-F5344CB8AC3E}">
        <p14:creationId xmlns:p14="http://schemas.microsoft.com/office/powerpoint/2010/main" val="1551047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55031" y="597520"/>
            <a:ext cx="4989095" cy="461665"/>
          </a:xfrm>
          <a:prstGeom prst="rect">
            <a:avLst/>
          </a:prstGeom>
          <a:noFill/>
        </p:spPr>
        <p:txBody>
          <a:bodyPr wrap="square" rtlCol="0">
            <a:spAutoFit/>
          </a:bodyPr>
          <a:lstStyle/>
          <a:p>
            <a:r>
              <a:rPr lang="en-US" sz="2400" b="1" dirty="0" smtClean="0">
                <a:solidFill>
                  <a:schemeClr val="accent2">
                    <a:lumMod val="75000"/>
                  </a:schemeClr>
                </a:solidFill>
              </a:rPr>
              <a:t>Example of inner class</a:t>
            </a:r>
            <a:endParaRPr lang="en-US" sz="2400" b="1" dirty="0">
              <a:solidFill>
                <a:schemeClr val="accent2">
                  <a:lumMod val="75000"/>
                </a:schemeClr>
              </a:solidFill>
            </a:endParaRPr>
          </a:p>
        </p:txBody>
      </p:sp>
      <p:sp>
        <p:nvSpPr>
          <p:cNvPr id="5" name="Rectangle 4"/>
          <p:cNvSpPr/>
          <p:nvPr/>
        </p:nvSpPr>
        <p:spPr>
          <a:xfrm>
            <a:off x="1155031" y="1059185"/>
            <a:ext cx="5202226" cy="2862322"/>
          </a:xfrm>
          <a:prstGeom prst="rect">
            <a:avLst/>
          </a:prstGeom>
        </p:spPr>
        <p:txBody>
          <a:bodyPr wrap="square">
            <a:spAutoFit/>
          </a:bodyPr>
          <a:lstStyle/>
          <a:p>
            <a:r>
              <a:rPr lang="en-US" sz="2000" dirty="0"/>
              <a:t>public class </a:t>
            </a:r>
            <a:r>
              <a:rPr lang="en-US" sz="2000" dirty="0" err="1"/>
              <a:t>InnerOuterDemo</a:t>
            </a:r>
            <a:endParaRPr lang="en-US" sz="2000" dirty="0"/>
          </a:p>
          <a:p>
            <a:r>
              <a:rPr lang="en-US" sz="2000" dirty="0"/>
              <a:t>{</a:t>
            </a:r>
          </a:p>
          <a:p>
            <a:r>
              <a:rPr lang="en-US" sz="2000" dirty="0"/>
              <a:t>    public static void main(String[] </a:t>
            </a:r>
            <a:r>
              <a:rPr lang="en-US" sz="2000" dirty="0" err="1"/>
              <a:t>args</a:t>
            </a:r>
            <a:r>
              <a:rPr lang="en-US" sz="2000" dirty="0"/>
              <a:t>)</a:t>
            </a:r>
          </a:p>
          <a:p>
            <a:r>
              <a:rPr lang="en-US" sz="2000" dirty="0"/>
              <a:t>    {</a:t>
            </a:r>
          </a:p>
          <a:p>
            <a:r>
              <a:rPr lang="en-US" sz="2000" dirty="0"/>
              <a:t>        </a:t>
            </a:r>
            <a:r>
              <a:rPr lang="en-US" sz="2000" dirty="0" err="1"/>
              <a:t>Outer.Inner</a:t>
            </a:r>
            <a:r>
              <a:rPr lang="en-US" sz="2000" dirty="0"/>
              <a:t> </a:t>
            </a:r>
            <a:r>
              <a:rPr lang="en-US" sz="2000" dirty="0" err="1"/>
              <a:t>i</a:t>
            </a:r>
            <a:r>
              <a:rPr lang="en-US" sz="2000" dirty="0"/>
              <a:t> = new Outer().new Inner();</a:t>
            </a:r>
          </a:p>
          <a:p>
            <a:r>
              <a:rPr lang="en-US" sz="2000" dirty="0"/>
              <a:t>        </a:t>
            </a:r>
            <a:r>
              <a:rPr lang="en-US" sz="2000" dirty="0" err="1"/>
              <a:t>i.Access</a:t>
            </a:r>
            <a:r>
              <a:rPr lang="en-US" sz="2000" dirty="0"/>
              <a:t>();</a:t>
            </a:r>
          </a:p>
          <a:p>
            <a:r>
              <a:rPr lang="en-US" sz="2000" dirty="0"/>
              <a:t>    }</a:t>
            </a:r>
          </a:p>
          <a:p>
            <a:r>
              <a:rPr lang="en-US" sz="2000" dirty="0"/>
              <a:t>}</a:t>
            </a:r>
          </a:p>
          <a:p>
            <a:r>
              <a:rPr lang="en-US" sz="2000" dirty="0"/>
              <a:t> </a:t>
            </a:r>
          </a:p>
        </p:txBody>
      </p:sp>
      <p:sp>
        <p:nvSpPr>
          <p:cNvPr id="6" name="Rectangle 5"/>
          <p:cNvSpPr/>
          <p:nvPr/>
        </p:nvSpPr>
        <p:spPr>
          <a:xfrm>
            <a:off x="6096000" y="828352"/>
            <a:ext cx="6096000" cy="4062651"/>
          </a:xfrm>
          <a:prstGeom prst="rect">
            <a:avLst/>
          </a:prstGeom>
        </p:spPr>
        <p:txBody>
          <a:bodyPr>
            <a:spAutoFit/>
          </a:bodyPr>
          <a:lstStyle/>
          <a:p>
            <a:r>
              <a:rPr lang="en-US" sz="2000" dirty="0"/>
              <a:t>class Outer </a:t>
            </a:r>
          </a:p>
          <a:p>
            <a:r>
              <a:rPr lang="en-US" sz="2000" dirty="0"/>
              <a:t>{</a:t>
            </a:r>
          </a:p>
          <a:p>
            <a:r>
              <a:rPr lang="en-US" sz="2000" dirty="0"/>
              <a:t>    </a:t>
            </a:r>
            <a:r>
              <a:rPr lang="en-US" sz="2000" dirty="0" err="1"/>
              <a:t>int</a:t>
            </a:r>
            <a:r>
              <a:rPr lang="en-US" sz="2000" dirty="0"/>
              <a:t> </a:t>
            </a:r>
            <a:r>
              <a:rPr lang="en-US" sz="2000" dirty="0" err="1"/>
              <a:t>num</a:t>
            </a:r>
            <a:r>
              <a:rPr lang="en-US" sz="2000" dirty="0"/>
              <a:t> = 10;</a:t>
            </a:r>
          </a:p>
          <a:p>
            <a:r>
              <a:rPr lang="en-US" sz="2000" dirty="0"/>
              <a:t>    class Inner </a:t>
            </a:r>
          </a:p>
          <a:p>
            <a:r>
              <a:rPr lang="en-US" sz="2000" dirty="0"/>
              <a:t>    {		</a:t>
            </a:r>
          </a:p>
          <a:p>
            <a:r>
              <a:rPr lang="en-US" sz="2000" dirty="0"/>
              <a:t>        public void Access()</a:t>
            </a:r>
          </a:p>
          <a:p>
            <a:r>
              <a:rPr lang="en-US" sz="2000" dirty="0"/>
              <a:t>        {</a:t>
            </a:r>
          </a:p>
          <a:p>
            <a:r>
              <a:rPr lang="en-US" sz="2000" dirty="0"/>
              <a:t>            </a:t>
            </a:r>
            <a:r>
              <a:rPr lang="en-US" sz="2000" dirty="0" err="1"/>
              <a:t>System.out.println</a:t>
            </a:r>
            <a:r>
              <a:rPr lang="en-US" sz="2000" dirty="0"/>
              <a:t>("Outer member : " + </a:t>
            </a:r>
            <a:r>
              <a:rPr lang="en-US" sz="2000" dirty="0" err="1"/>
              <a:t>num</a:t>
            </a:r>
            <a:r>
              <a:rPr lang="en-US" sz="2000" dirty="0"/>
              <a:t>);</a:t>
            </a:r>
          </a:p>
          <a:p>
            <a:r>
              <a:rPr lang="en-US" sz="2000" dirty="0"/>
              <a:t>            </a:t>
            </a:r>
          </a:p>
          <a:p>
            <a:r>
              <a:rPr lang="en-US" sz="2000" dirty="0"/>
              <a:t>        }</a:t>
            </a:r>
          </a:p>
          <a:p>
            <a:r>
              <a:rPr lang="en-US" sz="2000" dirty="0"/>
              <a:t>    }</a:t>
            </a:r>
          </a:p>
          <a:p>
            <a:r>
              <a:rPr lang="en-US" sz="2000" dirty="0"/>
              <a:t>}</a:t>
            </a:r>
          </a:p>
          <a:p>
            <a:r>
              <a:rPr lang="en-US" sz="2000" dirty="0"/>
              <a:t> </a:t>
            </a:r>
            <a:endParaRPr lang="en-US" sz="2000" dirty="0"/>
          </a:p>
        </p:txBody>
      </p:sp>
      <p:pic>
        <p:nvPicPr>
          <p:cNvPr id="7" name="Picture 6"/>
          <p:cNvPicPr>
            <a:picLocks noChangeAspect="1"/>
          </p:cNvPicPr>
          <p:nvPr/>
        </p:nvPicPr>
        <p:blipFill>
          <a:blip r:embed="rId2"/>
          <a:stretch>
            <a:fillRect/>
          </a:stretch>
        </p:blipFill>
        <p:spPr>
          <a:xfrm>
            <a:off x="2081891" y="4754876"/>
            <a:ext cx="7395937" cy="1195584"/>
          </a:xfrm>
          <a:prstGeom prst="rect">
            <a:avLst/>
          </a:prstGeom>
        </p:spPr>
      </p:pic>
    </p:spTree>
    <p:extLst>
      <p:ext uri="{BB962C8B-B14F-4D97-AF65-F5344CB8AC3E}">
        <p14:creationId xmlns:p14="http://schemas.microsoft.com/office/powerpoint/2010/main" val="295559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inner class</a:t>
            </a:r>
            <a:endParaRPr lang="en-US" dirty="0"/>
          </a:p>
        </p:txBody>
      </p:sp>
      <p:sp>
        <p:nvSpPr>
          <p:cNvPr id="3" name="Content Placeholder 2"/>
          <p:cNvSpPr>
            <a:spLocks noGrp="1"/>
          </p:cNvSpPr>
          <p:nvPr>
            <p:ph idx="1"/>
          </p:nvPr>
        </p:nvSpPr>
        <p:spPr/>
        <p:txBody>
          <a:bodyPr>
            <a:normAutofit/>
          </a:bodyPr>
          <a:lstStyle/>
          <a:p>
            <a:r>
              <a:rPr lang="en-US" sz="3200" dirty="0" smtClean="0"/>
              <a:t>Local inner classes</a:t>
            </a:r>
          </a:p>
          <a:p>
            <a:r>
              <a:rPr lang="en-US" sz="3200" dirty="0" smtClean="0"/>
              <a:t>Anonymous inner classes</a:t>
            </a:r>
            <a:endParaRPr lang="en-US" sz="3200" dirty="0"/>
          </a:p>
        </p:txBody>
      </p:sp>
    </p:spTree>
    <p:extLst>
      <p:ext uri="{BB962C8B-B14F-4D97-AF65-F5344CB8AC3E}">
        <p14:creationId xmlns:p14="http://schemas.microsoft.com/office/powerpoint/2010/main" val="42696634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inner classes</a:t>
            </a:r>
            <a:endParaRPr lang="en-US" dirty="0"/>
          </a:p>
        </p:txBody>
      </p:sp>
      <p:sp>
        <p:nvSpPr>
          <p:cNvPr id="3" name="Content Placeholder 2"/>
          <p:cNvSpPr>
            <a:spLocks noGrp="1"/>
          </p:cNvSpPr>
          <p:nvPr>
            <p:ph idx="1"/>
          </p:nvPr>
        </p:nvSpPr>
        <p:spPr/>
        <p:txBody>
          <a:bodyPr>
            <a:noAutofit/>
          </a:bodyPr>
          <a:lstStyle/>
          <a:p>
            <a:r>
              <a:rPr lang="en-US" dirty="0"/>
              <a:t>Local Inner Classes are the inner classes that are defined inside a block. Generally, this block is a method body. </a:t>
            </a:r>
            <a:endParaRPr lang="en-US" dirty="0" smtClean="0"/>
          </a:p>
          <a:p>
            <a:r>
              <a:rPr lang="en-US" dirty="0" smtClean="0"/>
              <a:t>Sometimes </a:t>
            </a:r>
            <a:r>
              <a:rPr lang="en-US" dirty="0"/>
              <a:t>this block can be a for loop, or an if </a:t>
            </a:r>
            <a:r>
              <a:rPr lang="en-US" dirty="0" smtClean="0"/>
              <a:t>clause. </a:t>
            </a:r>
          </a:p>
          <a:p>
            <a:r>
              <a:rPr lang="en-US" dirty="0" smtClean="0"/>
              <a:t>Local </a:t>
            </a:r>
            <a:r>
              <a:rPr lang="en-US" dirty="0"/>
              <a:t>Inner classes are not a member of any enclosing classes. They belong to the block they are defined within, due </a:t>
            </a:r>
            <a:r>
              <a:rPr lang="en-US" dirty="0" smtClean="0"/>
              <a:t>to </a:t>
            </a:r>
            <a:r>
              <a:rPr lang="en-US" dirty="0"/>
              <a:t>which local inner classes cannot have any access modifiers associated with them. </a:t>
            </a:r>
            <a:endParaRPr lang="en-US" dirty="0" smtClean="0"/>
          </a:p>
          <a:p>
            <a:r>
              <a:rPr lang="en-US" dirty="0" smtClean="0"/>
              <a:t>Local </a:t>
            </a:r>
            <a:r>
              <a:rPr lang="en-US" dirty="0"/>
              <a:t>inner class must be instantiated in the block they are defined in.</a:t>
            </a:r>
          </a:p>
        </p:txBody>
      </p:sp>
    </p:spTree>
    <p:extLst>
      <p:ext uri="{BB962C8B-B14F-4D97-AF65-F5344CB8AC3E}">
        <p14:creationId xmlns:p14="http://schemas.microsoft.com/office/powerpoint/2010/main" val="533376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7936" y="1297866"/>
            <a:ext cx="6096000" cy="4062651"/>
          </a:xfrm>
          <a:prstGeom prst="rect">
            <a:avLst/>
          </a:prstGeom>
        </p:spPr>
        <p:txBody>
          <a:bodyPr>
            <a:spAutoFit/>
          </a:bodyPr>
          <a:lstStyle/>
          <a:p>
            <a:r>
              <a:rPr lang="en-US" sz="2000" dirty="0"/>
              <a:t>public class Outer </a:t>
            </a:r>
          </a:p>
          <a:p>
            <a:r>
              <a:rPr lang="en-US" sz="2000" dirty="0"/>
              <a:t>{ </a:t>
            </a:r>
          </a:p>
          <a:p>
            <a:r>
              <a:rPr lang="en-US" sz="2000" dirty="0"/>
              <a:t>    private void </a:t>
            </a:r>
            <a:r>
              <a:rPr lang="en-US" sz="2000" dirty="0" err="1"/>
              <a:t>getValue</a:t>
            </a:r>
            <a:r>
              <a:rPr lang="en-US" sz="2000" dirty="0"/>
              <a:t>() </a:t>
            </a:r>
          </a:p>
          <a:p>
            <a:r>
              <a:rPr lang="en-US" sz="2000" dirty="0"/>
              <a:t>    { </a:t>
            </a:r>
          </a:p>
          <a:p>
            <a:r>
              <a:rPr lang="en-US" sz="2000" dirty="0"/>
              <a:t>        </a:t>
            </a:r>
            <a:r>
              <a:rPr lang="en-US" sz="2000" dirty="0" err="1"/>
              <a:t>int</a:t>
            </a:r>
            <a:r>
              <a:rPr lang="en-US" sz="2000" dirty="0"/>
              <a:t> sum = 20; </a:t>
            </a:r>
          </a:p>
          <a:p>
            <a:r>
              <a:rPr lang="en-US" sz="2000" dirty="0"/>
              <a:t>     </a:t>
            </a:r>
          </a:p>
          <a:p>
            <a:r>
              <a:rPr lang="en-US" sz="2000" dirty="0"/>
              <a:t>        class Inner </a:t>
            </a:r>
          </a:p>
          <a:p>
            <a:r>
              <a:rPr lang="en-US" sz="2000" dirty="0"/>
              <a:t>        { </a:t>
            </a:r>
          </a:p>
          <a:p>
            <a:r>
              <a:rPr lang="en-US" sz="2000" dirty="0"/>
              <a:t>            private void print()</a:t>
            </a:r>
          </a:p>
          <a:p>
            <a:r>
              <a:rPr lang="en-US" sz="2000" dirty="0"/>
              <a:t>          {</a:t>
            </a:r>
          </a:p>
          <a:p>
            <a:r>
              <a:rPr lang="en-US" sz="2000" dirty="0"/>
              <a:t>              </a:t>
            </a:r>
            <a:r>
              <a:rPr lang="en-US" sz="2000" dirty="0" err="1"/>
              <a:t>System.out.println</a:t>
            </a:r>
            <a:r>
              <a:rPr lang="en-US" sz="2000" dirty="0"/>
              <a:t>("Value of sum is:"+sum);</a:t>
            </a:r>
          </a:p>
          <a:p>
            <a:r>
              <a:rPr lang="en-US" sz="2000" dirty="0"/>
              <a:t>          }    </a:t>
            </a:r>
          </a:p>
          <a:p>
            <a:r>
              <a:rPr lang="en-US" sz="2000" dirty="0"/>
              <a:t>        } </a:t>
            </a:r>
          </a:p>
        </p:txBody>
      </p:sp>
      <p:sp>
        <p:nvSpPr>
          <p:cNvPr id="5" name="Rectangle 4"/>
          <p:cNvSpPr/>
          <p:nvPr/>
        </p:nvSpPr>
        <p:spPr>
          <a:xfrm>
            <a:off x="6833936" y="1297866"/>
            <a:ext cx="6096000" cy="3477875"/>
          </a:xfrm>
          <a:prstGeom prst="rect">
            <a:avLst/>
          </a:prstGeom>
        </p:spPr>
        <p:txBody>
          <a:bodyPr>
            <a:spAutoFit/>
          </a:bodyPr>
          <a:lstStyle/>
          <a:p>
            <a:r>
              <a:rPr lang="en-US" sz="2000" dirty="0"/>
              <a:t> </a:t>
            </a:r>
          </a:p>
          <a:p>
            <a:r>
              <a:rPr lang="en-US" sz="2000" dirty="0"/>
              <a:t>        Inner in = new Inner(); </a:t>
            </a:r>
          </a:p>
          <a:p>
            <a:r>
              <a:rPr lang="en-US" sz="2000" dirty="0"/>
              <a:t>        </a:t>
            </a:r>
            <a:r>
              <a:rPr lang="en-US" sz="2000" dirty="0" err="1"/>
              <a:t>in.print</a:t>
            </a:r>
            <a:r>
              <a:rPr lang="en-US" sz="2000" dirty="0"/>
              <a:t>(); </a:t>
            </a:r>
          </a:p>
          <a:p>
            <a:r>
              <a:rPr lang="en-US" sz="2000" dirty="0"/>
              <a:t>    } </a:t>
            </a:r>
          </a:p>
          <a:p>
            <a:r>
              <a:rPr lang="en-US" sz="2000" dirty="0"/>
              <a:t>      </a:t>
            </a:r>
          </a:p>
          <a:p>
            <a:r>
              <a:rPr lang="en-US" sz="2000" dirty="0"/>
              <a:t>    public static void main(String[] </a:t>
            </a:r>
            <a:r>
              <a:rPr lang="en-US" sz="2000" dirty="0" err="1"/>
              <a:t>args</a:t>
            </a:r>
            <a:r>
              <a:rPr lang="en-US" sz="2000" dirty="0"/>
              <a:t>) </a:t>
            </a:r>
          </a:p>
          <a:p>
            <a:r>
              <a:rPr lang="en-US" sz="2000" dirty="0"/>
              <a:t>    { </a:t>
            </a:r>
          </a:p>
          <a:p>
            <a:r>
              <a:rPr lang="en-US" sz="2000" dirty="0"/>
              <a:t>        Outer o = new Outer(); </a:t>
            </a:r>
          </a:p>
          <a:p>
            <a:r>
              <a:rPr lang="en-US" sz="2000" dirty="0"/>
              <a:t>        </a:t>
            </a:r>
            <a:r>
              <a:rPr lang="en-US" sz="2000" dirty="0" err="1"/>
              <a:t>o.getValue</a:t>
            </a:r>
            <a:r>
              <a:rPr lang="en-US" sz="2000" dirty="0"/>
              <a:t>(); </a:t>
            </a:r>
          </a:p>
          <a:p>
            <a:r>
              <a:rPr lang="en-US" sz="2000" dirty="0"/>
              <a:t>    } </a:t>
            </a:r>
          </a:p>
          <a:p>
            <a:r>
              <a:rPr lang="en-US" sz="2000" dirty="0"/>
              <a:t>} </a:t>
            </a:r>
          </a:p>
        </p:txBody>
      </p:sp>
      <p:sp>
        <p:nvSpPr>
          <p:cNvPr id="6" name="TextBox 5"/>
          <p:cNvSpPr txBox="1"/>
          <p:nvPr/>
        </p:nvSpPr>
        <p:spPr>
          <a:xfrm>
            <a:off x="1155031" y="597520"/>
            <a:ext cx="4989095" cy="461665"/>
          </a:xfrm>
          <a:prstGeom prst="rect">
            <a:avLst/>
          </a:prstGeom>
          <a:noFill/>
        </p:spPr>
        <p:txBody>
          <a:bodyPr wrap="square" rtlCol="0">
            <a:spAutoFit/>
          </a:bodyPr>
          <a:lstStyle/>
          <a:p>
            <a:r>
              <a:rPr lang="en-US" sz="2400" b="1" dirty="0" smtClean="0">
                <a:solidFill>
                  <a:schemeClr val="accent2">
                    <a:lumMod val="75000"/>
                  </a:schemeClr>
                </a:solidFill>
              </a:rPr>
              <a:t>Example of Local inner class</a:t>
            </a:r>
            <a:endParaRPr lang="en-US" sz="2400" b="1" dirty="0">
              <a:solidFill>
                <a:schemeClr val="accent2">
                  <a:lumMod val="75000"/>
                </a:schemeClr>
              </a:solidFill>
            </a:endParaRPr>
          </a:p>
        </p:txBody>
      </p:sp>
      <p:pic>
        <p:nvPicPr>
          <p:cNvPr id="7" name="Picture 6"/>
          <p:cNvPicPr>
            <a:picLocks noChangeAspect="1"/>
          </p:cNvPicPr>
          <p:nvPr/>
        </p:nvPicPr>
        <p:blipFill>
          <a:blip r:embed="rId2"/>
          <a:stretch>
            <a:fillRect/>
          </a:stretch>
        </p:blipFill>
        <p:spPr>
          <a:xfrm>
            <a:off x="3379243" y="4775741"/>
            <a:ext cx="5529765" cy="1202635"/>
          </a:xfrm>
          <a:prstGeom prst="rect">
            <a:avLst/>
          </a:prstGeom>
        </p:spPr>
      </p:pic>
    </p:spTree>
    <p:extLst>
      <p:ext uri="{BB962C8B-B14F-4D97-AF65-F5344CB8AC3E}">
        <p14:creationId xmlns:p14="http://schemas.microsoft.com/office/powerpoint/2010/main" val="682537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inner class</a:t>
            </a:r>
            <a:endParaRPr lang="en-US" dirty="0"/>
          </a:p>
        </p:txBody>
      </p:sp>
      <p:sp>
        <p:nvSpPr>
          <p:cNvPr id="3" name="Content Placeholder 2"/>
          <p:cNvSpPr>
            <a:spLocks noGrp="1"/>
          </p:cNvSpPr>
          <p:nvPr>
            <p:ph idx="1"/>
          </p:nvPr>
        </p:nvSpPr>
        <p:spPr/>
        <p:txBody>
          <a:bodyPr>
            <a:noAutofit/>
          </a:bodyPr>
          <a:lstStyle/>
          <a:p>
            <a:pPr fontAlgn="base"/>
            <a:r>
              <a:rPr lang="en-US" sz="2800" dirty="0"/>
              <a:t>It is an inner class without a name and for which only a single object is created. </a:t>
            </a:r>
            <a:endParaRPr lang="en-US" sz="2800" dirty="0" smtClean="0"/>
          </a:p>
          <a:p>
            <a:pPr fontAlgn="base"/>
            <a:r>
              <a:rPr lang="en-US" sz="2800" dirty="0" smtClean="0"/>
              <a:t>An </a:t>
            </a:r>
            <a:r>
              <a:rPr lang="en-US" sz="2800" dirty="0"/>
              <a:t>anonymous inner class can be useful when making an instance of an object with certain “extras” such as overloading methods of a class or interface, without having to actually subclass a class.</a:t>
            </a:r>
          </a:p>
          <a:p>
            <a:pPr fontAlgn="base"/>
            <a:r>
              <a:rPr lang="en-US" sz="2800" dirty="0"/>
              <a:t>Anonymous inner classes are useful in writing implementation classes for listener interfaces in graphics programming.</a:t>
            </a:r>
          </a:p>
          <a:p>
            <a:endParaRPr lang="en-US" sz="2800" dirty="0"/>
          </a:p>
        </p:txBody>
      </p:sp>
    </p:spTree>
    <p:extLst>
      <p:ext uri="{BB962C8B-B14F-4D97-AF65-F5344CB8AC3E}">
        <p14:creationId xmlns:p14="http://schemas.microsoft.com/office/powerpoint/2010/main" val="16014493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96646"/>
            <a:ext cx="9601196" cy="1303867"/>
          </a:xfrm>
        </p:spPr>
        <p:txBody>
          <a:bodyPr/>
          <a:lstStyle/>
          <a:p>
            <a:r>
              <a:rPr lang="en-US" dirty="0" smtClean="0"/>
              <a:t>Anonymous inner class</a:t>
            </a:r>
            <a:endParaRPr lang="en-US" dirty="0"/>
          </a:p>
        </p:txBody>
      </p:sp>
      <p:sp>
        <p:nvSpPr>
          <p:cNvPr id="4" name="Text Placeholder 3"/>
          <p:cNvSpPr>
            <a:spLocks noGrp="1"/>
          </p:cNvSpPr>
          <p:nvPr>
            <p:ph type="body" idx="1"/>
          </p:nvPr>
        </p:nvSpPr>
        <p:spPr>
          <a:xfrm>
            <a:off x="6976390" y="2361641"/>
            <a:ext cx="4718304" cy="576262"/>
          </a:xfrm>
        </p:spPr>
        <p:txBody>
          <a:bodyPr/>
          <a:lstStyle/>
          <a:p>
            <a:r>
              <a:rPr lang="en-US" dirty="0" smtClean="0"/>
              <a:t>Syntax:</a:t>
            </a:r>
            <a:endParaRPr lang="en-US" dirty="0"/>
          </a:p>
        </p:txBody>
      </p:sp>
      <p:sp>
        <p:nvSpPr>
          <p:cNvPr id="3" name="Content Placeholder 2"/>
          <p:cNvSpPr>
            <a:spLocks noGrp="1"/>
          </p:cNvSpPr>
          <p:nvPr>
            <p:ph sz="half" idx="2"/>
          </p:nvPr>
        </p:nvSpPr>
        <p:spPr/>
        <p:txBody>
          <a:bodyPr/>
          <a:lstStyle/>
          <a:p>
            <a:pPr fontAlgn="base"/>
            <a:r>
              <a:rPr lang="en-US" dirty="0"/>
              <a:t>Anonymous inner </a:t>
            </a:r>
            <a:r>
              <a:rPr lang="en-US" dirty="0" smtClean="0"/>
              <a:t>classes </a:t>
            </a:r>
            <a:r>
              <a:rPr lang="en-US" dirty="0"/>
              <a:t>are mainly created in two ways:</a:t>
            </a:r>
          </a:p>
          <a:p>
            <a:pPr marL="457200" indent="-457200" fontAlgn="base">
              <a:buFont typeface="+mj-lt"/>
              <a:buAutoNum type="arabicPeriod"/>
            </a:pPr>
            <a:r>
              <a:rPr lang="en-US" dirty="0"/>
              <a:t>Class </a:t>
            </a:r>
            <a:endParaRPr lang="en-US" dirty="0" smtClean="0"/>
          </a:p>
          <a:p>
            <a:pPr marL="457200" indent="-457200" fontAlgn="base">
              <a:buFont typeface="+mj-lt"/>
              <a:buAutoNum type="arabicPeriod"/>
            </a:pPr>
            <a:r>
              <a:rPr lang="en-US" dirty="0" smtClean="0"/>
              <a:t>Interface</a:t>
            </a:r>
            <a:endParaRPr lang="en-US" dirty="0" smtClean="0"/>
          </a:p>
          <a:p>
            <a:pPr marL="457200" indent="-457200" fontAlgn="base">
              <a:buFont typeface="+mj-lt"/>
              <a:buAutoNum type="arabicPeriod"/>
            </a:pPr>
            <a:endParaRPr lang="en-US" dirty="0"/>
          </a:p>
          <a:p>
            <a:endParaRPr lang="en-US" dirty="0"/>
          </a:p>
        </p:txBody>
      </p:sp>
      <p:sp>
        <p:nvSpPr>
          <p:cNvPr id="8" name="Rectangle 7"/>
          <p:cNvSpPr/>
          <p:nvPr/>
        </p:nvSpPr>
        <p:spPr>
          <a:xfrm>
            <a:off x="6432884" y="3013545"/>
            <a:ext cx="6096000" cy="2862322"/>
          </a:xfrm>
          <a:prstGeom prst="rect">
            <a:avLst/>
          </a:prstGeom>
        </p:spPr>
        <p:txBody>
          <a:bodyPr>
            <a:spAutoFit/>
          </a:bodyPr>
          <a:lstStyle/>
          <a:p>
            <a:r>
              <a:rPr lang="en-US" sz="2000" dirty="0" smtClean="0"/>
              <a:t>Test </a:t>
            </a:r>
            <a:r>
              <a:rPr lang="en-US" sz="2000" dirty="0"/>
              <a:t>t = new Test() </a:t>
            </a:r>
          </a:p>
          <a:p>
            <a:r>
              <a:rPr lang="en-US" sz="2000" dirty="0"/>
              <a:t>{</a:t>
            </a:r>
          </a:p>
          <a:p>
            <a:r>
              <a:rPr lang="en-US" sz="2000" dirty="0"/>
              <a:t>   // data members and methods</a:t>
            </a:r>
          </a:p>
          <a:p>
            <a:r>
              <a:rPr lang="en-US" sz="2000" dirty="0"/>
              <a:t>   public void </a:t>
            </a:r>
            <a:r>
              <a:rPr lang="en-US" sz="2000" dirty="0" err="1"/>
              <a:t>test_method</a:t>
            </a:r>
            <a:r>
              <a:rPr lang="en-US" sz="2000" dirty="0"/>
              <a:t>() </a:t>
            </a:r>
          </a:p>
          <a:p>
            <a:r>
              <a:rPr lang="en-US" sz="2000" dirty="0"/>
              <a:t>   {</a:t>
            </a:r>
          </a:p>
          <a:p>
            <a:r>
              <a:rPr lang="en-US" sz="2000" dirty="0"/>
              <a:t>      ........</a:t>
            </a:r>
          </a:p>
          <a:p>
            <a:r>
              <a:rPr lang="en-US" sz="2000" dirty="0"/>
              <a:t>      ........</a:t>
            </a:r>
          </a:p>
          <a:p>
            <a:r>
              <a:rPr lang="en-US" sz="2000" dirty="0"/>
              <a:t>    }   </a:t>
            </a:r>
          </a:p>
          <a:p>
            <a:r>
              <a:rPr lang="en-US" sz="2000" dirty="0"/>
              <a:t>};</a:t>
            </a:r>
          </a:p>
        </p:txBody>
      </p:sp>
    </p:spTree>
    <p:extLst>
      <p:ext uri="{BB962C8B-B14F-4D97-AF65-F5344CB8AC3E}">
        <p14:creationId xmlns:p14="http://schemas.microsoft.com/office/powerpoint/2010/main" val="3713656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39815" y="858130"/>
            <a:ext cx="5387927" cy="647114"/>
          </a:xfrm>
          <a:prstGeom prst="rect">
            <a:avLst/>
          </a:prstGeom>
          <a:noFill/>
        </p:spPr>
        <p:txBody>
          <a:bodyPr wrap="square" rtlCol="0">
            <a:spAutoFit/>
          </a:bodyPr>
          <a:lstStyle/>
          <a:p>
            <a:r>
              <a:rPr lang="en-US" sz="3600" b="1" dirty="0" smtClean="0">
                <a:solidFill>
                  <a:schemeClr val="accent2"/>
                </a:solidFill>
              </a:rPr>
              <a:t>What will be the output??</a:t>
            </a:r>
            <a:endParaRPr lang="en-US" sz="3600" b="1" dirty="0">
              <a:solidFill>
                <a:schemeClr val="accent2"/>
              </a:solidFill>
            </a:endParaRPr>
          </a:p>
        </p:txBody>
      </p:sp>
      <p:sp>
        <p:nvSpPr>
          <p:cNvPr id="2" name="Rectangle 1"/>
          <p:cNvSpPr/>
          <p:nvPr/>
        </p:nvSpPr>
        <p:spPr>
          <a:xfrm>
            <a:off x="3368842" y="1713871"/>
            <a:ext cx="6096000" cy="5909310"/>
          </a:xfrm>
          <a:prstGeom prst="rect">
            <a:avLst/>
          </a:prstGeom>
        </p:spPr>
        <p:txBody>
          <a:bodyPr>
            <a:spAutoFit/>
          </a:bodyPr>
          <a:lstStyle/>
          <a:p>
            <a:r>
              <a:rPr lang="en-US" sz="2000" dirty="0"/>
              <a:t>class Main</a:t>
            </a:r>
          </a:p>
          <a:p>
            <a:r>
              <a:rPr lang="en-US" sz="2000" dirty="0"/>
              <a:t>{</a:t>
            </a:r>
          </a:p>
          <a:p>
            <a:r>
              <a:rPr lang="en-US" sz="2000" b="1" dirty="0"/>
              <a:t>private</a:t>
            </a:r>
            <a:r>
              <a:rPr lang="en-US" sz="2000" dirty="0"/>
              <a:t> String name;</a:t>
            </a:r>
          </a:p>
          <a:p>
            <a:r>
              <a:rPr lang="en-US" sz="2000" dirty="0"/>
              <a:t>}</a:t>
            </a:r>
          </a:p>
          <a:p>
            <a:endParaRPr lang="en-US" sz="2000" dirty="0"/>
          </a:p>
          <a:p>
            <a:r>
              <a:rPr lang="en-US" sz="2000" dirty="0"/>
              <a:t>class Private</a:t>
            </a:r>
          </a:p>
          <a:p>
            <a:r>
              <a:rPr lang="en-US" sz="2000" dirty="0"/>
              <a:t>{</a:t>
            </a:r>
          </a:p>
          <a:p>
            <a:r>
              <a:rPr lang="en-US" sz="2000" dirty="0"/>
              <a:t> public static void main(String </a:t>
            </a:r>
            <a:r>
              <a:rPr lang="en-US" sz="2000" dirty="0" err="1"/>
              <a:t>args</a:t>
            </a:r>
            <a:r>
              <a:rPr lang="en-US" sz="2000" dirty="0"/>
              <a:t>[])</a:t>
            </a:r>
          </a:p>
          <a:p>
            <a:r>
              <a:rPr lang="en-US" sz="2000" dirty="0"/>
              <a:t>{</a:t>
            </a:r>
          </a:p>
          <a:p>
            <a:r>
              <a:rPr lang="en-US" sz="2000" dirty="0"/>
              <a:t>  Private p=new Private();</a:t>
            </a:r>
          </a:p>
          <a:p>
            <a:r>
              <a:rPr lang="en-US" sz="2000" dirty="0"/>
              <a:t> p.name="VESIT";</a:t>
            </a:r>
          </a:p>
          <a:p>
            <a:r>
              <a:rPr lang="en-US" sz="2000" dirty="0"/>
              <a:t>}</a:t>
            </a:r>
          </a:p>
          <a:p>
            <a:r>
              <a:rPr lang="en-US" sz="2000" dirty="0"/>
              <a:t>}  </a:t>
            </a:r>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6114195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8147" y="1320293"/>
            <a:ext cx="6096000" cy="4678204"/>
          </a:xfrm>
          <a:prstGeom prst="rect">
            <a:avLst/>
          </a:prstGeom>
        </p:spPr>
        <p:txBody>
          <a:bodyPr>
            <a:spAutoFit/>
          </a:bodyPr>
          <a:lstStyle/>
          <a:p>
            <a:r>
              <a:rPr lang="en-US" sz="2000" dirty="0"/>
              <a:t>interface Age </a:t>
            </a:r>
          </a:p>
          <a:p>
            <a:r>
              <a:rPr lang="en-US" sz="2000" dirty="0"/>
              <a:t>{ </a:t>
            </a:r>
          </a:p>
          <a:p>
            <a:r>
              <a:rPr lang="en-US" sz="2000" dirty="0"/>
              <a:t>    </a:t>
            </a:r>
            <a:r>
              <a:rPr lang="en-US" sz="2000" dirty="0" err="1"/>
              <a:t>int</a:t>
            </a:r>
            <a:r>
              <a:rPr lang="en-US" sz="2000" dirty="0"/>
              <a:t> x = 21; </a:t>
            </a:r>
          </a:p>
          <a:p>
            <a:r>
              <a:rPr lang="en-US" sz="2000" dirty="0"/>
              <a:t>    void </a:t>
            </a:r>
            <a:r>
              <a:rPr lang="en-US" sz="2000" dirty="0" err="1"/>
              <a:t>getAge</a:t>
            </a:r>
            <a:r>
              <a:rPr lang="en-US" sz="2000" dirty="0"/>
              <a:t>(); </a:t>
            </a:r>
          </a:p>
          <a:p>
            <a:r>
              <a:rPr lang="en-US" sz="2000" dirty="0"/>
              <a:t>} </a:t>
            </a:r>
          </a:p>
          <a:p>
            <a:r>
              <a:rPr lang="en-US" sz="2000" dirty="0"/>
              <a:t>class Anonymous </a:t>
            </a:r>
          </a:p>
          <a:p>
            <a:r>
              <a:rPr lang="en-US" sz="2000" dirty="0"/>
              <a:t>{ </a:t>
            </a:r>
          </a:p>
          <a:p>
            <a:r>
              <a:rPr lang="en-US" sz="2000" dirty="0"/>
              <a:t>    public static void main(String[] </a:t>
            </a:r>
            <a:r>
              <a:rPr lang="en-US" sz="2000" dirty="0" err="1"/>
              <a:t>args</a:t>
            </a:r>
            <a:r>
              <a:rPr lang="en-US" sz="2000" dirty="0"/>
              <a:t>)  </a:t>
            </a:r>
          </a:p>
          <a:p>
            <a:r>
              <a:rPr lang="en-US" sz="2000" dirty="0"/>
              <a:t>    { </a:t>
            </a:r>
          </a:p>
          <a:p>
            <a:r>
              <a:rPr lang="en-US" sz="2000" dirty="0"/>
              <a:t>        </a:t>
            </a:r>
          </a:p>
          <a:p>
            <a:r>
              <a:rPr lang="en-US" sz="2000" dirty="0"/>
              <a:t>        </a:t>
            </a:r>
            <a:r>
              <a:rPr lang="en-US" sz="2000" dirty="0" err="1"/>
              <a:t>MyClass</a:t>
            </a:r>
            <a:r>
              <a:rPr lang="en-US" sz="2000" dirty="0"/>
              <a:t> </a:t>
            </a:r>
            <a:r>
              <a:rPr lang="en-US" sz="2000" dirty="0" err="1"/>
              <a:t>obj</a:t>
            </a:r>
            <a:r>
              <a:rPr lang="en-US" sz="2000" dirty="0"/>
              <a:t>=new </a:t>
            </a:r>
            <a:r>
              <a:rPr lang="en-US" sz="2000" dirty="0" err="1"/>
              <a:t>MyClass</a:t>
            </a:r>
            <a:r>
              <a:rPr lang="en-US" sz="2000" dirty="0"/>
              <a:t>(); </a:t>
            </a:r>
          </a:p>
          <a:p>
            <a:r>
              <a:rPr lang="en-US" sz="2000" dirty="0"/>
              <a:t>        </a:t>
            </a:r>
            <a:r>
              <a:rPr lang="en-US" sz="2000" dirty="0" err="1"/>
              <a:t>obj.getAge</a:t>
            </a:r>
            <a:r>
              <a:rPr lang="en-US" sz="2000" dirty="0"/>
              <a:t>();      </a:t>
            </a:r>
          </a:p>
          <a:p>
            <a:r>
              <a:rPr lang="en-US" sz="2000" dirty="0"/>
              <a:t>    } </a:t>
            </a:r>
          </a:p>
          <a:p>
            <a:r>
              <a:rPr lang="en-US" sz="2000" dirty="0"/>
              <a:t>} </a:t>
            </a:r>
          </a:p>
          <a:p>
            <a:endParaRPr lang="en-US" sz="2000" dirty="0"/>
          </a:p>
        </p:txBody>
      </p:sp>
      <p:sp>
        <p:nvSpPr>
          <p:cNvPr id="8" name="Rectangle 7"/>
          <p:cNvSpPr/>
          <p:nvPr/>
        </p:nvSpPr>
        <p:spPr>
          <a:xfrm>
            <a:off x="6096000" y="1601069"/>
            <a:ext cx="6096000" cy="2554545"/>
          </a:xfrm>
          <a:prstGeom prst="rect">
            <a:avLst/>
          </a:prstGeom>
        </p:spPr>
        <p:txBody>
          <a:bodyPr>
            <a:spAutoFit/>
          </a:bodyPr>
          <a:lstStyle/>
          <a:p>
            <a:r>
              <a:rPr lang="en-US" sz="2000" dirty="0"/>
              <a:t>class </a:t>
            </a:r>
            <a:r>
              <a:rPr lang="en-US" sz="2000" dirty="0" err="1"/>
              <a:t>MyClass</a:t>
            </a:r>
            <a:r>
              <a:rPr lang="en-US" sz="2000" dirty="0"/>
              <a:t> implements Age </a:t>
            </a:r>
          </a:p>
          <a:p>
            <a:r>
              <a:rPr lang="en-US" sz="2000" dirty="0"/>
              <a:t>{ </a:t>
            </a:r>
          </a:p>
          <a:p>
            <a:r>
              <a:rPr lang="en-US" sz="2000" dirty="0"/>
              <a:t>    </a:t>
            </a:r>
          </a:p>
          <a:p>
            <a:r>
              <a:rPr lang="en-US" sz="2000" dirty="0"/>
              <a:t>    public void </a:t>
            </a:r>
            <a:r>
              <a:rPr lang="en-US" sz="2000" dirty="0" err="1"/>
              <a:t>getAge</a:t>
            </a:r>
            <a:r>
              <a:rPr lang="en-US" sz="2000" dirty="0"/>
              <a:t>()  </a:t>
            </a:r>
          </a:p>
          <a:p>
            <a:r>
              <a:rPr lang="en-US" sz="2000" dirty="0"/>
              <a:t>    { </a:t>
            </a:r>
          </a:p>
          <a:p>
            <a:r>
              <a:rPr lang="en-US" sz="2000" dirty="0"/>
              <a:t>        </a:t>
            </a:r>
            <a:r>
              <a:rPr lang="en-US" sz="2000" dirty="0" err="1"/>
              <a:t>System.out.print</a:t>
            </a:r>
            <a:r>
              <a:rPr lang="en-US" sz="2000" dirty="0"/>
              <a:t>("Age is "+x); </a:t>
            </a:r>
          </a:p>
          <a:p>
            <a:r>
              <a:rPr lang="en-US" sz="2000" dirty="0"/>
              <a:t>    } </a:t>
            </a:r>
          </a:p>
          <a:p>
            <a:r>
              <a:rPr lang="en-US" sz="2000" dirty="0"/>
              <a:t>} </a:t>
            </a:r>
          </a:p>
        </p:txBody>
      </p:sp>
      <p:sp>
        <p:nvSpPr>
          <p:cNvPr id="9" name="TextBox 8"/>
          <p:cNvSpPr txBox="1"/>
          <p:nvPr/>
        </p:nvSpPr>
        <p:spPr>
          <a:xfrm>
            <a:off x="1155031" y="597520"/>
            <a:ext cx="4989095" cy="461665"/>
          </a:xfrm>
          <a:prstGeom prst="rect">
            <a:avLst/>
          </a:prstGeom>
          <a:noFill/>
        </p:spPr>
        <p:txBody>
          <a:bodyPr wrap="square" rtlCol="0">
            <a:spAutoFit/>
          </a:bodyPr>
          <a:lstStyle/>
          <a:p>
            <a:r>
              <a:rPr lang="en-US" sz="2400" b="1" dirty="0" smtClean="0">
                <a:solidFill>
                  <a:schemeClr val="accent2">
                    <a:lumMod val="75000"/>
                  </a:schemeClr>
                </a:solidFill>
              </a:rPr>
              <a:t>Example of Anonymous inner class</a:t>
            </a:r>
            <a:endParaRPr lang="en-US" sz="2400" b="1" dirty="0">
              <a:solidFill>
                <a:schemeClr val="accent2">
                  <a:lumMod val="75000"/>
                </a:schemeClr>
              </a:solidFill>
            </a:endParaRPr>
          </a:p>
        </p:txBody>
      </p:sp>
      <p:pic>
        <p:nvPicPr>
          <p:cNvPr id="10" name="Picture 9"/>
          <p:cNvPicPr>
            <a:picLocks noChangeAspect="1"/>
          </p:cNvPicPr>
          <p:nvPr/>
        </p:nvPicPr>
        <p:blipFill>
          <a:blip r:embed="rId2"/>
          <a:stretch>
            <a:fillRect/>
          </a:stretch>
        </p:blipFill>
        <p:spPr>
          <a:xfrm>
            <a:off x="4389771" y="4749136"/>
            <a:ext cx="6823661" cy="1093447"/>
          </a:xfrm>
          <a:prstGeom prst="rect">
            <a:avLst/>
          </a:prstGeom>
        </p:spPr>
      </p:pic>
    </p:spTree>
    <p:extLst>
      <p:ext uri="{BB962C8B-B14F-4D97-AF65-F5344CB8AC3E}">
        <p14:creationId xmlns:p14="http://schemas.microsoft.com/office/powerpoint/2010/main" val="33347159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7200" dirty="0" smtClean="0"/>
              <a:t>Thank You!!</a:t>
            </a:r>
            <a:endParaRPr lang="en-US" sz="7200" dirty="0"/>
          </a:p>
        </p:txBody>
      </p:sp>
    </p:spTree>
    <p:extLst>
      <p:ext uri="{BB962C8B-B14F-4D97-AF65-F5344CB8AC3E}">
        <p14:creationId xmlns:p14="http://schemas.microsoft.com/office/powerpoint/2010/main" val="3326583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39815" y="858130"/>
            <a:ext cx="5387927" cy="647114"/>
          </a:xfrm>
          <a:prstGeom prst="rect">
            <a:avLst/>
          </a:prstGeom>
          <a:noFill/>
        </p:spPr>
        <p:txBody>
          <a:bodyPr wrap="square" rtlCol="0">
            <a:spAutoFit/>
          </a:bodyPr>
          <a:lstStyle/>
          <a:p>
            <a:r>
              <a:rPr lang="en-US" sz="3600" b="1" dirty="0" smtClean="0">
                <a:solidFill>
                  <a:schemeClr val="accent2"/>
                </a:solidFill>
              </a:rPr>
              <a:t>What will be the output??</a:t>
            </a:r>
            <a:endParaRPr lang="en-US" sz="3600" b="1" dirty="0">
              <a:solidFill>
                <a:schemeClr val="accent2"/>
              </a:solidFill>
            </a:endParaRPr>
          </a:p>
        </p:txBody>
      </p:sp>
      <p:sp>
        <p:nvSpPr>
          <p:cNvPr id="3" name="Rectangle 2"/>
          <p:cNvSpPr/>
          <p:nvPr/>
        </p:nvSpPr>
        <p:spPr>
          <a:xfrm>
            <a:off x="1685778" y="1505244"/>
            <a:ext cx="6096000" cy="5909310"/>
          </a:xfrm>
          <a:prstGeom prst="rect">
            <a:avLst/>
          </a:prstGeom>
        </p:spPr>
        <p:txBody>
          <a:bodyPr>
            <a:spAutoFit/>
          </a:bodyPr>
          <a:lstStyle/>
          <a:p>
            <a:r>
              <a:rPr lang="en-US" sz="2000" dirty="0"/>
              <a:t>class Main</a:t>
            </a:r>
          </a:p>
          <a:p>
            <a:r>
              <a:rPr lang="en-US" sz="2000" dirty="0"/>
              <a:t>{</a:t>
            </a:r>
          </a:p>
          <a:p>
            <a:r>
              <a:rPr lang="en-US" sz="2000" b="1" dirty="0"/>
              <a:t>private</a:t>
            </a:r>
            <a:r>
              <a:rPr lang="en-US" sz="2000" dirty="0"/>
              <a:t> String name;</a:t>
            </a:r>
          </a:p>
          <a:p>
            <a:r>
              <a:rPr lang="en-US" sz="2000" dirty="0"/>
              <a:t>}</a:t>
            </a:r>
          </a:p>
          <a:p>
            <a:endParaRPr lang="en-US" sz="2000" dirty="0"/>
          </a:p>
          <a:p>
            <a:r>
              <a:rPr lang="en-US" sz="2000" dirty="0"/>
              <a:t>class Private</a:t>
            </a:r>
          </a:p>
          <a:p>
            <a:r>
              <a:rPr lang="en-US" sz="2000" dirty="0"/>
              <a:t>{</a:t>
            </a:r>
          </a:p>
          <a:p>
            <a:r>
              <a:rPr lang="en-US" sz="2000" dirty="0"/>
              <a:t> public static void main(String </a:t>
            </a:r>
            <a:r>
              <a:rPr lang="en-US" sz="2000" dirty="0" err="1"/>
              <a:t>args</a:t>
            </a:r>
            <a:r>
              <a:rPr lang="en-US" sz="2000" dirty="0"/>
              <a:t>[])</a:t>
            </a:r>
          </a:p>
          <a:p>
            <a:r>
              <a:rPr lang="en-US" sz="2000" dirty="0"/>
              <a:t>{</a:t>
            </a:r>
          </a:p>
          <a:p>
            <a:r>
              <a:rPr lang="en-US" sz="2000" dirty="0"/>
              <a:t>  Private p=new Private();</a:t>
            </a:r>
          </a:p>
          <a:p>
            <a:r>
              <a:rPr lang="en-US" sz="2000" dirty="0"/>
              <a:t> p.name="VESIT";</a:t>
            </a:r>
          </a:p>
          <a:p>
            <a:r>
              <a:rPr lang="en-US" sz="2000" dirty="0"/>
              <a:t>}</a:t>
            </a:r>
          </a:p>
          <a:p>
            <a:r>
              <a:rPr lang="en-US" sz="2000" dirty="0"/>
              <a:t>}  </a:t>
            </a:r>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6" name="Picture 5"/>
          <p:cNvPicPr>
            <a:picLocks noChangeAspect="1"/>
          </p:cNvPicPr>
          <p:nvPr/>
        </p:nvPicPr>
        <p:blipFill>
          <a:blip r:embed="rId2"/>
          <a:stretch>
            <a:fillRect/>
          </a:stretch>
        </p:blipFill>
        <p:spPr>
          <a:xfrm>
            <a:off x="5577637" y="2967790"/>
            <a:ext cx="5793655" cy="1411899"/>
          </a:xfrm>
          <a:prstGeom prst="rect">
            <a:avLst/>
          </a:prstGeom>
        </p:spPr>
      </p:pic>
    </p:spTree>
    <p:extLst>
      <p:ext uri="{BB962C8B-B14F-4D97-AF65-F5344CB8AC3E}">
        <p14:creationId xmlns:p14="http://schemas.microsoft.com/office/powerpoint/2010/main" val="3261771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4794" y="1491181"/>
            <a:ext cx="6096000" cy="4247317"/>
          </a:xfrm>
          <a:prstGeom prst="rect">
            <a:avLst/>
          </a:prstGeom>
        </p:spPr>
        <p:txBody>
          <a:bodyPr>
            <a:spAutoFit/>
          </a:bodyPr>
          <a:lstStyle/>
          <a:p>
            <a:r>
              <a:rPr lang="en-US" dirty="0"/>
              <a:t>class Main</a:t>
            </a:r>
          </a:p>
          <a:p>
            <a:r>
              <a:rPr lang="en-US" dirty="0"/>
              <a:t> {</a:t>
            </a:r>
          </a:p>
          <a:p>
            <a:r>
              <a:rPr lang="en-US" dirty="0"/>
              <a:t>    </a:t>
            </a:r>
            <a:r>
              <a:rPr lang="en-US" b="1" dirty="0"/>
              <a:t>private</a:t>
            </a:r>
            <a:r>
              <a:rPr lang="en-US" dirty="0"/>
              <a:t> String name;</a:t>
            </a:r>
          </a:p>
          <a:p>
            <a:endParaRPr lang="en-US" dirty="0"/>
          </a:p>
          <a:p>
            <a:r>
              <a:rPr lang="en-US" dirty="0"/>
              <a:t>    public String </a:t>
            </a:r>
            <a:r>
              <a:rPr lang="en-US" dirty="0" err="1"/>
              <a:t>getName</a:t>
            </a:r>
            <a:r>
              <a:rPr lang="en-US" dirty="0"/>
              <a:t>() </a:t>
            </a:r>
          </a:p>
          <a:p>
            <a:r>
              <a:rPr lang="en-US" dirty="0"/>
              <a:t>    {</a:t>
            </a:r>
          </a:p>
          <a:p>
            <a:r>
              <a:rPr lang="en-US" dirty="0"/>
              <a:t>        return this.name;</a:t>
            </a:r>
          </a:p>
          <a:p>
            <a:r>
              <a:rPr lang="en-US" dirty="0"/>
              <a:t>    }</a:t>
            </a:r>
          </a:p>
          <a:p>
            <a:r>
              <a:rPr lang="en-US" dirty="0"/>
              <a:t>    </a:t>
            </a:r>
          </a:p>
          <a:p>
            <a:r>
              <a:rPr lang="en-US" dirty="0"/>
              <a:t>    public void </a:t>
            </a:r>
            <a:r>
              <a:rPr lang="en-US" dirty="0" err="1"/>
              <a:t>setName</a:t>
            </a:r>
            <a:r>
              <a:rPr lang="en-US" dirty="0"/>
              <a:t>(String name)</a:t>
            </a:r>
          </a:p>
          <a:p>
            <a:r>
              <a:rPr lang="en-US" dirty="0"/>
              <a:t>    {</a:t>
            </a:r>
          </a:p>
          <a:p>
            <a:r>
              <a:rPr lang="en-US" dirty="0"/>
              <a:t>        this.name= name;</a:t>
            </a:r>
          </a:p>
          <a:p>
            <a:r>
              <a:rPr lang="en-US" dirty="0"/>
              <a:t>    }</a:t>
            </a:r>
          </a:p>
          <a:p>
            <a:r>
              <a:rPr lang="en-US" dirty="0"/>
              <a:t>}</a:t>
            </a:r>
          </a:p>
          <a:p>
            <a:endParaRPr lang="en-US" dirty="0"/>
          </a:p>
        </p:txBody>
      </p:sp>
      <p:sp>
        <p:nvSpPr>
          <p:cNvPr id="3" name="Rectangle 2"/>
          <p:cNvSpPr/>
          <p:nvPr/>
        </p:nvSpPr>
        <p:spPr>
          <a:xfrm>
            <a:off x="6339839" y="1491181"/>
            <a:ext cx="6096000" cy="2585323"/>
          </a:xfrm>
          <a:prstGeom prst="rect">
            <a:avLst/>
          </a:prstGeom>
        </p:spPr>
        <p:txBody>
          <a:bodyPr>
            <a:spAutoFit/>
          </a:bodyPr>
          <a:lstStyle/>
          <a:p>
            <a:r>
              <a:rPr lang="en-US" dirty="0"/>
              <a:t>class Data </a:t>
            </a:r>
          </a:p>
          <a:p>
            <a:r>
              <a:rPr lang="en-US" dirty="0"/>
              <a:t>{</a:t>
            </a:r>
          </a:p>
          <a:p>
            <a:r>
              <a:rPr lang="en-US" dirty="0"/>
              <a:t>    public static void main(String[] main)</a:t>
            </a:r>
          </a:p>
          <a:p>
            <a:r>
              <a:rPr lang="en-US" dirty="0"/>
              <a:t>   {</a:t>
            </a:r>
          </a:p>
          <a:p>
            <a:r>
              <a:rPr lang="en-US" dirty="0"/>
              <a:t>        Main </a:t>
            </a:r>
            <a:r>
              <a:rPr lang="en-US" dirty="0" err="1"/>
              <a:t>obj</a:t>
            </a:r>
            <a:r>
              <a:rPr lang="en-US" dirty="0"/>
              <a:t> = new Main();</a:t>
            </a:r>
          </a:p>
          <a:p>
            <a:r>
              <a:rPr lang="en-US" dirty="0"/>
              <a:t>        </a:t>
            </a:r>
            <a:r>
              <a:rPr lang="en-US" dirty="0" err="1"/>
              <a:t>obj.setName</a:t>
            </a:r>
            <a:r>
              <a:rPr lang="en-US" dirty="0"/>
              <a:t>("VESIT");</a:t>
            </a:r>
          </a:p>
          <a:p>
            <a:r>
              <a:rPr lang="en-US" dirty="0"/>
              <a:t>        </a:t>
            </a:r>
            <a:r>
              <a:rPr lang="en-US" dirty="0" err="1"/>
              <a:t>System.out.println</a:t>
            </a:r>
            <a:r>
              <a:rPr lang="en-US" dirty="0"/>
              <a:t>(</a:t>
            </a:r>
            <a:r>
              <a:rPr lang="en-US" dirty="0" err="1"/>
              <a:t>obj.getName</a:t>
            </a:r>
            <a:r>
              <a:rPr lang="en-US" dirty="0"/>
              <a:t>());</a:t>
            </a:r>
          </a:p>
          <a:p>
            <a:r>
              <a:rPr lang="en-US" dirty="0"/>
              <a:t>    }</a:t>
            </a:r>
          </a:p>
          <a:p>
            <a:r>
              <a:rPr lang="en-US" dirty="0"/>
              <a:t>}</a:t>
            </a:r>
          </a:p>
        </p:txBody>
      </p:sp>
      <p:pic>
        <p:nvPicPr>
          <p:cNvPr id="4" name="Picture 3"/>
          <p:cNvPicPr>
            <a:picLocks noChangeAspect="1"/>
          </p:cNvPicPr>
          <p:nvPr/>
        </p:nvPicPr>
        <p:blipFill>
          <a:blip r:embed="rId3"/>
          <a:stretch>
            <a:fillRect/>
          </a:stretch>
        </p:blipFill>
        <p:spPr>
          <a:xfrm>
            <a:off x="4332043" y="4458461"/>
            <a:ext cx="6753299" cy="1280037"/>
          </a:xfrm>
          <a:prstGeom prst="rect">
            <a:avLst/>
          </a:prstGeom>
        </p:spPr>
      </p:pic>
      <p:sp>
        <p:nvSpPr>
          <p:cNvPr id="5" name="TextBox 4"/>
          <p:cNvSpPr txBox="1"/>
          <p:nvPr/>
        </p:nvSpPr>
        <p:spPr>
          <a:xfrm>
            <a:off x="1945224" y="586004"/>
            <a:ext cx="4773637" cy="523220"/>
          </a:xfrm>
          <a:prstGeom prst="rect">
            <a:avLst/>
          </a:prstGeom>
          <a:noFill/>
        </p:spPr>
        <p:txBody>
          <a:bodyPr wrap="square" rtlCol="0">
            <a:spAutoFit/>
          </a:bodyPr>
          <a:lstStyle/>
          <a:p>
            <a:r>
              <a:rPr lang="en-US" sz="2800" b="1" dirty="0" smtClean="0">
                <a:solidFill>
                  <a:schemeClr val="accent2"/>
                </a:solidFill>
              </a:rPr>
              <a:t>Updated Program</a:t>
            </a:r>
            <a:endParaRPr lang="en-US" sz="2800" b="1" dirty="0">
              <a:solidFill>
                <a:schemeClr val="accent2"/>
              </a:solidFill>
            </a:endParaRPr>
          </a:p>
        </p:txBody>
      </p:sp>
    </p:spTree>
    <p:extLst>
      <p:ext uri="{BB962C8B-B14F-4D97-AF65-F5344CB8AC3E}">
        <p14:creationId xmlns:p14="http://schemas.microsoft.com/office/powerpoint/2010/main" val="3226307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45224" y="586004"/>
            <a:ext cx="4773637" cy="523220"/>
          </a:xfrm>
          <a:prstGeom prst="rect">
            <a:avLst/>
          </a:prstGeom>
          <a:noFill/>
        </p:spPr>
        <p:txBody>
          <a:bodyPr wrap="square" rtlCol="0">
            <a:spAutoFit/>
          </a:bodyPr>
          <a:lstStyle/>
          <a:p>
            <a:r>
              <a:rPr lang="en-US" sz="2800" b="1" dirty="0" smtClean="0">
                <a:solidFill>
                  <a:schemeClr val="accent2"/>
                </a:solidFill>
              </a:rPr>
              <a:t>Program using Default</a:t>
            </a:r>
            <a:endParaRPr lang="en-US" sz="2800" b="1" dirty="0">
              <a:solidFill>
                <a:schemeClr val="accent2"/>
              </a:solidFill>
            </a:endParaRPr>
          </a:p>
        </p:txBody>
      </p:sp>
      <p:sp>
        <p:nvSpPr>
          <p:cNvPr id="6" name="Rectangle 5"/>
          <p:cNvSpPr/>
          <p:nvPr/>
        </p:nvSpPr>
        <p:spPr>
          <a:xfrm>
            <a:off x="931116" y="1109224"/>
            <a:ext cx="6096000" cy="4401205"/>
          </a:xfrm>
          <a:prstGeom prst="rect">
            <a:avLst/>
          </a:prstGeom>
        </p:spPr>
        <p:txBody>
          <a:bodyPr>
            <a:spAutoFit/>
          </a:bodyPr>
          <a:lstStyle/>
          <a:p>
            <a:r>
              <a:rPr lang="en-US" sz="2000" dirty="0"/>
              <a:t>class Main</a:t>
            </a:r>
          </a:p>
          <a:p>
            <a:r>
              <a:rPr lang="en-US" sz="2000" dirty="0" smtClean="0"/>
              <a:t>{</a:t>
            </a:r>
          </a:p>
          <a:p>
            <a:r>
              <a:rPr lang="en-US" sz="2000" dirty="0"/>
              <a:t> </a:t>
            </a:r>
            <a:r>
              <a:rPr lang="en-US" sz="2000" dirty="0" smtClean="0"/>
              <a:t> static </a:t>
            </a:r>
            <a:r>
              <a:rPr lang="en-US" sz="2000" dirty="0"/>
              <a:t>String name;</a:t>
            </a:r>
          </a:p>
          <a:p>
            <a:r>
              <a:rPr lang="en-US" sz="2000" dirty="0"/>
              <a:t>}</a:t>
            </a:r>
          </a:p>
          <a:p>
            <a:endParaRPr lang="en-US" sz="2000" dirty="0"/>
          </a:p>
          <a:p>
            <a:r>
              <a:rPr lang="en-US" sz="2000" dirty="0"/>
              <a:t>class Private extends Main</a:t>
            </a:r>
          </a:p>
          <a:p>
            <a:r>
              <a:rPr lang="en-US" sz="2000" dirty="0"/>
              <a:t>{</a:t>
            </a:r>
          </a:p>
          <a:p>
            <a:r>
              <a:rPr lang="en-US" sz="2000" dirty="0"/>
              <a:t> public static void main(String </a:t>
            </a:r>
            <a:r>
              <a:rPr lang="en-US" sz="2000" dirty="0" err="1"/>
              <a:t>args</a:t>
            </a:r>
            <a:r>
              <a:rPr lang="en-US" sz="2000" dirty="0"/>
              <a:t>[])</a:t>
            </a:r>
          </a:p>
          <a:p>
            <a:r>
              <a:rPr lang="en-US" sz="2000" dirty="0"/>
              <a:t>{</a:t>
            </a:r>
          </a:p>
          <a:p>
            <a:r>
              <a:rPr lang="en-US" sz="2000" dirty="0"/>
              <a:t>Main m=new Main();  </a:t>
            </a:r>
          </a:p>
          <a:p>
            <a:r>
              <a:rPr lang="en-US" sz="2000" dirty="0"/>
              <a:t> m.name="VESIT";</a:t>
            </a:r>
          </a:p>
          <a:p>
            <a:r>
              <a:rPr lang="en-US" sz="2000" dirty="0" err="1"/>
              <a:t>System.out.println</a:t>
            </a:r>
            <a:r>
              <a:rPr lang="en-US" sz="2000" dirty="0"/>
              <a:t>("Name is:"+name);</a:t>
            </a:r>
          </a:p>
          <a:p>
            <a:r>
              <a:rPr lang="en-US" sz="2000" dirty="0"/>
              <a:t>}</a:t>
            </a:r>
          </a:p>
          <a:p>
            <a:r>
              <a:rPr lang="en-US" sz="2000" dirty="0"/>
              <a:t>}  </a:t>
            </a:r>
          </a:p>
        </p:txBody>
      </p:sp>
      <p:pic>
        <p:nvPicPr>
          <p:cNvPr id="7" name="Picture 6"/>
          <p:cNvPicPr>
            <a:picLocks noChangeAspect="1"/>
          </p:cNvPicPr>
          <p:nvPr/>
        </p:nvPicPr>
        <p:blipFill>
          <a:blip r:embed="rId3"/>
          <a:stretch>
            <a:fillRect/>
          </a:stretch>
        </p:blipFill>
        <p:spPr>
          <a:xfrm>
            <a:off x="3410701" y="4882777"/>
            <a:ext cx="7603054" cy="1259305"/>
          </a:xfrm>
          <a:prstGeom prst="rect">
            <a:avLst/>
          </a:prstGeom>
        </p:spPr>
      </p:pic>
    </p:spTree>
    <p:extLst>
      <p:ext uri="{BB962C8B-B14F-4D97-AF65-F5344CB8AC3E}">
        <p14:creationId xmlns:p14="http://schemas.microsoft.com/office/powerpoint/2010/main" val="3533690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4906" y="1324870"/>
            <a:ext cx="6096000" cy="4801314"/>
          </a:xfrm>
          <a:prstGeom prst="rect">
            <a:avLst/>
          </a:prstGeom>
        </p:spPr>
        <p:txBody>
          <a:bodyPr>
            <a:spAutoFit/>
          </a:bodyPr>
          <a:lstStyle/>
          <a:p>
            <a:r>
              <a:rPr lang="en-US" dirty="0"/>
              <a:t>class Student</a:t>
            </a:r>
          </a:p>
          <a:p>
            <a:r>
              <a:rPr lang="en-US" dirty="0"/>
              <a:t> {</a:t>
            </a:r>
          </a:p>
          <a:p>
            <a:r>
              <a:rPr lang="en-US" dirty="0"/>
              <a:t>    </a:t>
            </a:r>
          </a:p>
          <a:p>
            <a:r>
              <a:rPr lang="en-US" dirty="0"/>
              <a:t>   </a:t>
            </a:r>
            <a:r>
              <a:rPr lang="en-US" b="1" dirty="0"/>
              <a:t> protected </a:t>
            </a:r>
            <a:r>
              <a:rPr lang="en-US" dirty="0"/>
              <a:t>void display()</a:t>
            </a:r>
          </a:p>
          <a:p>
            <a:r>
              <a:rPr lang="en-US" dirty="0"/>
              <a:t>    {</a:t>
            </a:r>
          </a:p>
          <a:p>
            <a:r>
              <a:rPr lang="en-US" dirty="0"/>
              <a:t>        </a:t>
            </a:r>
            <a:r>
              <a:rPr lang="en-US" dirty="0" err="1"/>
              <a:t>System.out.println</a:t>
            </a:r>
            <a:r>
              <a:rPr lang="en-US" dirty="0"/>
              <a:t>("I am UG student");</a:t>
            </a:r>
          </a:p>
          <a:p>
            <a:r>
              <a:rPr lang="en-US" dirty="0"/>
              <a:t>    }</a:t>
            </a:r>
          </a:p>
          <a:p>
            <a:r>
              <a:rPr lang="en-US" dirty="0"/>
              <a:t>}</a:t>
            </a:r>
          </a:p>
          <a:p>
            <a:endParaRPr lang="en-US" dirty="0"/>
          </a:p>
          <a:p>
            <a:r>
              <a:rPr lang="en-US" dirty="0"/>
              <a:t>class UG extends Student</a:t>
            </a:r>
          </a:p>
          <a:p>
            <a:r>
              <a:rPr lang="en-US" dirty="0"/>
              <a:t> {</a:t>
            </a:r>
          </a:p>
          <a:p>
            <a:r>
              <a:rPr lang="en-US" dirty="0"/>
              <a:t>    public static void main(String[] </a:t>
            </a:r>
            <a:r>
              <a:rPr lang="en-US" dirty="0" err="1"/>
              <a:t>args</a:t>
            </a:r>
            <a:r>
              <a:rPr lang="en-US" dirty="0"/>
              <a:t>)</a:t>
            </a:r>
          </a:p>
          <a:p>
            <a:r>
              <a:rPr lang="en-US" dirty="0"/>
              <a:t>   {</a:t>
            </a:r>
          </a:p>
          <a:p>
            <a:r>
              <a:rPr lang="en-US" dirty="0"/>
              <a:t>        UG s1=new UG();</a:t>
            </a:r>
          </a:p>
          <a:p>
            <a:r>
              <a:rPr lang="en-US" dirty="0"/>
              <a:t>        s1.display();</a:t>
            </a:r>
          </a:p>
          <a:p>
            <a:r>
              <a:rPr lang="en-US" dirty="0"/>
              <a:t>    }</a:t>
            </a:r>
          </a:p>
          <a:p>
            <a:r>
              <a:rPr lang="en-US" dirty="0"/>
              <a:t>}</a:t>
            </a:r>
          </a:p>
        </p:txBody>
      </p:sp>
      <p:sp>
        <p:nvSpPr>
          <p:cNvPr id="4" name="TextBox 3"/>
          <p:cNvSpPr txBox="1"/>
          <p:nvPr/>
        </p:nvSpPr>
        <p:spPr>
          <a:xfrm>
            <a:off x="1460942" y="665624"/>
            <a:ext cx="5387927" cy="461665"/>
          </a:xfrm>
          <a:prstGeom prst="rect">
            <a:avLst/>
          </a:prstGeom>
          <a:noFill/>
        </p:spPr>
        <p:txBody>
          <a:bodyPr wrap="square" rtlCol="0">
            <a:spAutoFit/>
          </a:bodyPr>
          <a:lstStyle/>
          <a:p>
            <a:r>
              <a:rPr lang="en-US" sz="2400" b="1" dirty="0" smtClean="0">
                <a:solidFill>
                  <a:schemeClr val="accent2"/>
                </a:solidFill>
              </a:rPr>
              <a:t>What will be the output??</a:t>
            </a:r>
            <a:endParaRPr lang="en-US" sz="2400" b="1" dirty="0">
              <a:solidFill>
                <a:schemeClr val="accent2"/>
              </a:solidFill>
            </a:endParaRPr>
          </a:p>
        </p:txBody>
      </p:sp>
    </p:spTree>
    <p:extLst>
      <p:ext uri="{BB962C8B-B14F-4D97-AF65-F5344CB8AC3E}">
        <p14:creationId xmlns:p14="http://schemas.microsoft.com/office/powerpoint/2010/main" val="1395247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5032" y="1340913"/>
            <a:ext cx="6096000" cy="4801314"/>
          </a:xfrm>
          <a:prstGeom prst="rect">
            <a:avLst/>
          </a:prstGeom>
        </p:spPr>
        <p:txBody>
          <a:bodyPr>
            <a:spAutoFit/>
          </a:bodyPr>
          <a:lstStyle/>
          <a:p>
            <a:r>
              <a:rPr lang="en-US" dirty="0"/>
              <a:t>class Student</a:t>
            </a:r>
          </a:p>
          <a:p>
            <a:r>
              <a:rPr lang="en-US" dirty="0"/>
              <a:t> {</a:t>
            </a:r>
          </a:p>
          <a:p>
            <a:r>
              <a:rPr lang="en-US" dirty="0"/>
              <a:t>    </a:t>
            </a:r>
          </a:p>
          <a:p>
            <a:r>
              <a:rPr lang="en-US" dirty="0"/>
              <a:t>   </a:t>
            </a:r>
            <a:r>
              <a:rPr lang="en-US" b="1" dirty="0"/>
              <a:t> protected </a:t>
            </a:r>
            <a:r>
              <a:rPr lang="en-US" dirty="0"/>
              <a:t>void display()</a:t>
            </a:r>
          </a:p>
          <a:p>
            <a:r>
              <a:rPr lang="en-US" dirty="0"/>
              <a:t>    {</a:t>
            </a:r>
          </a:p>
          <a:p>
            <a:r>
              <a:rPr lang="en-US" dirty="0"/>
              <a:t>        </a:t>
            </a:r>
            <a:r>
              <a:rPr lang="en-US" dirty="0" err="1"/>
              <a:t>System.out.println</a:t>
            </a:r>
            <a:r>
              <a:rPr lang="en-US" dirty="0"/>
              <a:t>("I am UG student");</a:t>
            </a:r>
          </a:p>
          <a:p>
            <a:r>
              <a:rPr lang="en-US" dirty="0"/>
              <a:t>    }</a:t>
            </a:r>
          </a:p>
          <a:p>
            <a:r>
              <a:rPr lang="en-US" dirty="0"/>
              <a:t>}</a:t>
            </a:r>
          </a:p>
          <a:p>
            <a:endParaRPr lang="en-US" dirty="0"/>
          </a:p>
          <a:p>
            <a:r>
              <a:rPr lang="en-US" dirty="0"/>
              <a:t>class UG extends Student</a:t>
            </a:r>
          </a:p>
          <a:p>
            <a:r>
              <a:rPr lang="en-US" dirty="0"/>
              <a:t> {</a:t>
            </a:r>
          </a:p>
          <a:p>
            <a:r>
              <a:rPr lang="en-US" dirty="0"/>
              <a:t>    public static void main(String[] </a:t>
            </a:r>
            <a:r>
              <a:rPr lang="en-US" dirty="0" err="1"/>
              <a:t>args</a:t>
            </a:r>
            <a:r>
              <a:rPr lang="en-US" dirty="0"/>
              <a:t>)</a:t>
            </a:r>
          </a:p>
          <a:p>
            <a:r>
              <a:rPr lang="en-US" dirty="0"/>
              <a:t>   {</a:t>
            </a:r>
          </a:p>
          <a:p>
            <a:r>
              <a:rPr lang="en-US" dirty="0"/>
              <a:t>        UG s1=new UG();</a:t>
            </a:r>
          </a:p>
          <a:p>
            <a:r>
              <a:rPr lang="en-US" dirty="0"/>
              <a:t>        s1.display();</a:t>
            </a:r>
          </a:p>
          <a:p>
            <a:r>
              <a:rPr lang="en-US" dirty="0"/>
              <a:t>    }</a:t>
            </a:r>
          </a:p>
          <a:p>
            <a:r>
              <a:rPr lang="en-US" dirty="0"/>
              <a:t>}</a:t>
            </a:r>
          </a:p>
        </p:txBody>
      </p:sp>
      <p:pic>
        <p:nvPicPr>
          <p:cNvPr id="3" name="Picture 2"/>
          <p:cNvPicPr>
            <a:picLocks noChangeAspect="1"/>
          </p:cNvPicPr>
          <p:nvPr/>
        </p:nvPicPr>
        <p:blipFill>
          <a:blip r:embed="rId3"/>
          <a:stretch>
            <a:fillRect/>
          </a:stretch>
        </p:blipFill>
        <p:spPr>
          <a:xfrm>
            <a:off x="5822030" y="3208421"/>
            <a:ext cx="5390729" cy="1066298"/>
          </a:xfrm>
          <a:prstGeom prst="rect">
            <a:avLst/>
          </a:prstGeom>
        </p:spPr>
      </p:pic>
    </p:spTree>
    <p:extLst>
      <p:ext uri="{BB962C8B-B14F-4D97-AF65-F5344CB8AC3E}">
        <p14:creationId xmlns:p14="http://schemas.microsoft.com/office/powerpoint/2010/main" val="3284586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684" y="1543286"/>
            <a:ext cx="6176211" cy="3785652"/>
          </a:xfrm>
          <a:prstGeom prst="rect">
            <a:avLst/>
          </a:prstGeom>
        </p:spPr>
        <p:txBody>
          <a:bodyPr wrap="square">
            <a:spAutoFit/>
          </a:bodyPr>
          <a:lstStyle/>
          <a:p>
            <a:r>
              <a:rPr lang="en-US" sz="2000" dirty="0"/>
              <a:t>class Student {</a:t>
            </a:r>
          </a:p>
          <a:p>
            <a:r>
              <a:rPr lang="en-US" sz="2000" dirty="0"/>
              <a:t>    </a:t>
            </a:r>
          </a:p>
          <a:p>
            <a:r>
              <a:rPr lang="en-US" sz="2000" dirty="0"/>
              <a:t>    </a:t>
            </a:r>
            <a:r>
              <a:rPr lang="en-US" sz="2000" b="1" dirty="0"/>
              <a:t>public</a:t>
            </a:r>
            <a:r>
              <a:rPr lang="en-US" sz="2000" dirty="0"/>
              <a:t> </a:t>
            </a:r>
            <a:r>
              <a:rPr lang="en-US" sz="2000" dirty="0" err="1"/>
              <a:t>int</a:t>
            </a:r>
            <a:r>
              <a:rPr lang="en-US" sz="2000" dirty="0"/>
              <a:t> </a:t>
            </a:r>
            <a:r>
              <a:rPr lang="en-US" sz="2000" dirty="0" err="1"/>
              <a:t>subcount</a:t>
            </a:r>
            <a:r>
              <a:rPr lang="en-US" sz="2000" dirty="0"/>
              <a:t>;</a:t>
            </a:r>
          </a:p>
          <a:p>
            <a:endParaRPr lang="en-US" sz="2000" dirty="0"/>
          </a:p>
          <a:p>
            <a:r>
              <a:rPr lang="en-US" sz="2000" dirty="0"/>
              <a:t>    </a:t>
            </a:r>
            <a:r>
              <a:rPr lang="en-US" sz="2000" b="1" dirty="0"/>
              <a:t>public</a:t>
            </a:r>
            <a:r>
              <a:rPr lang="en-US" sz="2000" dirty="0"/>
              <a:t> void display() </a:t>
            </a:r>
          </a:p>
          <a:p>
            <a:r>
              <a:rPr lang="en-US" sz="2000" dirty="0"/>
              <a:t>    {</a:t>
            </a:r>
          </a:p>
          <a:p>
            <a:r>
              <a:rPr lang="en-US" sz="2000" dirty="0"/>
              <a:t>        </a:t>
            </a:r>
            <a:r>
              <a:rPr lang="en-US" sz="2000" dirty="0" err="1"/>
              <a:t>System.out.println</a:t>
            </a:r>
            <a:r>
              <a:rPr lang="en-US" sz="2000" dirty="0"/>
              <a:t>("I am UG student.");</a:t>
            </a:r>
          </a:p>
          <a:p>
            <a:r>
              <a:rPr lang="en-US" sz="2000" dirty="0"/>
              <a:t>        </a:t>
            </a:r>
            <a:r>
              <a:rPr lang="en-US" sz="2000" dirty="0" err="1"/>
              <a:t>System.out.println</a:t>
            </a:r>
            <a:r>
              <a:rPr lang="en-US" sz="2000" dirty="0"/>
              <a:t>("I have " + </a:t>
            </a:r>
            <a:r>
              <a:rPr lang="en-US" sz="2000" dirty="0" err="1"/>
              <a:t>subcount</a:t>
            </a:r>
            <a:r>
              <a:rPr lang="en-US" sz="2000" dirty="0"/>
              <a:t> + " subjects.");</a:t>
            </a:r>
          </a:p>
          <a:p>
            <a:r>
              <a:rPr lang="en-US" sz="2000" dirty="0"/>
              <a:t>    }</a:t>
            </a:r>
          </a:p>
          <a:p>
            <a:r>
              <a:rPr lang="en-US" sz="2000" dirty="0"/>
              <a:t>}</a:t>
            </a:r>
          </a:p>
          <a:p>
            <a:endParaRPr lang="en-US" sz="2000" dirty="0"/>
          </a:p>
        </p:txBody>
      </p:sp>
      <p:sp>
        <p:nvSpPr>
          <p:cNvPr id="3" name="Rectangle 2"/>
          <p:cNvSpPr/>
          <p:nvPr/>
        </p:nvSpPr>
        <p:spPr>
          <a:xfrm>
            <a:off x="6817895" y="1543286"/>
            <a:ext cx="6096000" cy="2862322"/>
          </a:xfrm>
          <a:prstGeom prst="rect">
            <a:avLst/>
          </a:prstGeom>
        </p:spPr>
        <p:txBody>
          <a:bodyPr>
            <a:spAutoFit/>
          </a:bodyPr>
          <a:lstStyle/>
          <a:p>
            <a:r>
              <a:rPr lang="en-US" sz="2000" dirty="0"/>
              <a:t>class Course </a:t>
            </a:r>
          </a:p>
          <a:p>
            <a:r>
              <a:rPr lang="en-US" sz="2000" dirty="0"/>
              <a:t>{</a:t>
            </a:r>
          </a:p>
          <a:p>
            <a:r>
              <a:rPr lang="en-US" sz="2000" dirty="0"/>
              <a:t>    public static void main( String[] </a:t>
            </a:r>
            <a:r>
              <a:rPr lang="en-US" sz="2000" dirty="0" err="1"/>
              <a:t>args</a:t>
            </a:r>
            <a:r>
              <a:rPr lang="en-US" sz="2000" dirty="0"/>
              <a:t> )</a:t>
            </a:r>
          </a:p>
          <a:p>
            <a:r>
              <a:rPr lang="en-US" sz="2000" dirty="0"/>
              <a:t>   {</a:t>
            </a:r>
          </a:p>
          <a:p>
            <a:r>
              <a:rPr lang="en-US" sz="2000" dirty="0"/>
              <a:t>        Student s1 = new Student();</a:t>
            </a:r>
          </a:p>
          <a:p>
            <a:r>
              <a:rPr lang="en-US" sz="2000" dirty="0"/>
              <a:t>        s1.subcount = 4;</a:t>
            </a:r>
          </a:p>
          <a:p>
            <a:r>
              <a:rPr lang="en-US" sz="2000" dirty="0"/>
              <a:t>        s1.display();</a:t>
            </a:r>
          </a:p>
          <a:p>
            <a:r>
              <a:rPr lang="en-US" sz="2000" dirty="0"/>
              <a:t>    }</a:t>
            </a:r>
          </a:p>
          <a:p>
            <a:r>
              <a:rPr lang="en-US" sz="2000" dirty="0"/>
              <a:t>}</a:t>
            </a:r>
          </a:p>
        </p:txBody>
      </p:sp>
      <p:sp>
        <p:nvSpPr>
          <p:cNvPr id="4" name="TextBox 3"/>
          <p:cNvSpPr txBox="1"/>
          <p:nvPr/>
        </p:nvSpPr>
        <p:spPr>
          <a:xfrm>
            <a:off x="1460942" y="665624"/>
            <a:ext cx="5387927" cy="461665"/>
          </a:xfrm>
          <a:prstGeom prst="rect">
            <a:avLst/>
          </a:prstGeom>
          <a:noFill/>
        </p:spPr>
        <p:txBody>
          <a:bodyPr wrap="square" rtlCol="0">
            <a:spAutoFit/>
          </a:bodyPr>
          <a:lstStyle/>
          <a:p>
            <a:r>
              <a:rPr lang="en-US" sz="2400" b="1" dirty="0" smtClean="0">
                <a:solidFill>
                  <a:schemeClr val="accent2"/>
                </a:solidFill>
              </a:rPr>
              <a:t>What will be the output??</a:t>
            </a:r>
            <a:endParaRPr lang="en-US" sz="2400" b="1" dirty="0">
              <a:solidFill>
                <a:schemeClr val="accent2"/>
              </a:solidFill>
            </a:endParaRPr>
          </a:p>
        </p:txBody>
      </p:sp>
    </p:spTree>
    <p:extLst>
      <p:ext uri="{BB962C8B-B14F-4D97-AF65-F5344CB8AC3E}">
        <p14:creationId xmlns:p14="http://schemas.microsoft.com/office/powerpoint/2010/main" val="32939364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TotalTime>
  <Words>1710</Words>
  <Application>Microsoft Office PowerPoint</Application>
  <PresentationFormat>Widescreen</PresentationFormat>
  <Paragraphs>363</Paragraphs>
  <Slides>31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Garamond</vt:lpstr>
      <vt:lpstr>Organic</vt:lpstr>
      <vt:lpstr>Access Specifiers and Nested class</vt:lpstr>
      <vt:lpstr>Types of access specifiers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Nested Class</vt:lpstr>
      <vt:lpstr>What is Nested class?</vt:lpstr>
      <vt:lpstr>Syntax</vt:lpstr>
      <vt:lpstr>Why to use Nested classes?</vt:lpstr>
      <vt:lpstr>Scope of nested class</vt:lpstr>
      <vt:lpstr>Types of Nested Class</vt:lpstr>
      <vt:lpstr>Static Nested class</vt:lpstr>
      <vt:lpstr>Static Nested class</vt:lpstr>
      <vt:lpstr>PowerPoint Presentation</vt:lpstr>
      <vt:lpstr>What happens at compile time?</vt:lpstr>
      <vt:lpstr>Non-Static Nested class</vt:lpstr>
      <vt:lpstr>PowerPoint Presentation</vt:lpstr>
      <vt:lpstr>PowerPoint Presentation</vt:lpstr>
      <vt:lpstr>Types of inner class</vt:lpstr>
      <vt:lpstr>Local inner classes</vt:lpstr>
      <vt:lpstr>PowerPoint Presentation</vt:lpstr>
      <vt:lpstr>Anonymous inner class</vt:lpstr>
      <vt:lpstr>Anonymous inner class</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Specifiers and Nested class</dc:title>
  <dc:creator>RBI</dc:creator>
  <cp:lastModifiedBy>RBI</cp:lastModifiedBy>
  <cp:revision>21</cp:revision>
  <dcterms:created xsi:type="dcterms:W3CDTF">2020-09-15T12:38:23Z</dcterms:created>
  <dcterms:modified xsi:type="dcterms:W3CDTF">2020-09-18T07:12:43Z</dcterms:modified>
</cp:coreProperties>
</file>