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3"/>
  </p:notesMasterIdLst>
  <p:sldIdLst>
    <p:sldId id="256" r:id="rId2"/>
    <p:sldId id="258" r:id="rId3"/>
    <p:sldId id="259" r:id="rId4"/>
    <p:sldId id="260" r:id="rId5"/>
    <p:sldId id="261" r:id="rId6"/>
    <p:sldId id="262" r:id="rId7"/>
    <p:sldId id="263" r:id="rId8"/>
    <p:sldId id="257"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80072" autoAdjust="0"/>
  </p:normalViewPr>
  <p:slideViewPr>
    <p:cSldViewPr snapToGrid="0">
      <p:cViewPr varScale="1">
        <p:scale>
          <a:sx n="59" d="100"/>
          <a:sy n="59" d="100"/>
        </p:scale>
        <p:origin x="4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CC179-B094-444C-AEB9-515E4244A820}" type="datetimeFigureOut">
              <a:rPr lang="en-US" smtClean="0"/>
              <a:t>9/8/2020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DDF3A6-EFFB-46C3-90F6-1D744D35AF01}" type="slidenum">
              <a:rPr lang="en-US" smtClean="0"/>
              <a:t>‹#›</a:t>
            </a:fld>
            <a:endParaRPr lang="en-US"/>
          </a:p>
        </p:txBody>
      </p:sp>
    </p:spTree>
    <p:extLst>
      <p:ext uri="{BB962C8B-B14F-4D97-AF65-F5344CB8AC3E}">
        <p14:creationId xmlns:p14="http://schemas.microsoft.com/office/powerpoint/2010/main" val="2708287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the above pictorial representation, we got an idea of how does it look. Above shown is a two-dimensional Jagged array. Each individual element of this array is a one-dimensional array that has varied sizes as shown above.</a:t>
            </a:r>
          </a:p>
          <a:p>
            <a:r>
              <a:rPr lang="en-US" sz="1200" b="0" i="0" kern="1200" dirty="0" smtClean="0">
                <a:solidFill>
                  <a:schemeClr val="tx1"/>
                </a:solidFill>
                <a:effectLst/>
                <a:latin typeface="+mn-lt"/>
                <a:ea typeface="+mn-ea"/>
                <a:cs typeface="+mn-cs"/>
              </a:rPr>
              <a:t>The first 1D array has 3 columns; the second row has 2 columns while the third has 4 columns.</a:t>
            </a:r>
          </a:p>
          <a:p>
            <a:endParaRPr lang="en-US" dirty="0"/>
          </a:p>
        </p:txBody>
      </p:sp>
      <p:sp>
        <p:nvSpPr>
          <p:cNvPr id="4" name="Slide Number Placeholder 3"/>
          <p:cNvSpPr>
            <a:spLocks noGrp="1"/>
          </p:cNvSpPr>
          <p:nvPr>
            <p:ph type="sldNum" sz="quarter" idx="10"/>
          </p:nvPr>
        </p:nvSpPr>
        <p:spPr/>
        <p:txBody>
          <a:bodyPr/>
          <a:lstStyle/>
          <a:p>
            <a:fld id="{7FDDF3A6-EFFB-46C3-90F6-1D744D35AF01}" type="slidenum">
              <a:rPr lang="en-US" smtClean="0"/>
              <a:t>3</a:t>
            </a:fld>
            <a:endParaRPr lang="en-US"/>
          </a:p>
        </p:txBody>
      </p:sp>
    </p:spTree>
    <p:extLst>
      <p:ext uri="{BB962C8B-B14F-4D97-AF65-F5344CB8AC3E}">
        <p14:creationId xmlns:p14="http://schemas.microsoft.com/office/powerpoint/2010/main" val="1421457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two-dimensional array is declared with three rows.</a:t>
            </a:r>
          </a:p>
          <a:p>
            <a:r>
              <a:rPr lang="en-US" sz="1200" b="0" i="0" kern="1200" dirty="0" smtClean="0">
                <a:solidFill>
                  <a:schemeClr val="tx1"/>
                </a:solidFill>
                <a:effectLst/>
                <a:latin typeface="+mn-lt"/>
                <a:ea typeface="+mn-ea"/>
                <a:cs typeface="+mn-cs"/>
              </a:rPr>
              <a:t>The first statement above indicates that the first row in the 2D array will have 2 columns. The second row will have 3 columns while the third row will have 4 columns thereby making it a Jagged array.</a:t>
            </a:r>
          </a:p>
          <a:p>
            <a:r>
              <a:rPr lang="en-US" sz="1200" b="0" i="0" kern="1200" dirty="0" smtClean="0">
                <a:solidFill>
                  <a:schemeClr val="tx1"/>
                </a:solidFill>
                <a:effectLst/>
                <a:latin typeface="+mn-lt"/>
                <a:ea typeface="+mn-ea"/>
                <a:cs typeface="+mn-cs"/>
              </a:rPr>
              <a:t>Once the array is created, you can initialize it with values. Note that if you don’t explicitly initialize this array (as in the above case), then it will take the default values as initial values depending on the data type of the array.</a:t>
            </a:r>
          </a:p>
          <a:p>
            <a:endParaRPr lang="en-US" dirty="0"/>
          </a:p>
        </p:txBody>
      </p:sp>
      <p:sp>
        <p:nvSpPr>
          <p:cNvPr id="4" name="Slide Number Placeholder 3"/>
          <p:cNvSpPr>
            <a:spLocks noGrp="1"/>
          </p:cNvSpPr>
          <p:nvPr>
            <p:ph type="sldNum" sz="quarter" idx="10"/>
          </p:nvPr>
        </p:nvSpPr>
        <p:spPr/>
        <p:txBody>
          <a:bodyPr/>
          <a:lstStyle/>
          <a:p>
            <a:fld id="{7FDDF3A6-EFFB-46C3-90F6-1D744D35AF01}" type="slidenum">
              <a:rPr lang="en-US" smtClean="0"/>
              <a:t>6</a:t>
            </a:fld>
            <a:endParaRPr lang="en-US"/>
          </a:p>
        </p:txBody>
      </p:sp>
    </p:spTree>
    <p:extLst>
      <p:ext uri="{BB962C8B-B14F-4D97-AF65-F5344CB8AC3E}">
        <p14:creationId xmlns:p14="http://schemas.microsoft.com/office/powerpoint/2010/main" val="2220040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This program initializes a jagged array by assigning initial values to each row</a:t>
            </a:r>
            <a:r>
              <a:rPr lang="en-US" sz="1200" b="0" i="0" kern="1200" dirty="0" smtClean="0">
                <a:solidFill>
                  <a:schemeClr val="tx1"/>
                </a:solidFill>
                <a:effectLst/>
                <a:latin typeface="+mn-lt"/>
                <a:ea typeface="+mn-ea"/>
                <a:cs typeface="+mn-cs"/>
              </a:rPr>
              <a:t>. Here each row of the array is initialized to the column values.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7FDDF3A6-EFFB-46C3-90F6-1D744D35AF01}" type="slidenum">
              <a:rPr lang="en-US" smtClean="0"/>
              <a:t>8</a:t>
            </a:fld>
            <a:endParaRPr lang="en-US"/>
          </a:p>
        </p:txBody>
      </p:sp>
    </p:spTree>
    <p:extLst>
      <p:ext uri="{BB962C8B-B14F-4D97-AF65-F5344CB8AC3E}">
        <p14:creationId xmlns:p14="http://schemas.microsoft.com/office/powerpoint/2010/main" val="1714457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6A035D-AF45-4F3B-91A3-C4D8C26F79C3}"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2837E-073F-4D93-AF42-B8EB837AB668}" type="slidenum">
              <a:rPr lang="en-US" smtClean="0"/>
              <a:t>‹#›</a:t>
            </a:fld>
            <a:endParaRPr lang="en-US"/>
          </a:p>
        </p:txBody>
      </p:sp>
    </p:spTree>
    <p:extLst>
      <p:ext uri="{BB962C8B-B14F-4D97-AF65-F5344CB8AC3E}">
        <p14:creationId xmlns:p14="http://schemas.microsoft.com/office/powerpoint/2010/main" val="1261222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6A035D-AF45-4F3B-91A3-C4D8C26F79C3}"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2837E-073F-4D93-AF42-B8EB837AB668}" type="slidenum">
              <a:rPr lang="en-US" smtClean="0"/>
              <a:t>‹#›</a:t>
            </a:fld>
            <a:endParaRPr lang="en-US"/>
          </a:p>
        </p:txBody>
      </p:sp>
    </p:spTree>
    <p:extLst>
      <p:ext uri="{BB962C8B-B14F-4D97-AF65-F5344CB8AC3E}">
        <p14:creationId xmlns:p14="http://schemas.microsoft.com/office/powerpoint/2010/main" val="1288785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6A035D-AF45-4F3B-91A3-C4D8C26F79C3}"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2837E-073F-4D93-AF42-B8EB837AB66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1377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6A035D-AF45-4F3B-91A3-C4D8C26F79C3}"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2837E-073F-4D93-AF42-B8EB837AB668}" type="slidenum">
              <a:rPr lang="en-US" smtClean="0"/>
              <a:t>‹#›</a:t>
            </a:fld>
            <a:endParaRPr lang="en-US"/>
          </a:p>
        </p:txBody>
      </p:sp>
    </p:spTree>
    <p:extLst>
      <p:ext uri="{BB962C8B-B14F-4D97-AF65-F5344CB8AC3E}">
        <p14:creationId xmlns:p14="http://schemas.microsoft.com/office/powerpoint/2010/main" val="3328205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6A035D-AF45-4F3B-91A3-C4D8C26F79C3}"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2837E-073F-4D93-AF42-B8EB837AB66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9992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6A035D-AF45-4F3B-91A3-C4D8C26F79C3}"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2837E-073F-4D93-AF42-B8EB837AB668}" type="slidenum">
              <a:rPr lang="en-US" smtClean="0"/>
              <a:t>‹#›</a:t>
            </a:fld>
            <a:endParaRPr lang="en-US"/>
          </a:p>
        </p:txBody>
      </p:sp>
    </p:spTree>
    <p:extLst>
      <p:ext uri="{BB962C8B-B14F-4D97-AF65-F5344CB8AC3E}">
        <p14:creationId xmlns:p14="http://schemas.microsoft.com/office/powerpoint/2010/main" val="1890745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6A035D-AF45-4F3B-91A3-C4D8C26F79C3}"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2837E-073F-4D93-AF42-B8EB837AB668}" type="slidenum">
              <a:rPr lang="en-US" smtClean="0"/>
              <a:t>‹#›</a:t>
            </a:fld>
            <a:endParaRPr lang="en-US"/>
          </a:p>
        </p:txBody>
      </p:sp>
    </p:spTree>
    <p:extLst>
      <p:ext uri="{BB962C8B-B14F-4D97-AF65-F5344CB8AC3E}">
        <p14:creationId xmlns:p14="http://schemas.microsoft.com/office/powerpoint/2010/main" val="216380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6A035D-AF45-4F3B-91A3-C4D8C26F79C3}"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2837E-073F-4D93-AF42-B8EB837AB668}" type="slidenum">
              <a:rPr lang="en-US" smtClean="0"/>
              <a:t>‹#›</a:t>
            </a:fld>
            <a:endParaRPr lang="en-US"/>
          </a:p>
        </p:txBody>
      </p:sp>
    </p:spTree>
    <p:extLst>
      <p:ext uri="{BB962C8B-B14F-4D97-AF65-F5344CB8AC3E}">
        <p14:creationId xmlns:p14="http://schemas.microsoft.com/office/powerpoint/2010/main" val="1296158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6A035D-AF45-4F3B-91A3-C4D8C26F79C3}"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2837E-073F-4D93-AF42-B8EB837AB668}" type="slidenum">
              <a:rPr lang="en-US" smtClean="0"/>
              <a:t>‹#›</a:t>
            </a:fld>
            <a:endParaRPr lang="en-US"/>
          </a:p>
        </p:txBody>
      </p:sp>
    </p:spTree>
    <p:extLst>
      <p:ext uri="{BB962C8B-B14F-4D97-AF65-F5344CB8AC3E}">
        <p14:creationId xmlns:p14="http://schemas.microsoft.com/office/powerpoint/2010/main" val="4259658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6A035D-AF45-4F3B-91A3-C4D8C26F79C3}"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2837E-073F-4D93-AF42-B8EB837AB668}" type="slidenum">
              <a:rPr lang="en-US" smtClean="0"/>
              <a:t>‹#›</a:t>
            </a:fld>
            <a:endParaRPr lang="en-US"/>
          </a:p>
        </p:txBody>
      </p:sp>
    </p:spTree>
    <p:extLst>
      <p:ext uri="{BB962C8B-B14F-4D97-AF65-F5344CB8AC3E}">
        <p14:creationId xmlns:p14="http://schemas.microsoft.com/office/powerpoint/2010/main" val="206429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6A035D-AF45-4F3B-91A3-C4D8C26F79C3}"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42837E-073F-4D93-AF42-B8EB837AB668}" type="slidenum">
              <a:rPr lang="en-US" smtClean="0"/>
              <a:t>‹#›</a:t>
            </a:fld>
            <a:endParaRPr lang="en-US"/>
          </a:p>
        </p:txBody>
      </p:sp>
    </p:spTree>
    <p:extLst>
      <p:ext uri="{BB962C8B-B14F-4D97-AF65-F5344CB8AC3E}">
        <p14:creationId xmlns:p14="http://schemas.microsoft.com/office/powerpoint/2010/main" val="108645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6A035D-AF45-4F3B-91A3-C4D8C26F79C3}" type="datetimeFigureOut">
              <a:rPr lang="en-US" smtClean="0"/>
              <a:t>9/8/2020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42837E-073F-4D93-AF42-B8EB837AB668}" type="slidenum">
              <a:rPr lang="en-US" smtClean="0"/>
              <a:t>‹#›</a:t>
            </a:fld>
            <a:endParaRPr lang="en-US"/>
          </a:p>
        </p:txBody>
      </p:sp>
    </p:spTree>
    <p:extLst>
      <p:ext uri="{BB962C8B-B14F-4D97-AF65-F5344CB8AC3E}">
        <p14:creationId xmlns:p14="http://schemas.microsoft.com/office/powerpoint/2010/main" val="1464331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C6A035D-AF45-4F3B-91A3-C4D8C26F79C3}" type="datetimeFigureOut">
              <a:rPr lang="en-US" smtClean="0"/>
              <a:t>9/8/2020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42837E-073F-4D93-AF42-B8EB837AB668}" type="slidenum">
              <a:rPr lang="en-US" smtClean="0"/>
              <a:t>‹#›</a:t>
            </a:fld>
            <a:endParaRPr lang="en-US"/>
          </a:p>
        </p:txBody>
      </p:sp>
    </p:spTree>
    <p:extLst>
      <p:ext uri="{BB962C8B-B14F-4D97-AF65-F5344CB8AC3E}">
        <p14:creationId xmlns:p14="http://schemas.microsoft.com/office/powerpoint/2010/main" val="2930419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A035D-AF45-4F3B-91A3-C4D8C26F79C3}" type="datetimeFigureOut">
              <a:rPr lang="en-US" smtClean="0"/>
              <a:t>9/8/2020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42837E-073F-4D93-AF42-B8EB837AB668}" type="slidenum">
              <a:rPr lang="en-US" smtClean="0"/>
              <a:t>‹#›</a:t>
            </a:fld>
            <a:endParaRPr lang="en-US"/>
          </a:p>
        </p:txBody>
      </p:sp>
    </p:spTree>
    <p:extLst>
      <p:ext uri="{BB962C8B-B14F-4D97-AF65-F5344CB8AC3E}">
        <p14:creationId xmlns:p14="http://schemas.microsoft.com/office/powerpoint/2010/main" val="240707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6A035D-AF45-4F3B-91A3-C4D8C26F79C3}"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42837E-073F-4D93-AF42-B8EB837AB668}" type="slidenum">
              <a:rPr lang="en-US" smtClean="0"/>
              <a:t>‹#›</a:t>
            </a:fld>
            <a:endParaRPr lang="en-US"/>
          </a:p>
        </p:txBody>
      </p:sp>
    </p:spTree>
    <p:extLst>
      <p:ext uri="{BB962C8B-B14F-4D97-AF65-F5344CB8AC3E}">
        <p14:creationId xmlns:p14="http://schemas.microsoft.com/office/powerpoint/2010/main" val="668229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42837E-073F-4D93-AF42-B8EB837AB668}" type="slidenum">
              <a:rPr lang="en-US" smtClean="0"/>
              <a:t>‹#›</a:t>
            </a:fld>
            <a:endParaRPr lang="en-US"/>
          </a:p>
        </p:txBody>
      </p:sp>
      <p:sp>
        <p:nvSpPr>
          <p:cNvPr id="5" name="Date Placeholder 4"/>
          <p:cNvSpPr>
            <a:spLocks noGrp="1"/>
          </p:cNvSpPr>
          <p:nvPr>
            <p:ph type="dt" sz="half" idx="10"/>
          </p:nvPr>
        </p:nvSpPr>
        <p:spPr/>
        <p:txBody>
          <a:bodyPr/>
          <a:lstStyle/>
          <a:p>
            <a:fld id="{0C6A035D-AF45-4F3B-91A3-C4D8C26F79C3}" type="datetimeFigureOut">
              <a:rPr lang="en-US" smtClean="0"/>
              <a:t>9/8/2020</a:t>
            </a:fld>
            <a:endParaRPr lang="en-US"/>
          </a:p>
        </p:txBody>
      </p:sp>
    </p:spTree>
    <p:extLst>
      <p:ext uri="{BB962C8B-B14F-4D97-AF65-F5344CB8AC3E}">
        <p14:creationId xmlns:p14="http://schemas.microsoft.com/office/powerpoint/2010/main" val="3267009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6A035D-AF45-4F3B-91A3-C4D8C26F79C3}" type="datetimeFigureOut">
              <a:rPr lang="en-US" smtClean="0"/>
              <a:t>9/8/2020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642837E-073F-4D93-AF42-B8EB837AB668}" type="slidenum">
              <a:rPr lang="en-US" smtClean="0"/>
              <a:t>‹#›</a:t>
            </a:fld>
            <a:endParaRPr lang="en-US"/>
          </a:p>
        </p:txBody>
      </p:sp>
    </p:spTree>
    <p:extLst>
      <p:ext uri="{BB962C8B-B14F-4D97-AF65-F5344CB8AC3E}">
        <p14:creationId xmlns:p14="http://schemas.microsoft.com/office/powerpoint/2010/main" val="397370719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Jagged A</a:t>
            </a:r>
            <a:r>
              <a:rPr lang="en-US" dirty="0"/>
              <a:t>r</a:t>
            </a:r>
            <a:r>
              <a:rPr lang="en-US" dirty="0" smtClean="0"/>
              <a:t>rays</a:t>
            </a:r>
            <a:endParaRPr lang="en-US" dirty="0"/>
          </a:p>
        </p:txBody>
      </p:sp>
      <p:sp>
        <p:nvSpPr>
          <p:cNvPr id="3" name="Subtitle 2"/>
          <p:cNvSpPr>
            <a:spLocks noGrp="1"/>
          </p:cNvSpPr>
          <p:nvPr>
            <p:ph type="subTitle" idx="1"/>
          </p:nvPr>
        </p:nvSpPr>
        <p:spPr/>
        <p:txBody>
          <a:bodyPr/>
          <a:lstStyle/>
          <a:p>
            <a:r>
              <a:rPr lang="en-US" dirty="0" smtClean="0"/>
              <a:t>Prepared By: Dimple </a:t>
            </a:r>
            <a:r>
              <a:rPr lang="en-US" dirty="0" err="1" smtClean="0"/>
              <a:t>Bohra</a:t>
            </a:r>
            <a:endParaRPr lang="en-US" dirty="0"/>
          </a:p>
        </p:txBody>
      </p:sp>
    </p:spTree>
    <p:extLst>
      <p:ext uri="{BB962C8B-B14F-4D97-AF65-F5344CB8AC3E}">
        <p14:creationId xmlns:p14="http://schemas.microsoft.com/office/powerpoint/2010/main" val="2819018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14932" y="4671829"/>
            <a:ext cx="6170250" cy="1553822"/>
          </a:xfrm>
          <a:prstGeom prst="rect">
            <a:avLst/>
          </a:prstGeom>
        </p:spPr>
      </p:pic>
      <p:sp>
        <p:nvSpPr>
          <p:cNvPr id="5" name="Rectangle 4"/>
          <p:cNvSpPr/>
          <p:nvPr/>
        </p:nvSpPr>
        <p:spPr>
          <a:xfrm>
            <a:off x="118821" y="931894"/>
            <a:ext cx="5696111" cy="5293757"/>
          </a:xfrm>
          <a:prstGeom prst="rect">
            <a:avLst/>
          </a:prstGeom>
        </p:spPr>
        <p:txBody>
          <a:bodyPr wrap="square">
            <a:spAutoFit/>
          </a:bodyPr>
          <a:lstStyle/>
          <a:p>
            <a:r>
              <a:rPr lang="en-US" sz="2000" dirty="0" smtClean="0"/>
              <a:t>class </a:t>
            </a:r>
            <a:r>
              <a:rPr lang="en-US" sz="2000" dirty="0" err="1" smtClean="0"/>
              <a:t>Jagged_traverse</a:t>
            </a:r>
            <a:r>
              <a:rPr lang="en-US" sz="2000" dirty="0" smtClean="0"/>
              <a:t> { </a:t>
            </a:r>
          </a:p>
          <a:p>
            <a:r>
              <a:rPr lang="en-US" sz="2000" dirty="0" smtClean="0"/>
              <a:t>     public static void main(String[] </a:t>
            </a:r>
            <a:r>
              <a:rPr lang="en-US" sz="2000" dirty="0" err="1" smtClean="0"/>
              <a:t>args</a:t>
            </a:r>
            <a:r>
              <a:rPr lang="en-US" sz="2000" dirty="0" smtClean="0"/>
              <a:t>) </a:t>
            </a:r>
          </a:p>
          <a:p>
            <a:r>
              <a:rPr lang="en-US" sz="2000" dirty="0" smtClean="0"/>
              <a:t>   { </a:t>
            </a:r>
          </a:p>
          <a:p>
            <a:r>
              <a:rPr lang="en-US" sz="2000" dirty="0" smtClean="0"/>
              <a:t>       // Declaring 2-D array with 4 rows </a:t>
            </a:r>
          </a:p>
          <a:p>
            <a:r>
              <a:rPr lang="en-US" sz="2000" dirty="0" smtClean="0"/>
              <a:t>       </a:t>
            </a:r>
            <a:r>
              <a:rPr lang="en-US" sz="2000" dirty="0" err="1" smtClean="0"/>
              <a:t>int</a:t>
            </a:r>
            <a:r>
              <a:rPr lang="en-US" sz="2000" dirty="0" smtClean="0"/>
              <a:t> </a:t>
            </a:r>
            <a:r>
              <a:rPr lang="en-US" sz="2000" dirty="0" err="1" smtClean="0"/>
              <a:t>intArray</a:t>
            </a:r>
            <a:r>
              <a:rPr lang="en-US" sz="2000" dirty="0" smtClean="0"/>
              <a:t>[][] = new </a:t>
            </a:r>
            <a:r>
              <a:rPr lang="en-US" sz="2000" dirty="0" err="1" smtClean="0"/>
              <a:t>int</a:t>
            </a:r>
            <a:r>
              <a:rPr lang="en-US" sz="2000" dirty="0" smtClean="0"/>
              <a:t>[4][]; </a:t>
            </a:r>
          </a:p>
          <a:p>
            <a:r>
              <a:rPr lang="en-US" sz="2000" dirty="0" smtClean="0"/>
              <a:t>      </a:t>
            </a:r>
          </a:p>
          <a:p>
            <a:r>
              <a:rPr lang="en-US" sz="2000" dirty="0"/>
              <a:t> </a:t>
            </a:r>
            <a:r>
              <a:rPr lang="en-US" sz="2000" dirty="0" smtClean="0"/>
              <a:t>     // create a jagged array </a:t>
            </a:r>
          </a:p>
          <a:p>
            <a:r>
              <a:rPr lang="en-US" sz="2000" dirty="0" smtClean="0"/>
              <a:t>       </a:t>
            </a:r>
            <a:r>
              <a:rPr lang="en-US" sz="2000" dirty="0" err="1" smtClean="0"/>
              <a:t>intArray</a:t>
            </a:r>
            <a:r>
              <a:rPr lang="en-US" sz="2000" dirty="0" smtClean="0"/>
              <a:t>[0] = new </a:t>
            </a:r>
            <a:r>
              <a:rPr lang="en-US" sz="2000" dirty="0" err="1" smtClean="0"/>
              <a:t>int</a:t>
            </a:r>
            <a:r>
              <a:rPr lang="en-US" sz="2000" dirty="0" smtClean="0"/>
              <a:t>[3]; </a:t>
            </a:r>
          </a:p>
          <a:p>
            <a:r>
              <a:rPr lang="en-US" sz="2000" dirty="0" smtClean="0"/>
              <a:t>       </a:t>
            </a:r>
            <a:r>
              <a:rPr lang="en-US" sz="2000" dirty="0" err="1" smtClean="0"/>
              <a:t>intArray</a:t>
            </a:r>
            <a:r>
              <a:rPr lang="en-US" sz="2000" dirty="0" smtClean="0"/>
              <a:t>[1] = new </a:t>
            </a:r>
            <a:r>
              <a:rPr lang="en-US" sz="2000" dirty="0" err="1" smtClean="0"/>
              <a:t>int</a:t>
            </a:r>
            <a:r>
              <a:rPr lang="en-US" sz="2000" dirty="0" smtClean="0"/>
              <a:t>[2]; </a:t>
            </a:r>
          </a:p>
          <a:p>
            <a:r>
              <a:rPr lang="en-US" sz="2000" dirty="0" smtClean="0"/>
              <a:t>       </a:t>
            </a:r>
            <a:r>
              <a:rPr lang="en-US" sz="2000" dirty="0" err="1" smtClean="0"/>
              <a:t>intArray</a:t>
            </a:r>
            <a:r>
              <a:rPr lang="en-US" sz="2000" dirty="0" smtClean="0"/>
              <a:t>[2] = new </a:t>
            </a:r>
            <a:r>
              <a:rPr lang="en-US" sz="2000" dirty="0" err="1" smtClean="0"/>
              <a:t>int</a:t>
            </a:r>
            <a:r>
              <a:rPr lang="en-US" sz="2000" dirty="0" smtClean="0"/>
              <a:t>[1];</a:t>
            </a:r>
          </a:p>
          <a:p>
            <a:r>
              <a:rPr lang="en-US" sz="2000" dirty="0" smtClean="0"/>
              <a:t>       </a:t>
            </a:r>
            <a:r>
              <a:rPr lang="en-US" sz="2000" dirty="0" err="1" smtClean="0"/>
              <a:t>intArray</a:t>
            </a:r>
            <a:r>
              <a:rPr lang="en-US" sz="2000" dirty="0" smtClean="0"/>
              <a:t>[3] = new </a:t>
            </a:r>
            <a:r>
              <a:rPr lang="en-US" sz="2000" dirty="0" err="1" smtClean="0"/>
              <a:t>int</a:t>
            </a:r>
            <a:r>
              <a:rPr lang="en-US" sz="2000" dirty="0" smtClean="0"/>
              <a:t>[4];</a:t>
            </a:r>
          </a:p>
          <a:p>
            <a:r>
              <a:rPr lang="en-US" sz="2000" dirty="0" smtClean="0"/>
              <a:t>       </a:t>
            </a:r>
          </a:p>
          <a:p>
            <a:r>
              <a:rPr lang="en-US" sz="2000" dirty="0" smtClean="0"/>
              <a:t>      // Initializing array with values</a:t>
            </a:r>
          </a:p>
          <a:p>
            <a:r>
              <a:rPr lang="en-US" sz="2000" dirty="0" smtClean="0"/>
              <a:t>       for (</a:t>
            </a:r>
            <a:r>
              <a:rPr lang="en-US" sz="2000" dirty="0" err="1" smtClean="0"/>
              <a:t>int</a:t>
            </a:r>
            <a:r>
              <a:rPr lang="en-US" sz="2000" dirty="0" smtClean="0"/>
              <a:t> </a:t>
            </a:r>
            <a:r>
              <a:rPr lang="en-US" sz="2000" dirty="0" err="1" smtClean="0"/>
              <a:t>i</a:t>
            </a:r>
            <a:r>
              <a:rPr lang="en-US" sz="2000" dirty="0" smtClean="0"/>
              <a:t>=0; </a:t>
            </a:r>
            <a:r>
              <a:rPr lang="en-US" sz="2000" dirty="0" err="1" smtClean="0"/>
              <a:t>i</a:t>
            </a:r>
            <a:r>
              <a:rPr lang="en-US" sz="2000" dirty="0" smtClean="0"/>
              <a:t>&lt;</a:t>
            </a:r>
            <a:r>
              <a:rPr lang="en-US" sz="2000" dirty="0" err="1" smtClean="0"/>
              <a:t>intArray.length</a:t>
            </a:r>
            <a:r>
              <a:rPr lang="en-US" sz="2000" dirty="0" smtClean="0"/>
              <a:t>; </a:t>
            </a:r>
            <a:r>
              <a:rPr lang="en-US" sz="2000" dirty="0" err="1" smtClean="0"/>
              <a:t>i</a:t>
            </a:r>
            <a:r>
              <a:rPr lang="en-US" sz="2000" dirty="0" smtClean="0"/>
              <a:t>++) </a:t>
            </a:r>
          </a:p>
          <a:p>
            <a:r>
              <a:rPr lang="en-US" sz="2000" dirty="0" smtClean="0"/>
              <a:t>          for(</a:t>
            </a:r>
            <a:r>
              <a:rPr lang="en-US" sz="2000" dirty="0" err="1" smtClean="0"/>
              <a:t>int</a:t>
            </a:r>
            <a:r>
              <a:rPr lang="en-US" sz="2000" dirty="0" smtClean="0"/>
              <a:t> j=0; j&lt;</a:t>
            </a:r>
            <a:r>
              <a:rPr lang="en-US" sz="2000" dirty="0" err="1" smtClean="0"/>
              <a:t>intArray</a:t>
            </a:r>
            <a:r>
              <a:rPr lang="en-US" sz="2000" dirty="0" smtClean="0"/>
              <a:t>[</a:t>
            </a:r>
            <a:r>
              <a:rPr lang="en-US" sz="2000" dirty="0" err="1" smtClean="0"/>
              <a:t>i</a:t>
            </a:r>
            <a:r>
              <a:rPr lang="en-US" sz="2000" dirty="0" smtClean="0"/>
              <a:t>].length; j++) </a:t>
            </a:r>
          </a:p>
          <a:p>
            <a:r>
              <a:rPr lang="en-US" sz="2000" dirty="0" smtClean="0"/>
              <a:t>            	 </a:t>
            </a:r>
            <a:r>
              <a:rPr lang="en-US" sz="2000" dirty="0" err="1" smtClean="0"/>
              <a:t>intArray</a:t>
            </a:r>
            <a:r>
              <a:rPr lang="en-US" sz="2000" dirty="0" smtClean="0"/>
              <a:t>[</a:t>
            </a:r>
            <a:r>
              <a:rPr lang="en-US" sz="2000" dirty="0" err="1" smtClean="0"/>
              <a:t>i</a:t>
            </a:r>
            <a:r>
              <a:rPr lang="en-US" sz="2000" dirty="0" smtClean="0"/>
              <a:t>][j] = (i+1) * (j+1);</a:t>
            </a:r>
          </a:p>
          <a:p>
            <a:r>
              <a:rPr lang="en-US" sz="2000" dirty="0" smtClean="0"/>
              <a:t>        </a:t>
            </a:r>
            <a:endParaRPr lang="en-US" sz="2000" dirty="0"/>
          </a:p>
        </p:txBody>
      </p:sp>
      <p:sp>
        <p:nvSpPr>
          <p:cNvPr id="6" name="Rectangle 5"/>
          <p:cNvSpPr/>
          <p:nvPr/>
        </p:nvSpPr>
        <p:spPr>
          <a:xfrm>
            <a:off x="5582457" y="931894"/>
            <a:ext cx="6096000" cy="3170099"/>
          </a:xfrm>
          <a:prstGeom prst="rect">
            <a:avLst/>
          </a:prstGeom>
        </p:spPr>
        <p:txBody>
          <a:bodyPr>
            <a:spAutoFit/>
          </a:bodyPr>
          <a:lstStyle/>
          <a:p>
            <a:r>
              <a:rPr lang="en-US" sz="2000" dirty="0" smtClean="0"/>
              <a:t>// display the contents of 2-D jagged array</a:t>
            </a:r>
          </a:p>
          <a:p>
            <a:r>
              <a:rPr lang="en-US" sz="2000" dirty="0" smtClean="0"/>
              <a:t>       </a:t>
            </a:r>
            <a:r>
              <a:rPr lang="en-US" sz="2000" dirty="0" err="1" smtClean="0"/>
              <a:t>System.out.println</a:t>
            </a:r>
            <a:r>
              <a:rPr lang="en-US" sz="2000" dirty="0" smtClean="0"/>
              <a:t>(“2D Jagged Array:"); </a:t>
            </a:r>
          </a:p>
          <a:p>
            <a:r>
              <a:rPr lang="en-US" sz="2000" dirty="0" smtClean="0"/>
              <a:t>       for (</a:t>
            </a:r>
            <a:r>
              <a:rPr lang="en-US" sz="2000" dirty="0" err="1" smtClean="0"/>
              <a:t>int</a:t>
            </a:r>
            <a:r>
              <a:rPr lang="en-US" sz="2000" dirty="0" smtClean="0"/>
              <a:t> </a:t>
            </a:r>
            <a:r>
              <a:rPr lang="en-US" sz="2000" dirty="0" err="1" smtClean="0"/>
              <a:t>i</a:t>
            </a:r>
            <a:r>
              <a:rPr lang="en-US" sz="2000" dirty="0" smtClean="0"/>
              <a:t>=0; </a:t>
            </a:r>
            <a:r>
              <a:rPr lang="en-US" sz="2000" dirty="0" err="1" smtClean="0"/>
              <a:t>i</a:t>
            </a:r>
            <a:r>
              <a:rPr lang="en-US" sz="2000" dirty="0" smtClean="0"/>
              <a:t>&lt;</a:t>
            </a:r>
            <a:r>
              <a:rPr lang="en-US" sz="2000" dirty="0" err="1" smtClean="0"/>
              <a:t>intArray.length</a:t>
            </a:r>
            <a:r>
              <a:rPr lang="en-US" sz="2000" dirty="0" smtClean="0"/>
              <a:t>; </a:t>
            </a:r>
            <a:r>
              <a:rPr lang="en-US" sz="2000" dirty="0" err="1" smtClean="0"/>
              <a:t>i</a:t>
            </a:r>
            <a:r>
              <a:rPr lang="en-US" sz="2000" dirty="0" smtClean="0"/>
              <a:t>++) </a:t>
            </a:r>
          </a:p>
          <a:p>
            <a:r>
              <a:rPr lang="en-US" sz="2000" dirty="0" smtClean="0"/>
              <a:t>       { </a:t>
            </a:r>
          </a:p>
          <a:p>
            <a:r>
              <a:rPr lang="en-US" sz="2000" dirty="0" smtClean="0"/>
              <a:t>           for (</a:t>
            </a:r>
            <a:r>
              <a:rPr lang="en-US" sz="2000" dirty="0" err="1" smtClean="0"/>
              <a:t>int</a:t>
            </a:r>
            <a:r>
              <a:rPr lang="en-US" sz="2000" dirty="0" smtClean="0"/>
              <a:t> j=0; j&lt;</a:t>
            </a:r>
            <a:r>
              <a:rPr lang="en-US" sz="2000" dirty="0" err="1" smtClean="0"/>
              <a:t>intArray</a:t>
            </a:r>
            <a:r>
              <a:rPr lang="en-US" sz="2000" dirty="0" smtClean="0"/>
              <a:t>[</a:t>
            </a:r>
            <a:r>
              <a:rPr lang="en-US" sz="2000" dirty="0" err="1" smtClean="0"/>
              <a:t>i</a:t>
            </a:r>
            <a:r>
              <a:rPr lang="en-US" sz="2000" dirty="0" smtClean="0"/>
              <a:t>].length; j++) </a:t>
            </a:r>
          </a:p>
          <a:p>
            <a:r>
              <a:rPr lang="en-US" sz="2000" dirty="0" smtClean="0"/>
              <a:t>               </a:t>
            </a:r>
            <a:r>
              <a:rPr lang="en-US" sz="2000" dirty="0" err="1" smtClean="0"/>
              <a:t>System.out.print</a:t>
            </a:r>
            <a:r>
              <a:rPr lang="en-US" sz="2000" dirty="0" smtClean="0"/>
              <a:t>(</a:t>
            </a:r>
            <a:r>
              <a:rPr lang="en-US" sz="2000" dirty="0" err="1" smtClean="0"/>
              <a:t>intArray</a:t>
            </a:r>
            <a:r>
              <a:rPr lang="en-US" sz="2000" dirty="0" smtClean="0"/>
              <a:t>[</a:t>
            </a:r>
            <a:r>
              <a:rPr lang="en-US" sz="2000" dirty="0" err="1" smtClean="0"/>
              <a:t>i</a:t>
            </a:r>
            <a:r>
              <a:rPr lang="en-US" sz="2000" dirty="0" smtClean="0"/>
              <a:t>][j] + " "); </a:t>
            </a:r>
          </a:p>
          <a:p>
            <a:r>
              <a:rPr lang="en-US" sz="2000" dirty="0" smtClean="0"/>
              <a:t>           </a:t>
            </a:r>
            <a:r>
              <a:rPr lang="en-US" sz="2000" dirty="0" err="1" smtClean="0"/>
              <a:t>System.out.println</a:t>
            </a:r>
            <a:r>
              <a:rPr lang="en-US" sz="2000" dirty="0" smtClean="0"/>
              <a:t>(); </a:t>
            </a:r>
          </a:p>
          <a:p>
            <a:r>
              <a:rPr lang="en-US" sz="2000" dirty="0" smtClean="0"/>
              <a:t>        } </a:t>
            </a:r>
          </a:p>
          <a:p>
            <a:r>
              <a:rPr lang="en-US" sz="2000" dirty="0" smtClean="0"/>
              <a:t>    } </a:t>
            </a:r>
          </a:p>
          <a:p>
            <a:r>
              <a:rPr lang="en-US" sz="2000" dirty="0" smtClean="0"/>
              <a:t>}</a:t>
            </a:r>
            <a:endParaRPr lang="en-US" sz="2000" dirty="0"/>
          </a:p>
        </p:txBody>
      </p:sp>
      <p:sp>
        <p:nvSpPr>
          <p:cNvPr id="7" name="TextBox 6"/>
          <p:cNvSpPr txBox="1"/>
          <p:nvPr/>
        </p:nvSpPr>
        <p:spPr>
          <a:xfrm>
            <a:off x="1476259" y="100448"/>
            <a:ext cx="8212395" cy="523220"/>
          </a:xfrm>
          <a:prstGeom prst="rect">
            <a:avLst/>
          </a:prstGeom>
          <a:noFill/>
        </p:spPr>
        <p:txBody>
          <a:bodyPr wrap="square" rtlCol="0">
            <a:spAutoFit/>
          </a:bodyPr>
          <a:lstStyle/>
          <a:p>
            <a:r>
              <a:rPr lang="en-US" sz="2800" b="1" dirty="0" smtClean="0">
                <a:solidFill>
                  <a:srgbClr val="00B0F0"/>
                </a:solidFill>
              </a:rPr>
              <a:t>Program for initializing jagged array using loop</a:t>
            </a:r>
            <a:endParaRPr lang="en-US" sz="2800" b="1" dirty="0">
              <a:solidFill>
                <a:srgbClr val="00B0F0"/>
              </a:solidFill>
            </a:endParaRPr>
          </a:p>
        </p:txBody>
      </p:sp>
    </p:spTree>
    <p:extLst>
      <p:ext uri="{BB962C8B-B14F-4D97-AF65-F5344CB8AC3E}">
        <p14:creationId xmlns:p14="http://schemas.microsoft.com/office/powerpoint/2010/main" val="1944780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thank you for listening emoji | Thank you for listening, Thank  you, Emo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547" y="1257710"/>
            <a:ext cx="6167437"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9763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Jagged / Irregular Arrays</a:t>
            </a:r>
            <a:endParaRPr lang="en-US" dirty="0"/>
          </a:p>
        </p:txBody>
      </p:sp>
      <p:sp>
        <p:nvSpPr>
          <p:cNvPr id="3" name="Content Placeholder 2"/>
          <p:cNvSpPr>
            <a:spLocks noGrp="1"/>
          </p:cNvSpPr>
          <p:nvPr>
            <p:ph idx="1"/>
          </p:nvPr>
        </p:nvSpPr>
        <p:spPr>
          <a:xfrm>
            <a:off x="677334" y="1930400"/>
            <a:ext cx="8596668" cy="4203114"/>
          </a:xfrm>
        </p:spPr>
        <p:txBody>
          <a:bodyPr>
            <a:noAutofit/>
          </a:bodyPr>
          <a:lstStyle/>
          <a:p>
            <a:pPr algn="just"/>
            <a:r>
              <a:rPr lang="en-US" sz="2400" dirty="0"/>
              <a:t>Irregular arrays are a kind of </a:t>
            </a:r>
            <a:r>
              <a:rPr lang="en-US" sz="2400" i="1" dirty="0"/>
              <a:t>n</a:t>
            </a:r>
            <a:r>
              <a:rPr lang="en-US" sz="2400" dirty="0"/>
              <a:t>-dimensional (</a:t>
            </a:r>
            <a:r>
              <a:rPr lang="en-US" sz="2400" i="1" dirty="0"/>
              <a:t>n</a:t>
            </a:r>
            <a:r>
              <a:rPr lang="en-US" sz="2400" dirty="0"/>
              <a:t>&gt;1) arrays</a:t>
            </a:r>
          </a:p>
          <a:p>
            <a:pPr algn="just"/>
            <a:r>
              <a:rPr lang="en-US" sz="2400" dirty="0" smtClean="0"/>
              <a:t>It </a:t>
            </a:r>
            <a:r>
              <a:rPr lang="en-US" sz="2400" dirty="0"/>
              <a:t>is an array of arrays where each element is, in turn, an array</a:t>
            </a:r>
            <a:r>
              <a:rPr lang="en-US" sz="2400" dirty="0" smtClean="0"/>
              <a:t>.</a:t>
            </a:r>
          </a:p>
          <a:p>
            <a:pPr algn="just"/>
            <a:r>
              <a:rPr lang="en-US" sz="2400" dirty="0" smtClean="0"/>
              <a:t>A </a:t>
            </a:r>
            <a:r>
              <a:rPr lang="en-US" sz="2400" dirty="0"/>
              <a:t>special feature of this type of array is that it is a Multidimensional array whose each element can have different sizes</a:t>
            </a:r>
            <a:r>
              <a:rPr lang="en-US" sz="2400" dirty="0" smtClean="0"/>
              <a:t>.</a:t>
            </a:r>
          </a:p>
          <a:p>
            <a:pPr algn="just"/>
            <a:r>
              <a:rPr lang="en-US" sz="2400" b="1" u="sng" dirty="0" smtClean="0"/>
              <a:t>For </a:t>
            </a:r>
            <a:r>
              <a:rPr lang="en-US" sz="2400" b="1" u="sng" dirty="0"/>
              <a:t>Example,</a:t>
            </a:r>
            <a:r>
              <a:rPr lang="en-US" sz="2400" dirty="0"/>
              <a:t> a two-dimensional array in Java is an array of single dimension array. In the case of a two-dimensional array, each one-dimensional array will have different columns.</a:t>
            </a:r>
          </a:p>
        </p:txBody>
      </p:sp>
    </p:spTree>
    <p:extLst>
      <p:ext uri="{BB962C8B-B14F-4D97-AF65-F5344CB8AC3E}">
        <p14:creationId xmlns:p14="http://schemas.microsoft.com/office/powerpoint/2010/main" val="870987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Pictorial representation of Jagged Array</a:t>
            </a:r>
            <a:endParaRPr lang="en-US" dirty="0"/>
          </a:p>
        </p:txBody>
      </p:sp>
      <p:pic>
        <p:nvPicPr>
          <p:cNvPr id="1026" name="Picture 2" descr="Jagged arr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6" y="1930400"/>
            <a:ext cx="8287624" cy="303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606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337" y="545507"/>
            <a:ext cx="10000999" cy="1341464"/>
          </a:xfrm>
        </p:spPr>
        <p:txBody>
          <a:bodyPr/>
          <a:lstStyle/>
          <a:p>
            <a:r>
              <a:rPr lang="en-US" dirty="0" smtClean="0"/>
              <a:t>Examples of different types of jagged arrays</a:t>
            </a:r>
            <a:endParaRPr lang="en-US" dirty="0"/>
          </a:p>
        </p:txBody>
      </p:sp>
      <p:sp>
        <p:nvSpPr>
          <p:cNvPr id="12" name="Rectangle 7"/>
          <p:cNvSpPr>
            <a:spLocks noChangeArrowheads="1"/>
          </p:cNvSpPr>
          <p:nvPr/>
        </p:nvSpPr>
        <p:spPr bwMode="auto">
          <a:xfrm>
            <a:off x="790413" y="2198200"/>
            <a:ext cx="76302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rgbClr val="993366"/>
                </a:solidFill>
                <a:effectLst/>
                <a:latin typeface="inherit"/>
                <a:cs typeface="Courier New" panose="02070309020205020404" pitchFamily="49" charset="0"/>
              </a:rPr>
              <a:t>int</a:t>
            </a:r>
            <a:r>
              <a:rPr kumimoji="0" lang="en-US" altLang="en-US" sz="2400" b="0" i="0" u="none" strike="noStrike" cap="none" normalizeH="0" baseline="0" dirty="0" smtClean="0">
                <a:ln>
                  <a:noFill/>
                </a:ln>
                <a:solidFill>
                  <a:srgbClr val="2B2B2B"/>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smtClean="0">
                <a:ln>
                  <a:noFill/>
                </a:ln>
                <a:solidFill>
                  <a:srgbClr val="0000FF"/>
                </a:solidFill>
                <a:effectLst/>
                <a:latin typeface="inherit"/>
                <a:cs typeface="Courier New" panose="02070309020205020404" pitchFamily="49" charset="0"/>
              </a:rPr>
              <a:t>A</a:t>
            </a:r>
            <a:r>
              <a:rPr kumimoji="0" lang="en-US" altLang="en-US" sz="2400" b="0" i="0" u="none" strike="noStrike" cap="none" normalizeH="0" baseline="0" dirty="0" smtClean="0">
                <a:ln>
                  <a:noFill/>
                </a:ln>
                <a:solidFill>
                  <a:srgbClr val="2B2B2B"/>
                </a:solidFill>
                <a:effectLst/>
                <a:latin typeface="Courier New" panose="02070309020205020404" pitchFamily="49" charset="0"/>
                <a:cs typeface="Courier New" panose="02070309020205020404" pitchFamily="49" charset="0"/>
              </a:rPr>
              <a:t> = </a:t>
            </a:r>
            <a:r>
              <a:rPr kumimoji="0" lang="en-US" altLang="en-US" sz="2400" b="1" i="0" u="none" strike="noStrike" cap="none" normalizeH="0" baseline="0" dirty="0" smtClean="0">
                <a:ln>
                  <a:noFill/>
                </a:ln>
                <a:solidFill>
                  <a:srgbClr val="993366"/>
                </a:solidFill>
                <a:effectLst/>
                <a:latin typeface="inherit"/>
                <a:cs typeface="Courier New" panose="02070309020205020404" pitchFamily="49" charset="0"/>
              </a:rPr>
              <a:t>new</a:t>
            </a:r>
            <a:r>
              <a:rPr kumimoji="0" lang="en-US" altLang="en-US" sz="2400" b="0" i="0" u="none" strike="noStrike" cap="none" normalizeH="0" baseline="0" dirty="0" smtClean="0">
                <a:ln>
                  <a:noFill/>
                </a:ln>
                <a:solidFill>
                  <a:srgbClr val="993366"/>
                </a:solidFill>
                <a:effectLst/>
                <a:latin typeface="inherit"/>
                <a:cs typeface="Courier New" panose="02070309020205020404" pitchFamily="49" charset="0"/>
              </a:rPr>
              <a:t> </a:t>
            </a:r>
            <a:r>
              <a:rPr kumimoji="0" lang="en-US" altLang="en-US" sz="2400" b="1" i="0" u="none" strike="noStrike" cap="none" normalizeH="0" baseline="0" dirty="0" err="1" smtClean="0">
                <a:ln>
                  <a:noFill/>
                </a:ln>
                <a:solidFill>
                  <a:srgbClr val="993366"/>
                </a:solidFill>
                <a:effectLst/>
                <a:latin typeface="inherit"/>
                <a:cs typeface="Courier New" panose="02070309020205020404" pitchFamily="49" charset="0"/>
              </a:rPr>
              <a:t>int</a:t>
            </a:r>
            <a:r>
              <a:rPr kumimoji="0" lang="en-US" altLang="en-US" sz="2400" b="0" i="0" u="none" strike="noStrike" cap="none" normalizeH="0" baseline="0" dirty="0" smtClean="0">
                <a:ln>
                  <a:noFill/>
                </a:ln>
                <a:solidFill>
                  <a:srgbClr val="2B2B2B"/>
                </a:solidFill>
                <a:effectLst/>
                <a:latin typeface="Courier New" panose="02070309020205020404" pitchFamily="49" charset="0"/>
                <a:cs typeface="Courier New" panose="02070309020205020404" pitchFamily="49" charset="0"/>
              </a:rPr>
              <a:t>[3][5]; // regular array</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8"/>
          <p:cNvSpPr>
            <a:spLocks noChangeArrowheads="1"/>
          </p:cNvSpPr>
          <p:nvPr/>
        </p:nvSpPr>
        <p:spPr bwMode="auto">
          <a:xfrm>
            <a:off x="801320" y="3035327"/>
            <a:ext cx="503022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smtClean="0">
                <a:ln>
                  <a:noFill/>
                </a:ln>
                <a:solidFill>
                  <a:srgbClr val="993366"/>
                </a:solidFill>
                <a:effectLst/>
                <a:latin typeface="inherit"/>
                <a:cs typeface="Courier New" panose="02070309020205020404" pitchFamily="49" charset="0"/>
              </a:rPr>
              <a:t>int</a:t>
            </a:r>
            <a:r>
              <a:rPr kumimoji="0" lang="en-US" altLang="en-US" sz="2800" b="0" i="0" u="none" strike="noStrike" cap="none" normalizeH="0" baseline="0" smtClean="0">
                <a:ln>
                  <a:noFill/>
                </a:ln>
                <a:solidFill>
                  <a:srgbClr val="2B2B2B"/>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smtClean="0">
                <a:ln>
                  <a:noFill/>
                </a:ln>
                <a:solidFill>
                  <a:srgbClr val="0000FF"/>
                </a:solidFill>
                <a:effectLst/>
                <a:latin typeface="inherit"/>
                <a:cs typeface="Courier New" panose="02070309020205020404" pitchFamily="49" charset="0"/>
              </a:rPr>
              <a:t>B</a:t>
            </a:r>
            <a:r>
              <a:rPr kumimoji="0" lang="en-US" altLang="en-US" sz="2800" b="0" i="0" u="none" strike="noStrike" cap="none" normalizeH="0" baseline="0" smtClean="0">
                <a:ln>
                  <a:noFill/>
                </a:ln>
                <a:solidFill>
                  <a:srgbClr val="2B2B2B"/>
                </a:solidFill>
                <a:effectLst/>
                <a:latin typeface="Courier New" panose="02070309020205020404" pitchFamily="49" charset="0"/>
                <a:cs typeface="Courier New" panose="02070309020205020404" pitchFamily="49" charset="0"/>
              </a:rPr>
              <a:t> = </a:t>
            </a:r>
            <a:r>
              <a:rPr kumimoji="0" lang="en-US" altLang="en-US" sz="2800" b="1" i="0" u="none" strike="noStrike" cap="none" normalizeH="0" baseline="0" smtClean="0">
                <a:ln>
                  <a:noFill/>
                </a:ln>
                <a:solidFill>
                  <a:srgbClr val="993366"/>
                </a:solidFill>
                <a:effectLst/>
                <a:latin typeface="inherit"/>
                <a:cs typeface="Courier New" panose="02070309020205020404" pitchFamily="49" charset="0"/>
              </a:rPr>
              <a:t>new</a:t>
            </a:r>
            <a:r>
              <a:rPr kumimoji="0" lang="en-US" altLang="en-US" sz="2800" b="0" i="0" u="none" strike="noStrike" cap="none" normalizeH="0" baseline="0" smtClean="0">
                <a:ln>
                  <a:noFill/>
                </a:ln>
                <a:solidFill>
                  <a:srgbClr val="993366"/>
                </a:solidFill>
                <a:effectLst/>
                <a:latin typeface="inherit"/>
                <a:cs typeface="Courier New" panose="02070309020205020404" pitchFamily="49" charset="0"/>
              </a:rPr>
              <a:t> </a:t>
            </a:r>
            <a:r>
              <a:rPr kumimoji="0" lang="en-US" altLang="en-US" sz="2800" b="1" i="0" u="none" strike="noStrike" cap="none" normalizeH="0" baseline="0" smtClean="0">
                <a:ln>
                  <a:noFill/>
                </a:ln>
                <a:solidFill>
                  <a:srgbClr val="993366"/>
                </a:solidFill>
                <a:effectLst/>
                <a:latin typeface="inherit"/>
                <a:cs typeface="Courier New" panose="02070309020205020404" pitchFamily="49" charset="0"/>
              </a:rPr>
              <a:t>int</a:t>
            </a:r>
            <a:r>
              <a:rPr kumimoji="0" lang="en-US" altLang="en-US" sz="2800" b="0" i="0" u="none" strike="noStrike" cap="none" normalizeH="0" baseline="0" smtClean="0">
                <a:ln>
                  <a:noFill/>
                </a:ln>
                <a:solidFill>
                  <a:srgbClr val="2B2B2B"/>
                </a:solidFill>
                <a:effectLst/>
                <a:latin typeface="Courier New" panose="02070309020205020404" pitchFamily="49" charset="0"/>
                <a:cs typeface="Courier New" panose="02070309020205020404" pitchFamily="49" charset="0"/>
              </a:rPr>
              <a:t>[3][];</a:t>
            </a:r>
            <a:r>
              <a:rPr kumimoji="0" lang="en-US" altLang="en-US" sz="2800" b="0" i="0" u="none" strike="noStrike" cap="none" normalizeH="0" baseline="0" smtClean="0">
                <a:ln>
                  <a:noFill/>
                </a:ln>
                <a:solidFill>
                  <a:schemeClr val="tx1"/>
                </a:solidFill>
                <a:effectLst/>
              </a:rPr>
              <a:t> </a:t>
            </a:r>
            <a:endParaRPr kumimoji="0" lang="en-US" altLang="en-US" sz="4400" b="0" i="0" u="none" strike="noStrike" cap="none" normalizeH="0" baseline="0" smtClean="0">
              <a:ln>
                <a:noFill/>
              </a:ln>
              <a:solidFill>
                <a:schemeClr val="tx1"/>
              </a:solidFill>
              <a:effectLst/>
              <a:latin typeface="Arial" panose="020B0604020202020204" pitchFamily="34" charset="0"/>
            </a:endParaRPr>
          </a:p>
        </p:txBody>
      </p:sp>
      <p:sp>
        <p:nvSpPr>
          <p:cNvPr id="14" name="Rectangle 9"/>
          <p:cNvSpPr>
            <a:spLocks noChangeArrowheads="1"/>
          </p:cNvSpPr>
          <p:nvPr/>
        </p:nvSpPr>
        <p:spPr bwMode="auto">
          <a:xfrm>
            <a:off x="801320" y="3934009"/>
            <a:ext cx="52514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993366"/>
                </a:solidFill>
                <a:effectLst/>
                <a:latin typeface="inherit"/>
                <a:cs typeface="Courier New" panose="02070309020205020404" pitchFamily="49" charset="0"/>
              </a:rPr>
              <a:t>int</a:t>
            </a:r>
            <a:r>
              <a:rPr kumimoji="0" lang="en-US" altLang="en-US" sz="2400" b="0" i="0" u="none" strike="noStrike" cap="none" normalizeH="0" baseline="0" smtClean="0">
                <a:ln>
                  <a:noFill/>
                </a:ln>
                <a:solidFill>
                  <a:srgbClr val="2B2B2B"/>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smtClean="0">
                <a:ln>
                  <a:noFill/>
                </a:ln>
                <a:solidFill>
                  <a:srgbClr val="0000FF"/>
                </a:solidFill>
                <a:effectLst/>
                <a:latin typeface="inherit"/>
                <a:cs typeface="Courier New" panose="02070309020205020404" pitchFamily="49" charset="0"/>
              </a:rPr>
              <a:t>C</a:t>
            </a:r>
            <a:r>
              <a:rPr kumimoji="0" lang="en-US" altLang="en-US" sz="2400" b="0" i="0" u="none" strike="noStrike" cap="none" normalizeH="0" baseline="0" smtClean="0">
                <a:ln>
                  <a:noFill/>
                </a:ln>
                <a:solidFill>
                  <a:srgbClr val="2B2B2B"/>
                </a:solidFill>
                <a:effectLst/>
                <a:latin typeface="Courier New" panose="02070309020205020404" pitchFamily="49" charset="0"/>
                <a:cs typeface="Courier New" panose="02070309020205020404" pitchFamily="49" charset="0"/>
              </a:rPr>
              <a:t> = </a:t>
            </a:r>
            <a:r>
              <a:rPr kumimoji="0" lang="en-US" altLang="en-US" sz="2400" b="1" i="0" u="none" strike="noStrike" cap="none" normalizeH="0" baseline="0" smtClean="0">
                <a:ln>
                  <a:noFill/>
                </a:ln>
                <a:solidFill>
                  <a:srgbClr val="993366"/>
                </a:solidFill>
                <a:effectLst/>
                <a:latin typeface="inherit"/>
                <a:cs typeface="Courier New" panose="02070309020205020404" pitchFamily="49" charset="0"/>
              </a:rPr>
              <a:t>new</a:t>
            </a:r>
            <a:r>
              <a:rPr kumimoji="0" lang="en-US" altLang="en-US" sz="2400" b="0" i="0" u="none" strike="noStrike" cap="none" normalizeH="0" baseline="0" smtClean="0">
                <a:ln>
                  <a:noFill/>
                </a:ln>
                <a:solidFill>
                  <a:srgbClr val="993366"/>
                </a:solidFill>
                <a:effectLst/>
                <a:latin typeface="inherit"/>
                <a:cs typeface="Courier New" panose="02070309020205020404" pitchFamily="49" charset="0"/>
              </a:rPr>
              <a:t> </a:t>
            </a:r>
            <a:r>
              <a:rPr kumimoji="0" lang="en-US" altLang="en-US" sz="2400" b="1" i="0" u="none" strike="noStrike" cap="none" normalizeH="0" baseline="0" smtClean="0">
                <a:ln>
                  <a:noFill/>
                </a:ln>
                <a:solidFill>
                  <a:srgbClr val="993366"/>
                </a:solidFill>
                <a:effectLst/>
                <a:latin typeface="inherit"/>
                <a:cs typeface="Courier New" panose="02070309020205020404" pitchFamily="49" charset="0"/>
              </a:rPr>
              <a:t>int</a:t>
            </a:r>
            <a:r>
              <a:rPr kumimoji="0" lang="en-US" altLang="en-US" sz="2400" b="0" i="0" u="none" strike="noStrike" cap="none" normalizeH="0" baseline="0" smtClean="0">
                <a:ln>
                  <a:noFill/>
                </a:ln>
                <a:solidFill>
                  <a:srgbClr val="2B2B2B"/>
                </a:solidFill>
                <a:effectLst/>
                <a:latin typeface="Courier New" panose="02070309020205020404" pitchFamily="49" charset="0"/>
                <a:cs typeface="Courier New" panose="02070309020205020404" pitchFamily="49" charset="0"/>
              </a:rPr>
              <a:t>[3][4][];</a:t>
            </a:r>
            <a:r>
              <a:rPr kumimoji="0" lang="en-US" altLang="en-US" sz="2400" b="0" i="0" u="none" strike="noStrike" cap="none" normalizeH="0" baseline="0" smtClean="0">
                <a:ln>
                  <a:noFill/>
                </a:ln>
                <a:solidFill>
                  <a:schemeClr val="tx1"/>
                </a:solidFill>
                <a:effectLst/>
              </a:rPr>
              <a:t> </a:t>
            </a:r>
            <a:endParaRPr kumimoji="0" lang="en-US" altLang="en-US" sz="4000" b="0" i="0" u="none" strike="noStrike" cap="none" normalizeH="0" baseline="0" smtClean="0">
              <a:ln>
                <a:noFill/>
              </a:ln>
              <a:solidFill>
                <a:schemeClr val="tx1"/>
              </a:solidFill>
              <a:effectLst/>
              <a:latin typeface="Arial" panose="020B0604020202020204" pitchFamily="34" charset="0"/>
            </a:endParaRPr>
          </a:p>
        </p:txBody>
      </p:sp>
      <p:sp>
        <p:nvSpPr>
          <p:cNvPr id="15" name="Rectangle 10"/>
          <p:cNvSpPr>
            <a:spLocks noChangeArrowheads="1"/>
          </p:cNvSpPr>
          <p:nvPr/>
        </p:nvSpPr>
        <p:spPr bwMode="auto">
          <a:xfrm>
            <a:off x="801320" y="4771136"/>
            <a:ext cx="51584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993366"/>
                </a:solidFill>
                <a:effectLst/>
                <a:latin typeface="inherit"/>
                <a:cs typeface="Courier New" panose="02070309020205020404" pitchFamily="49" charset="0"/>
              </a:rPr>
              <a:t>int</a:t>
            </a:r>
            <a:r>
              <a:rPr kumimoji="0" lang="en-US" altLang="en-US" sz="2400" b="0" i="0" u="none" strike="noStrike" cap="none" normalizeH="0" baseline="0" smtClean="0">
                <a:ln>
                  <a:noFill/>
                </a:ln>
                <a:solidFill>
                  <a:srgbClr val="2B2B2B"/>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smtClean="0">
                <a:ln>
                  <a:noFill/>
                </a:ln>
                <a:solidFill>
                  <a:srgbClr val="0000FF"/>
                </a:solidFill>
                <a:effectLst/>
                <a:latin typeface="inherit"/>
                <a:cs typeface="Courier New" panose="02070309020205020404" pitchFamily="49" charset="0"/>
              </a:rPr>
              <a:t>D</a:t>
            </a:r>
            <a:r>
              <a:rPr kumimoji="0" lang="en-US" altLang="en-US" sz="2400" b="0" i="0" u="none" strike="noStrike" cap="none" normalizeH="0" baseline="0" smtClean="0">
                <a:ln>
                  <a:noFill/>
                </a:ln>
                <a:solidFill>
                  <a:srgbClr val="2B2B2B"/>
                </a:solidFill>
                <a:effectLst/>
                <a:latin typeface="Courier New" panose="02070309020205020404" pitchFamily="49" charset="0"/>
                <a:cs typeface="Courier New" panose="02070309020205020404" pitchFamily="49" charset="0"/>
              </a:rPr>
              <a:t> = </a:t>
            </a:r>
            <a:r>
              <a:rPr kumimoji="0" lang="en-US" altLang="en-US" sz="2400" b="1" i="0" u="none" strike="noStrike" cap="none" normalizeH="0" baseline="0" smtClean="0">
                <a:ln>
                  <a:noFill/>
                </a:ln>
                <a:solidFill>
                  <a:srgbClr val="993366"/>
                </a:solidFill>
                <a:effectLst/>
                <a:latin typeface="inherit"/>
                <a:cs typeface="Courier New" panose="02070309020205020404" pitchFamily="49" charset="0"/>
              </a:rPr>
              <a:t>new</a:t>
            </a:r>
            <a:r>
              <a:rPr kumimoji="0" lang="en-US" altLang="en-US" sz="2400" b="0" i="0" u="none" strike="noStrike" cap="none" normalizeH="0" baseline="0" smtClean="0">
                <a:ln>
                  <a:noFill/>
                </a:ln>
                <a:solidFill>
                  <a:srgbClr val="993366"/>
                </a:solidFill>
                <a:effectLst/>
                <a:latin typeface="inherit"/>
                <a:cs typeface="Courier New" panose="02070309020205020404" pitchFamily="49" charset="0"/>
              </a:rPr>
              <a:t> </a:t>
            </a:r>
            <a:r>
              <a:rPr kumimoji="0" lang="en-US" altLang="en-US" sz="2400" b="1" i="0" u="none" strike="noStrike" cap="none" normalizeH="0" baseline="0" smtClean="0">
                <a:ln>
                  <a:noFill/>
                </a:ln>
                <a:solidFill>
                  <a:srgbClr val="993366"/>
                </a:solidFill>
                <a:effectLst/>
                <a:latin typeface="inherit"/>
                <a:cs typeface="Courier New" panose="02070309020205020404" pitchFamily="49" charset="0"/>
              </a:rPr>
              <a:t>int</a:t>
            </a:r>
            <a:r>
              <a:rPr kumimoji="0" lang="en-US" altLang="en-US" sz="2400" b="0" i="0" u="none" strike="noStrike" cap="none" normalizeH="0" baseline="0" smtClean="0">
                <a:ln>
                  <a:noFill/>
                </a:ln>
                <a:solidFill>
                  <a:srgbClr val="2B2B2B"/>
                </a:solidFill>
                <a:effectLst/>
                <a:latin typeface="Courier New" panose="02070309020205020404" pitchFamily="49" charset="0"/>
                <a:cs typeface="Courier New" panose="02070309020205020404" pitchFamily="49" charset="0"/>
              </a:rPr>
              <a:t>[3][][]; </a:t>
            </a:r>
            <a:endParaRPr kumimoji="0" lang="en-US" altLang="en-US" sz="4000" b="0" i="0" u="none" strike="noStrike" cap="none" normalizeH="0" baseline="0" smtClean="0">
              <a:ln>
                <a:noFill/>
              </a:ln>
              <a:solidFill>
                <a:schemeClr val="tx1"/>
              </a:solidFill>
              <a:effectLst/>
              <a:latin typeface="Arial" panose="020B0604020202020204" pitchFamily="34" charset="0"/>
            </a:endParaRPr>
          </a:p>
        </p:txBody>
      </p:sp>
      <p:sp>
        <p:nvSpPr>
          <p:cNvPr id="16" name="Rectangle 11"/>
          <p:cNvSpPr>
            <a:spLocks noChangeArrowheads="1"/>
          </p:cNvSpPr>
          <p:nvPr/>
        </p:nvSpPr>
        <p:spPr bwMode="auto">
          <a:xfrm>
            <a:off x="878811" y="5451697"/>
            <a:ext cx="4706417" cy="770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1424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smtClean="0">
                <a:ln>
                  <a:noFill/>
                </a:ln>
                <a:solidFill>
                  <a:srgbClr val="008000"/>
                </a:solidFill>
                <a:effectLst/>
                <a:latin typeface="inherit"/>
                <a:cs typeface="Courier New" panose="02070309020205020404" pitchFamily="49" charset="0"/>
              </a:rPr>
              <a:t>int[][][] E = new int[][][]; </a:t>
            </a:r>
            <a:endParaRPr kumimoji="0" lang="en-US" altLang="en-US" sz="5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1259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regular and jagged array</a:t>
            </a:r>
            <a:endParaRPr lang="en-US" dirty="0"/>
          </a:p>
        </p:txBody>
      </p:sp>
      <p:sp>
        <p:nvSpPr>
          <p:cNvPr id="3" name="Content Placeholder 2"/>
          <p:cNvSpPr>
            <a:spLocks noGrp="1"/>
          </p:cNvSpPr>
          <p:nvPr>
            <p:ph idx="1"/>
          </p:nvPr>
        </p:nvSpPr>
        <p:spPr/>
        <p:txBody>
          <a:bodyPr>
            <a:normAutofit/>
          </a:bodyPr>
          <a:lstStyle/>
          <a:p>
            <a:pPr algn="just" fontAlgn="base"/>
            <a:r>
              <a:rPr lang="en-US" sz="2400" b="1" dirty="0"/>
              <a:t> </a:t>
            </a:r>
            <a:r>
              <a:rPr lang="en-US" sz="2400" dirty="0" smtClean="0"/>
              <a:t>In </a:t>
            </a:r>
            <a:r>
              <a:rPr lang="en-US" sz="2400" dirty="0"/>
              <a:t>a regular array, the number of elements in each dimension is known in advance. This number is set at the time of allocating memory for the array with the new operator.</a:t>
            </a:r>
          </a:p>
          <a:p>
            <a:pPr algn="just" fontAlgn="base"/>
            <a:r>
              <a:rPr lang="en-US" sz="2400" dirty="0"/>
              <a:t>In an </a:t>
            </a:r>
            <a:r>
              <a:rPr lang="en-US" sz="2400" dirty="0" smtClean="0"/>
              <a:t>jagged </a:t>
            </a:r>
            <a:r>
              <a:rPr lang="en-US" sz="2400" dirty="0"/>
              <a:t>array, the number of elements in at least one dimension is unknown. This number may vary within this dimension</a:t>
            </a:r>
          </a:p>
          <a:p>
            <a:pPr algn="just"/>
            <a:endParaRPr lang="en-US" sz="2400" dirty="0"/>
          </a:p>
        </p:txBody>
      </p:sp>
    </p:spTree>
    <p:extLst>
      <p:ext uri="{BB962C8B-B14F-4D97-AF65-F5344CB8AC3E}">
        <p14:creationId xmlns:p14="http://schemas.microsoft.com/office/powerpoint/2010/main" val="1811397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&amp; Initialize Jagged Array</a:t>
            </a:r>
            <a:br>
              <a:rPr lang="en-US" dirty="0"/>
            </a:br>
            <a:endParaRPr lang="en-US" dirty="0"/>
          </a:p>
        </p:txBody>
      </p:sp>
      <p:sp>
        <p:nvSpPr>
          <p:cNvPr id="3" name="Content Placeholder 2"/>
          <p:cNvSpPr>
            <a:spLocks noGrp="1"/>
          </p:cNvSpPr>
          <p:nvPr>
            <p:ph idx="1"/>
          </p:nvPr>
        </p:nvSpPr>
        <p:spPr>
          <a:xfrm>
            <a:off x="677334" y="1858936"/>
            <a:ext cx="8885120" cy="4758840"/>
          </a:xfrm>
        </p:spPr>
        <p:txBody>
          <a:bodyPr>
            <a:noAutofit/>
          </a:bodyPr>
          <a:lstStyle/>
          <a:p>
            <a:r>
              <a:rPr lang="en-US" sz="2800" dirty="0"/>
              <a:t>While creating an array of arrays you only specify the first dimension that represents a number of rows in the array</a:t>
            </a:r>
            <a:r>
              <a:rPr lang="en-US" sz="2800" dirty="0" smtClean="0"/>
              <a:t>.</a:t>
            </a:r>
          </a:p>
          <a:p>
            <a:pPr lvl="1"/>
            <a:r>
              <a:rPr lang="en-US" sz="2400" dirty="0" smtClean="0"/>
              <a:t>Declaration :</a:t>
            </a:r>
          </a:p>
          <a:p>
            <a:pPr marL="457200" lvl="1" indent="0">
              <a:buNone/>
            </a:pPr>
            <a:r>
              <a:rPr lang="en-US" sz="2400" dirty="0" smtClean="0"/>
              <a:t>	</a:t>
            </a:r>
            <a:r>
              <a:rPr lang="en-US" sz="2400" dirty="0" err="1" smtClean="0"/>
              <a:t>int</a:t>
            </a:r>
            <a:r>
              <a:rPr lang="en-US" sz="2400" dirty="0" smtClean="0"/>
              <a:t> a[][]= new </a:t>
            </a:r>
            <a:r>
              <a:rPr lang="en-US" sz="2400" dirty="0" err="1" smtClean="0"/>
              <a:t>int</a:t>
            </a:r>
            <a:r>
              <a:rPr lang="en-US" sz="2400" dirty="0" smtClean="0"/>
              <a:t>[3][];</a:t>
            </a:r>
          </a:p>
          <a:p>
            <a:pPr lvl="1"/>
            <a:r>
              <a:rPr lang="en-US" sz="2400" dirty="0" smtClean="0"/>
              <a:t>Instantiation of three single dimensional arrays</a:t>
            </a:r>
          </a:p>
          <a:p>
            <a:pPr marL="457200" lvl="1" indent="0">
              <a:buNone/>
            </a:pPr>
            <a:r>
              <a:rPr lang="en-US" sz="2400" dirty="0"/>
              <a:t> </a:t>
            </a:r>
            <a:r>
              <a:rPr lang="en-US" sz="2400" dirty="0" smtClean="0"/>
              <a:t>    </a:t>
            </a:r>
            <a:r>
              <a:rPr lang="en-US" sz="2400" dirty="0" err="1" smtClean="0"/>
              <a:t>int</a:t>
            </a:r>
            <a:r>
              <a:rPr lang="en-US" sz="2400" dirty="0" smtClean="0"/>
              <a:t> a[0] = new </a:t>
            </a:r>
            <a:r>
              <a:rPr lang="en-US" sz="2400" dirty="0" err="1" smtClean="0"/>
              <a:t>int</a:t>
            </a:r>
            <a:r>
              <a:rPr lang="en-US" sz="2400" dirty="0" smtClean="0"/>
              <a:t>[2];</a:t>
            </a:r>
          </a:p>
          <a:p>
            <a:pPr marL="457200" lvl="1" indent="0">
              <a:buNone/>
            </a:pPr>
            <a:r>
              <a:rPr lang="en-US" sz="2400" dirty="0" smtClean="0"/>
              <a:t>	</a:t>
            </a:r>
            <a:r>
              <a:rPr lang="en-US" sz="2400" dirty="0" err="1" smtClean="0"/>
              <a:t>int</a:t>
            </a:r>
            <a:r>
              <a:rPr lang="en-US" sz="2400" dirty="0" smtClean="0"/>
              <a:t> a[1] </a:t>
            </a:r>
            <a:r>
              <a:rPr lang="en-US" sz="2400" dirty="0"/>
              <a:t>= new </a:t>
            </a:r>
            <a:r>
              <a:rPr lang="en-US" sz="2400" dirty="0" err="1" smtClean="0"/>
              <a:t>int</a:t>
            </a:r>
            <a:r>
              <a:rPr lang="en-US" sz="2400" dirty="0" smtClean="0"/>
              <a:t>[3];</a:t>
            </a:r>
            <a:endParaRPr lang="en-US" sz="2400" dirty="0"/>
          </a:p>
          <a:p>
            <a:pPr marL="457200" lvl="1" indent="0">
              <a:buNone/>
            </a:pPr>
            <a:r>
              <a:rPr lang="en-US" sz="2400" dirty="0" smtClean="0"/>
              <a:t>	</a:t>
            </a:r>
            <a:r>
              <a:rPr lang="en-US" sz="2400" dirty="0" err="1" smtClean="0"/>
              <a:t>int</a:t>
            </a:r>
            <a:r>
              <a:rPr lang="en-US" sz="2400" dirty="0" smtClean="0"/>
              <a:t> a[2] </a:t>
            </a:r>
            <a:r>
              <a:rPr lang="en-US" sz="2400" dirty="0"/>
              <a:t>= new </a:t>
            </a:r>
            <a:r>
              <a:rPr lang="en-US" sz="2400" dirty="0" err="1" smtClean="0"/>
              <a:t>int</a:t>
            </a:r>
            <a:r>
              <a:rPr lang="en-US" sz="2400" dirty="0" smtClean="0"/>
              <a:t>[4];</a:t>
            </a:r>
            <a:endParaRPr lang="en-US" sz="2400" dirty="0"/>
          </a:p>
          <a:p>
            <a:pPr lvl="1"/>
            <a:endParaRPr lang="en-US" sz="2400" dirty="0" smtClean="0"/>
          </a:p>
          <a:p>
            <a:pPr marL="457200" lvl="1" indent="0">
              <a:buNone/>
            </a:pPr>
            <a:endParaRPr lang="en-US" sz="2400" dirty="0"/>
          </a:p>
          <a:p>
            <a:pPr lvl="1"/>
            <a:endParaRPr lang="en-US" sz="2400" dirty="0"/>
          </a:p>
        </p:txBody>
      </p:sp>
    </p:spTree>
    <p:extLst>
      <p:ext uri="{BB962C8B-B14F-4D97-AF65-F5344CB8AC3E}">
        <p14:creationId xmlns:p14="http://schemas.microsoft.com/office/powerpoint/2010/main" val="2600708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of jagged array</a:t>
            </a:r>
            <a:endParaRPr lang="en-US" dirty="0"/>
          </a:p>
        </p:txBody>
      </p:sp>
      <p:sp>
        <p:nvSpPr>
          <p:cNvPr id="4" name="Rectangle 2"/>
          <p:cNvSpPr>
            <a:spLocks noGrp="1" noChangeArrowheads="1"/>
          </p:cNvSpPr>
          <p:nvPr>
            <p:ph idx="1"/>
          </p:nvPr>
        </p:nvSpPr>
        <p:spPr bwMode="auto">
          <a:xfrm>
            <a:off x="677334" y="2282261"/>
            <a:ext cx="4475584"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err="1" smtClean="0">
                <a:ln>
                  <a:noFill/>
                </a:ln>
                <a:solidFill>
                  <a:srgbClr val="006699"/>
                </a:solidFill>
                <a:effectLst/>
                <a:latin typeface="Monaco"/>
              </a:rPr>
              <a:t>int</a:t>
            </a:r>
            <a:r>
              <a:rPr kumimoji="0" lang="en-US" altLang="en-US" sz="3200" b="0" i="0" u="none" strike="noStrike" cap="none" normalizeH="0" baseline="0" dirty="0" smtClean="0">
                <a:ln>
                  <a:noFill/>
                </a:ln>
                <a:solidFill>
                  <a:srgbClr val="000000"/>
                </a:solidFill>
                <a:effectLst/>
                <a:latin typeface="Monaco"/>
              </a:rPr>
              <a:t>[][] </a:t>
            </a:r>
            <a:r>
              <a:rPr kumimoji="0" lang="en-US" altLang="en-US" sz="3200" b="0" i="0" u="none" strike="noStrike" cap="none" normalizeH="0" baseline="0" dirty="0" err="1" smtClean="0">
                <a:ln>
                  <a:noFill/>
                </a:ln>
                <a:solidFill>
                  <a:srgbClr val="000000"/>
                </a:solidFill>
                <a:effectLst/>
                <a:latin typeface="Monaco"/>
              </a:rPr>
              <a:t>myarray</a:t>
            </a:r>
            <a:r>
              <a:rPr kumimoji="0" lang="en-US" altLang="en-US" sz="3200" b="0" i="0" u="none" strike="noStrike" cap="none" normalizeH="0" baseline="0" dirty="0" smtClean="0">
                <a:ln>
                  <a:noFill/>
                </a:ln>
                <a:solidFill>
                  <a:srgbClr val="000000"/>
                </a:solidFill>
                <a:effectLst/>
                <a:latin typeface="Monaco"/>
              </a:rPr>
              <a:t> ={</a:t>
            </a:r>
            <a:endParaRPr kumimoji="0" lang="en-US" altLang="en-US" sz="4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3A3A3A"/>
                </a:solidFill>
                <a:effectLst/>
                <a:latin typeface="Monaco"/>
              </a:rPr>
              <a:t>    </a:t>
            </a:r>
            <a:r>
              <a:rPr kumimoji="0" lang="en-US" altLang="en-US" sz="3200" b="1" i="0" u="none" strike="noStrike" cap="none" normalizeH="0" baseline="0" dirty="0" smtClean="0">
                <a:ln>
                  <a:noFill/>
                </a:ln>
                <a:solidFill>
                  <a:srgbClr val="006699"/>
                </a:solidFill>
                <a:effectLst/>
                <a:latin typeface="Monaco"/>
              </a:rPr>
              <a:t>new</a:t>
            </a:r>
            <a:r>
              <a:rPr kumimoji="0" lang="en-US" altLang="en-US" sz="4000" b="0" i="0" u="none" strike="noStrike" cap="none" normalizeH="0" baseline="0" dirty="0" smtClean="0">
                <a:ln>
                  <a:noFill/>
                </a:ln>
                <a:solidFill>
                  <a:srgbClr val="3A3A3A"/>
                </a:solidFill>
                <a:effectLst/>
                <a:latin typeface="Monaco"/>
              </a:rPr>
              <a:t> </a:t>
            </a:r>
            <a:r>
              <a:rPr kumimoji="0" lang="en-US" altLang="en-US" sz="3200" b="1" i="0" u="none" strike="noStrike" cap="none" normalizeH="0" baseline="0" dirty="0" err="1" smtClean="0">
                <a:ln>
                  <a:noFill/>
                </a:ln>
                <a:solidFill>
                  <a:srgbClr val="006699"/>
                </a:solidFill>
                <a:effectLst/>
                <a:latin typeface="Monaco"/>
              </a:rPr>
              <a:t>int</a:t>
            </a:r>
            <a:r>
              <a:rPr kumimoji="0" lang="en-US" altLang="en-US" sz="3200" b="0" i="0" u="none" strike="noStrike" cap="none" normalizeH="0" baseline="0" dirty="0" smtClean="0">
                <a:ln>
                  <a:noFill/>
                </a:ln>
                <a:solidFill>
                  <a:srgbClr val="000000"/>
                </a:solidFill>
                <a:effectLst/>
                <a:latin typeface="Monaco"/>
              </a:rPr>
              <a:t>[] { </a:t>
            </a:r>
            <a:r>
              <a:rPr kumimoji="0" lang="en-US" altLang="en-US" sz="3200" b="0" i="0" u="none" strike="noStrike" cap="none" normalizeH="0" baseline="0" dirty="0" smtClean="0">
                <a:ln>
                  <a:noFill/>
                </a:ln>
                <a:solidFill>
                  <a:srgbClr val="009900"/>
                </a:solidFill>
                <a:effectLst/>
                <a:latin typeface="Monaco"/>
              </a:rPr>
              <a:t>1</a:t>
            </a:r>
            <a:r>
              <a:rPr kumimoji="0" lang="en-US" altLang="en-US" sz="3200" b="0" i="0" u="none" strike="noStrike" cap="none" normalizeH="0" baseline="0" dirty="0" smtClean="0">
                <a:ln>
                  <a:noFill/>
                </a:ln>
                <a:solidFill>
                  <a:srgbClr val="000000"/>
                </a:solidFill>
                <a:effectLst/>
                <a:latin typeface="Monaco"/>
              </a:rPr>
              <a:t>, </a:t>
            </a:r>
            <a:r>
              <a:rPr kumimoji="0" lang="en-US" altLang="en-US" sz="3200" b="0" i="0" u="none" strike="noStrike" cap="none" normalizeH="0" baseline="0" dirty="0" smtClean="0">
                <a:ln>
                  <a:noFill/>
                </a:ln>
                <a:solidFill>
                  <a:srgbClr val="009900"/>
                </a:solidFill>
                <a:effectLst/>
                <a:latin typeface="Monaco"/>
              </a:rPr>
              <a:t>2</a:t>
            </a:r>
            <a:r>
              <a:rPr kumimoji="0" lang="en-US" altLang="en-US" sz="3200" b="0" i="0" u="none" strike="noStrike" cap="none" normalizeH="0" baseline="0" dirty="0" smtClean="0">
                <a:ln>
                  <a:noFill/>
                </a:ln>
                <a:solidFill>
                  <a:srgbClr val="000000"/>
                </a:solidFill>
                <a:effectLst/>
                <a:latin typeface="Monaco"/>
              </a:rPr>
              <a:t>, </a:t>
            </a:r>
            <a:r>
              <a:rPr kumimoji="0" lang="en-US" altLang="en-US" sz="3200" b="0" i="0" u="none" strike="noStrike" cap="none" normalizeH="0" baseline="0" dirty="0" smtClean="0">
                <a:ln>
                  <a:noFill/>
                </a:ln>
                <a:solidFill>
                  <a:srgbClr val="009900"/>
                </a:solidFill>
                <a:effectLst/>
                <a:latin typeface="Monaco"/>
              </a:rPr>
              <a:t>3</a:t>
            </a:r>
            <a:r>
              <a:rPr kumimoji="0" lang="en-US" altLang="en-US" sz="4000" b="0" i="0" u="none" strike="noStrike" cap="none" normalizeH="0" baseline="0" dirty="0" smtClean="0">
                <a:ln>
                  <a:noFill/>
                </a:ln>
                <a:solidFill>
                  <a:srgbClr val="3A3A3A"/>
                </a:solidFill>
                <a:effectLst/>
                <a:latin typeface="Monaco"/>
              </a:rPr>
              <a:t> </a:t>
            </a:r>
            <a:r>
              <a:rPr kumimoji="0" lang="en-US" altLang="en-US" sz="3200" b="0" i="0" u="none" strike="noStrike" cap="none" normalizeH="0" baseline="0" dirty="0" smtClean="0">
                <a:ln>
                  <a:noFill/>
                </a:ln>
                <a:solidFill>
                  <a:srgbClr val="000000"/>
                </a:solidFill>
                <a:effectLst/>
                <a:latin typeface="Monaco"/>
              </a:rPr>
              <a:t>};</a:t>
            </a:r>
            <a:endParaRPr kumimoji="0" lang="en-US" altLang="en-US" sz="4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3A3A3A"/>
                </a:solidFill>
                <a:effectLst/>
                <a:latin typeface="Monaco"/>
              </a:rPr>
              <a:t>    </a:t>
            </a:r>
            <a:r>
              <a:rPr kumimoji="0" lang="en-US" altLang="en-US" sz="3200" b="1" i="0" u="none" strike="noStrike" cap="none" normalizeH="0" baseline="0" dirty="0" smtClean="0">
                <a:ln>
                  <a:noFill/>
                </a:ln>
                <a:solidFill>
                  <a:srgbClr val="006699"/>
                </a:solidFill>
                <a:effectLst/>
                <a:latin typeface="Monaco"/>
              </a:rPr>
              <a:t>new</a:t>
            </a:r>
            <a:r>
              <a:rPr kumimoji="0" lang="en-US" altLang="en-US" sz="4000" b="0" i="0" u="none" strike="noStrike" cap="none" normalizeH="0" baseline="0" dirty="0" smtClean="0">
                <a:ln>
                  <a:noFill/>
                </a:ln>
                <a:solidFill>
                  <a:srgbClr val="3A3A3A"/>
                </a:solidFill>
                <a:effectLst/>
                <a:latin typeface="Monaco"/>
              </a:rPr>
              <a:t> </a:t>
            </a:r>
            <a:r>
              <a:rPr kumimoji="0" lang="en-US" altLang="en-US" sz="3200" b="1" i="0" u="none" strike="noStrike" cap="none" normalizeH="0" baseline="0" dirty="0" err="1" smtClean="0">
                <a:ln>
                  <a:noFill/>
                </a:ln>
                <a:solidFill>
                  <a:srgbClr val="006699"/>
                </a:solidFill>
                <a:effectLst/>
                <a:latin typeface="Monaco"/>
              </a:rPr>
              <a:t>int</a:t>
            </a:r>
            <a:r>
              <a:rPr kumimoji="0" lang="en-US" altLang="en-US" sz="3200" b="0" i="0" u="none" strike="noStrike" cap="none" normalizeH="0" baseline="0" dirty="0" smtClean="0">
                <a:ln>
                  <a:noFill/>
                </a:ln>
                <a:solidFill>
                  <a:srgbClr val="000000"/>
                </a:solidFill>
                <a:effectLst/>
                <a:latin typeface="Monaco"/>
              </a:rPr>
              <a:t>[] { </a:t>
            </a:r>
            <a:r>
              <a:rPr kumimoji="0" lang="en-US" altLang="en-US" sz="3200" b="0" i="0" u="none" strike="noStrike" cap="none" normalizeH="0" baseline="0" dirty="0" smtClean="0">
                <a:ln>
                  <a:noFill/>
                </a:ln>
                <a:solidFill>
                  <a:srgbClr val="009900"/>
                </a:solidFill>
                <a:effectLst/>
                <a:latin typeface="Monaco"/>
              </a:rPr>
              <a:t>4</a:t>
            </a:r>
            <a:r>
              <a:rPr kumimoji="0" lang="en-US" altLang="en-US" sz="3200" b="0" i="0" u="none" strike="noStrike" cap="none" normalizeH="0" baseline="0" dirty="0" smtClean="0">
                <a:ln>
                  <a:noFill/>
                </a:ln>
                <a:solidFill>
                  <a:srgbClr val="000000"/>
                </a:solidFill>
                <a:effectLst/>
                <a:latin typeface="Monaco"/>
              </a:rPr>
              <a:t>, </a:t>
            </a:r>
            <a:r>
              <a:rPr kumimoji="0" lang="en-US" altLang="en-US" sz="3200" b="0" i="0" u="none" strike="noStrike" cap="none" normalizeH="0" baseline="0" dirty="0" smtClean="0">
                <a:ln>
                  <a:noFill/>
                </a:ln>
                <a:solidFill>
                  <a:srgbClr val="009900"/>
                </a:solidFill>
                <a:effectLst/>
                <a:latin typeface="Monaco"/>
              </a:rPr>
              <a:t>5</a:t>
            </a:r>
            <a:r>
              <a:rPr kumimoji="0" lang="en-US" altLang="en-US" sz="3200" b="0" i="0" u="none" strike="noStrike" cap="none" normalizeH="0" baseline="0" dirty="0" smtClean="0">
                <a:ln>
                  <a:noFill/>
                </a:ln>
                <a:solidFill>
                  <a:srgbClr val="000000"/>
                </a:solidFill>
                <a:effectLst/>
                <a:latin typeface="Monaco"/>
              </a:rPr>
              <a:t>, </a:t>
            </a:r>
            <a:r>
              <a:rPr kumimoji="0" lang="en-US" altLang="en-US" sz="3200" b="0" i="0" u="none" strike="noStrike" cap="none" normalizeH="0" baseline="0" dirty="0" smtClean="0">
                <a:ln>
                  <a:noFill/>
                </a:ln>
                <a:solidFill>
                  <a:srgbClr val="009900"/>
                </a:solidFill>
                <a:effectLst/>
                <a:latin typeface="Monaco"/>
              </a:rPr>
              <a:t>6</a:t>
            </a:r>
            <a:r>
              <a:rPr kumimoji="0" lang="en-US" altLang="en-US" sz="3200" b="0" i="0" u="none" strike="noStrike" cap="none" normalizeH="0" baseline="0" dirty="0" smtClean="0">
                <a:ln>
                  <a:noFill/>
                </a:ln>
                <a:solidFill>
                  <a:srgbClr val="000000"/>
                </a:solidFill>
                <a:effectLst/>
                <a:latin typeface="Monaco"/>
              </a:rPr>
              <a:t>, </a:t>
            </a:r>
            <a:r>
              <a:rPr kumimoji="0" lang="en-US" altLang="en-US" sz="3200" b="0" i="0" u="none" strike="noStrike" cap="none" normalizeH="0" baseline="0" dirty="0" smtClean="0">
                <a:ln>
                  <a:noFill/>
                </a:ln>
                <a:solidFill>
                  <a:srgbClr val="009900"/>
                </a:solidFill>
                <a:effectLst/>
                <a:latin typeface="Monaco"/>
              </a:rPr>
              <a:t>7</a:t>
            </a:r>
            <a:r>
              <a:rPr kumimoji="0" lang="en-US" altLang="en-US" sz="4000" b="0" i="0" u="none" strike="noStrike" cap="none" normalizeH="0" baseline="0" dirty="0" smtClean="0">
                <a:ln>
                  <a:noFill/>
                </a:ln>
                <a:solidFill>
                  <a:srgbClr val="3A3A3A"/>
                </a:solidFill>
                <a:effectLst/>
                <a:latin typeface="Monaco"/>
              </a:rPr>
              <a:t> </a:t>
            </a:r>
            <a:r>
              <a:rPr kumimoji="0" lang="en-US" altLang="en-US" sz="3200" b="0" i="0" u="none" strike="noStrike" cap="none" normalizeH="0" baseline="0" dirty="0" smtClean="0">
                <a:ln>
                  <a:noFill/>
                </a:ln>
                <a:solidFill>
                  <a:srgbClr val="000000"/>
                </a:solidFill>
                <a:effectLst/>
                <a:latin typeface="Monaco"/>
              </a:rPr>
              <a:t>};</a:t>
            </a:r>
            <a:endParaRPr kumimoji="0" lang="en-US" altLang="en-US" sz="4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3A3A3A"/>
                </a:solidFill>
                <a:effectLst/>
                <a:latin typeface="Monaco"/>
              </a:rPr>
              <a:t>    </a:t>
            </a:r>
            <a:r>
              <a:rPr kumimoji="0" lang="en-US" altLang="en-US" sz="3200" b="1" i="0" u="none" strike="noStrike" cap="none" normalizeH="0" baseline="0" dirty="0" smtClean="0">
                <a:ln>
                  <a:noFill/>
                </a:ln>
                <a:solidFill>
                  <a:srgbClr val="006699"/>
                </a:solidFill>
                <a:effectLst/>
                <a:latin typeface="Monaco"/>
              </a:rPr>
              <a:t>new</a:t>
            </a:r>
            <a:r>
              <a:rPr kumimoji="0" lang="en-US" altLang="en-US" sz="4000" b="0" i="0" u="none" strike="noStrike" cap="none" normalizeH="0" baseline="0" dirty="0" smtClean="0">
                <a:ln>
                  <a:noFill/>
                </a:ln>
                <a:solidFill>
                  <a:srgbClr val="3A3A3A"/>
                </a:solidFill>
                <a:effectLst/>
                <a:latin typeface="Monaco"/>
              </a:rPr>
              <a:t> </a:t>
            </a:r>
            <a:r>
              <a:rPr kumimoji="0" lang="en-US" altLang="en-US" sz="3200" b="1" i="0" u="none" strike="noStrike" cap="none" normalizeH="0" baseline="0" dirty="0" err="1" smtClean="0">
                <a:ln>
                  <a:noFill/>
                </a:ln>
                <a:solidFill>
                  <a:srgbClr val="006699"/>
                </a:solidFill>
                <a:effectLst/>
                <a:latin typeface="Monaco"/>
              </a:rPr>
              <a:t>int</a:t>
            </a:r>
            <a:r>
              <a:rPr kumimoji="0" lang="en-US" altLang="en-US" sz="3200" b="0" i="0" u="none" strike="noStrike" cap="none" normalizeH="0" baseline="0" dirty="0" smtClean="0">
                <a:ln>
                  <a:noFill/>
                </a:ln>
                <a:solidFill>
                  <a:srgbClr val="000000"/>
                </a:solidFill>
                <a:effectLst/>
                <a:latin typeface="Monaco"/>
              </a:rPr>
              <a:t>[] { </a:t>
            </a:r>
            <a:r>
              <a:rPr kumimoji="0" lang="en-US" altLang="en-US" sz="3200" b="0" i="0" u="none" strike="noStrike" cap="none" normalizeH="0" baseline="0" dirty="0" smtClean="0">
                <a:ln>
                  <a:noFill/>
                </a:ln>
                <a:solidFill>
                  <a:srgbClr val="009900"/>
                </a:solidFill>
                <a:effectLst/>
                <a:latin typeface="Monaco"/>
              </a:rPr>
              <a:t>8</a:t>
            </a:r>
            <a:r>
              <a:rPr kumimoji="0" lang="en-US" altLang="en-US" sz="3200" b="0" i="0" u="none" strike="noStrike" cap="none" normalizeH="0" baseline="0" dirty="0" smtClean="0">
                <a:ln>
                  <a:noFill/>
                </a:ln>
                <a:solidFill>
                  <a:srgbClr val="000000"/>
                </a:solidFill>
                <a:effectLst/>
                <a:latin typeface="Monaco"/>
              </a:rPr>
              <a:t>, </a:t>
            </a:r>
            <a:r>
              <a:rPr kumimoji="0" lang="en-US" altLang="en-US" sz="3200" b="0" i="0" u="none" strike="noStrike" cap="none" normalizeH="0" baseline="0" dirty="0" smtClean="0">
                <a:ln>
                  <a:noFill/>
                </a:ln>
                <a:solidFill>
                  <a:srgbClr val="009900"/>
                </a:solidFill>
                <a:effectLst/>
                <a:latin typeface="Monaco"/>
              </a:rPr>
              <a:t>9</a:t>
            </a:r>
            <a:r>
              <a:rPr kumimoji="0" lang="en-US" altLang="en-US" sz="4000" b="0" i="0" u="none" strike="noStrike" cap="none" normalizeH="0" baseline="0" dirty="0" smtClean="0">
                <a:ln>
                  <a:noFill/>
                </a:ln>
                <a:solidFill>
                  <a:srgbClr val="3A3A3A"/>
                </a:solidFill>
                <a:effectLst/>
                <a:latin typeface="Monaco"/>
              </a:rPr>
              <a:t> </a:t>
            </a:r>
            <a:r>
              <a:rPr kumimoji="0" lang="en-US" altLang="en-US" sz="3200" b="0" i="0" u="none" strike="noStrike" cap="none" normalizeH="0" baseline="0" dirty="0" smtClean="0">
                <a:ln>
                  <a:noFill/>
                </a:ln>
                <a:solidFill>
                  <a:srgbClr val="000000"/>
                </a:solidFill>
                <a:effectLst/>
                <a:latin typeface="Monaco"/>
              </a:rPr>
              <a:t>};</a:t>
            </a:r>
            <a:endParaRPr kumimoji="0" lang="en-US" altLang="en-US" sz="4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Monaco"/>
              </a:rPr>
              <a:t>};</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6230319" y="2282261"/>
            <a:ext cx="3727342"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err="1" smtClean="0">
                <a:ln>
                  <a:noFill/>
                </a:ln>
                <a:solidFill>
                  <a:srgbClr val="006699"/>
                </a:solidFill>
                <a:effectLst/>
                <a:latin typeface="Monaco"/>
              </a:rPr>
              <a:t>int</a:t>
            </a:r>
            <a:r>
              <a:rPr kumimoji="0" lang="en-US" altLang="en-US" sz="4000" b="0" i="0" u="none" strike="noStrike" cap="none" normalizeH="0" baseline="0" dirty="0" smtClean="0">
                <a:ln>
                  <a:noFill/>
                </a:ln>
                <a:solidFill>
                  <a:srgbClr val="000000"/>
                </a:solidFill>
                <a:effectLst/>
                <a:latin typeface="Monaco"/>
              </a:rPr>
              <a:t>[][] </a:t>
            </a:r>
            <a:r>
              <a:rPr kumimoji="0" lang="en-US" altLang="en-US" sz="4000" b="0" i="0" u="none" strike="noStrike" cap="none" normalizeH="0" baseline="0" dirty="0" err="1" smtClean="0">
                <a:ln>
                  <a:noFill/>
                </a:ln>
                <a:solidFill>
                  <a:srgbClr val="000000"/>
                </a:solidFill>
                <a:effectLst/>
                <a:latin typeface="Monaco"/>
              </a:rPr>
              <a:t>arr</a:t>
            </a:r>
            <a:r>
              <a:rPr kumimoji="0" lang="en-US" altLang="en-US" sz="4000" b="0" i="0" u="none" strike="noStrike" cap="none" normalizeH="0" baseline="0" dirty="0" smtClean="0">
                <a:ln>
                  <a:noFill/>
                </a:ln>
                <a:solidFill>
                  <a:srgbClr val="000000"/>
                </a:solidFill>
                <a:effectLst/>
                <a:latin typeface="Monaco"/>
              </a:rPr>
              <a:t> = {</a:t>
            </a:r>
            <a:endParaRPr kumimoji="0" lang="en-US" altLang="en-US" sz="4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rgbClr val="3A3A3A"/>
                </a:solidFill>
                <a:effectLst/>
                <a:latin typeface="Monaco"/>
              </a:rPr>
              <a:t>    </a:t>
            </a:r>
            <a:r>
              <a:rPr kumimoji="0" lang="en-US" altLang="en-US" sz="4000" b="0" i="0" u="none" strike="noStrike" cap="none" normalizeH="0" baseline="0" dirty="0" smtClean="0">
                <a:ln>
                  <a:noFill/>
                </a:ln>
                <a:solidFill>
                  <a:srgbClr val="000000"/>
                </a:solidFill>
                <a:effectLst/>
                <a:latin typeface="Monaco"/>
              </a:rPr>
              <a:t>{ </a:t>
            </a:r>
            <a:r>
              <a:rPr kumimoji="0" lang="en-US" altLang="en-US" sz="4000" b="0" i="0" u="none" strike="noStrike" cap="none" normalizeH="0" baseline="0" dirty="0" smtClean="0">
                <a:ln>
                  <a:noFill/>
                </a:ln>
                <a:solidFill>
                  <a:srgbClr val="009900"/>
                </a:solidFill>
                <a:effectLst/>
                <a:latin typeface="Monaco"/>
              </a:rPr>
              <a:t>1</a:t>
            </a:r>
            <a:r>
              <a:rPr kumimoji="0" lang="en-US" altLang="en-US" sz="4000" b="0" i="0" u="none" strike="noStrike" cap="none" normalizeH="0" baseline="0" dirty="0" smtClean="0">
                <a:ln>
                  <a:noFill/>
                </a:ln>
                <a:solidFill>
                  <a:srgbClr val="000000"/>
                </a:solidFill>
                <a:effectLst/>
                <a:latin typeface="Monaco"/>
              </a:rPr>
              <a:t>, </a:t>
            </a:r>
            <a:r>
              <a:rPr kumimoji="0" lang="en-US" altLang="en-US" sz="4000" b="0" i="0" u="none" strike="noStrike" cap="none" normalizeH="0" baseline="0" dirty="0" smtClean="0">
                <a:ln>
                  <a:noFill/>
                </a:ln>
                <a:solidFill>
                  <a:srgbClr val="009900"/>
                </a:solidFill>
                <a:effectLst/>
                <a:latin typeface="Monaco"/>
              </a:rPr>
              <a:t>2</a:t>
            </a:r>
            <a:r>
              <a:rPr kumimoji="0" lang="en-US" altLang="en-US" sz="4000" b="0" i="0" u="none" strike="noStrike" cap="none" normalizeH="0" baseline="0" dirty="0" smtClean="0">
                <a:ln>
                  <a:noFill/>
                </a:ln>
                <a:solidFill>
                  <a:srgbClr val="000000"/>
                </a:solidFill>
                <a:effectLst/>
                <a:latin typeface="Monaco"/>
              </a:rPr>
              <a:t>, </a:t>
            </a:r>
            <a:r>
              <a:rPr kumimoji="0" lang="en-US" altLang="en-US" sz="4000" b="0" i="0" u="none" strike="noStrike" cap="none" normalizeH="0" baseline="0" dirty="0" smtClean="0">
                <a:ln>
                  <a:noFill/>
                </a:ln>
                <a:solidFill>
                  <a:srgbClr val="009900"/>
                </a:solidFill>
                <a:effectLst/>
                <a:latin typeface="Monaco"/>
              </a:rPr>
              <a:t>3</a:t>
            </a:r>
            <a:r>
              <a:rPr kumimoji="0" lang="en-US" altLang="en-US" sz="4800" b="0" i="0" u="none" strike="noStrike" cap="none" normalizeH="0" baseline="0" dirty="0" smtClean="0">
                <a:ln>
                  <a:noFill/>
                </a:ln>
                <a:solidFill>
                  <a:srgbClr val="3A3A3A"/>
                </a:solidFill>
                <a:effectLst/>
                <a:latin typeface="Monaco"/>
              </a:rPr>
              <a:t> </a:t>
            </a:r>
            <a:r>
              <a:rPr kumimoji="0" lang="en-US" altLang="en-US" sz="4000" b="0" i="0" u="none" strike="noStrike" cap="none" normalizeH="0" baseline="0" dirty="0" smtClean="0">
                <a:ln>
                  <a:noFill/>
                </a:ln>
                <a:solidFill>
                  <a:srgbClr val="000000"/>
                </a:solidFill>
                <a:effectLst/>
                <a:latin typeface="Monaco"/>
              </a:rPr>
              <a:t>},</a:t>
            </a:r>
            <a:endParaRPr kumimoji="0" lang="en-US" altLang="en-US" sz="4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rgbClr val="3A3A3A"/>
                </a:solidFill>
                <a:effectLst/>
                <a:latin typeface="Monaco"/>
              </a:rPr>
              <a:t>    </a:t>
            </a:r>
            <a:r>
              <a:rPr kumimoji="0" lang="en-US" altLang="en-US" sz="4000" b="0" i="0" u="none" strike="noStrike" cap="none" normalizeH="0" baseline="0" dirty="0" smtClean="0">
                <a:ln>
                  <a:noFill/>
                </a:ln>
                <a:solidFill>
                  <a:srgbClr val="000000"/>
                </a:solidFill>
                <a:effectLst/>
                <a:latin typeface="Monaco"/>
              </a:rPr>
              <a:t>{ </a:t>
            </a:r>
            <a:r>
              <a:rPr kumimoji="0" lang="en-US" altLang="en-US" sz="4000" b="0" i="0" u="none" strike="noStrike" cap="none" normalizeH="0" baseline="0" dirty="0" smtClean="0">
                <a:ln>
                  <a:noFill/>
                </a:ln>
                <a:solidFill>
                  <a:srgbClr val="009900"/>
                </a:solidFill>
                <a:effectLst/>
                <a:latin typeface="Monaco"/>
              </a:rPr>
              <a:t>4</a:t>
            </a:r>
            <a:r>
              <a:rPr kumimoji="0" lang="en-US" altLang="en-US" sz="4000" b="0" i="0" u="none" strike="noStrike" cap="none" normalizeH="0" baseline="0" dirty="0" smtClean="0">
                <a:ln>
                  <a:noFill/>
                </a:ln>
                <a:solidFill>
                  <a:srgbClr val="000000"/>
                </a:solidFill>
                <a:effectLst/>
                <a:latin typeface="Monaco"/>
              </a:rPr>
              <a:t>, </a:t>
            </a:r>
            <a:r>
              <a:rPr kumimoji="0" lang="en-US" altLang="en-US" sz="4000" b="0" i="0" u="none" strike="noStrike" cap="none" normalizeH="0" baseline="0" dirty="0" smtClean="0">
                <a:ln>
                  <a:noFill/>
                </a:ln>
                <a:solidFill>
                  <a:srgbClr val="009900"/>
                </a:solidFill>
                <a:effectLst/>
                <a:latin typeface="Monaco"/>
              </a:rPr>
              <a:t>5</a:t>
            </a:r>
            <a:r>
              <a:rPr kumimoji="0" lang="en-US" altLang="en-US" sz="4000" b="0" i="0" u="none" strike="noStrike" cap="none" normalizeH="0" baseline="0" dirty="0" smtClean="0">
                <a:ln>
                  <a:noFill/>
                </a:ln>
                <a:solidFill>
                  <a:srgbClr val="000000"/>
                </a:solidFill>
                <a:effectLst/>
                <a:latin typeface="Monaco"/>
              </a:rPr>
              <a:t>, </a:t>
            </a:r>
            <a:r>
              <a:rPr kumimoji="0" lang="en-US" altLang="en-US" sz="4000" b="0" i="0" u="none" strike="noStrike" cap="none" normalizeH="0" baseline="0" dirty="0" smtClean="0">
                <a:ln>
                  <a:noFill/>
                </a:ln>
                <a:solidFill>
                  <a:srgbClr val="009900"/>
                </a:solidFill>
                <a:effectLst/>
                <a:latin typeface="Monaco"/>
              </a:rPr>
              <a:t>6</a:t>
            </a:r>
            <a:r>
              <a:rPr kumimoji="0" lang="en-US" altLang="en-US" sz="4000" b="0" i="0" u="none" strike="noStrike" cap="none" normalizeH="0" baseline="0" dirty="0" smtClean="0">
                <a:ln>
                  <a:noFill/>
                </a:ln>
                <a:solidFill>
                  <a:srgbClr val="000000"/>
                </a:solidFill>
                <a:effectLst/>
                <a:latin typeface="Monaco"/>
              </a:rPr>
              <a:t>, </a:t>
            </a:r>
            <a:r>
              <a:rPr kumimoji="0" lang="en-US" altLang="en-US" sz="4000" b="0" i="0" u="none" strike="noStrike" cap="none" normalizeH="0" baseline="0" dirty="0" smtClean="0">
                <a:ln>
                  <a:noFill/>
                </a:ln>
                <a:solidFill>
                  <a:srgbClr val="009900"/>
                </a:solidFill>
                <a:effectLst/>
                <a:latin typeface="Monaco"/>
              </a:rPr>
              <a:t>7</a:t>
            </a:r>
            <a:r>
              <a:rPr kumimoji="0" lang="en-US" altLang="en-US" sz="4800" b="0" i="0" u="none" strike="noStrike" cap="none" normalizeH="0" baseline="0" dirty="0" smtClean="0">
                <a:ln>
                  <a:noFill/>
                </a:ln>
                <a:solidFill>
                  <a:srgbClr val="3A3A3A"/>
                </a:solidFill>
                <a:effectLst/>
                <a:latin typeface="Monaco"/>
              </a:rPr>
              <a:t> </a:t>
            </a:r>
            <a:r>
              <a:rPr kumimoji="0" lang="en-US" altLang="en-US" sz="4000" b="0" i="0" u="none" strike="noStrike" cap="none" normalizeH="0" baseline="0" dirty="0" smtClean="0">
                <a:ln>
                  <a:noFill/>
                </a:ln>
                <a:solidFill>
                  <a:srgbClr val="000000"/>
                </a:solidFill>
                <a:effectLst/>
                <a:latin typeface="Monaco"/>
              </a:rPr>
              <a:t>},</a:t>
            </a:r>
            <a:endParaRPr kumimoji="0" lang="en-US" altLang="en-US" sz="4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rgbClr val="3A3A3A"/>
                </a:solidFill>
                <a:effectLst/>
                <a:latin typeface="Monaco"/>
              </a:rPr>
              <a:t>    </a:t>
            </a:r>
            <a:r>
              <a:rPr kumimoji="0" lang="en-US" altLang="en-US" sz="4000" b="0" i="0" u="none" strike="noStrike" cap="none" normalizeH="0" baseline="0" dirty="0" smtClean="0">
                <a:ln>
                  <a:noFill/>
                </a:ln>
                <a:solidFill>
                  <a:srgbClr val="000000"/>
                </a:solidFill>
                <a:effectLst/>
                <a:latin typeface="Monaco"/>
              </a:rPr>
              <a:t>{ </a:t>
            </a:r>
            <a:r>
              <a:rPr kumimoji="0" lang="en-US" altLang="en-US" sz="4000" b="0" i="0" u="none" strike="noStrike" cap="none" normalizeH="0" baseline="0" dirty="0" smtClean="0">
                <a:ln>
                  <a:noFill/>
                </a:ln>
                <a:solidFill>
                  <a:srgbClr val="009900"/>
                </a:solidFill>
                <a:effectLst/>
                <a:latin typeface="Monaco"/>
              </a:rPr>
              <a:t>8</a:t>
            </a:r>
            <a:r>
              <a:rPr kumimoji="0" lang="en-US" altLang="en-US" sz="4000" b="0" i="0" u="none" strike="noStrike" cap="none" normalizeH="0" baseline="0" dirty="0" smtClean="0">
                <a:ln>
                  <a:noFill/>
                </a:ln>
                <a:solidFill>
                  <a:srgbClr val="000000"/>
                </a:solidFill>
                <a:effectLst/>
                <a:latin typeface="Monaco"/>
              </a:rPr>
              <a:t>, </a:t>
            </a:r>
            <a:r>
              <a:rPr kumimoji="0" lang="en-US" altLang="en-US" sz="4000" b="0" i="0" u="none" strike="noStrike" cap="none" normalizeH="0" baseline="0" dirty="0" smtClean="0">
                <a:ln>
                  <a:noFill/>
                </a:ln>
                <a:solidFill>
                  <a:srgbClr val="009900"/>
                </a:solidFill>
                <a:effectLst/>
                <a:latin typeface="Monaco"/>
              </a:rPr>
              <a:t>9</a:t>
            </a:r>
            <a:r>
              <a:rPr kumimoji="0" lang="en-US" altLang="en-US" sz="4800" b="0" i="0" u="none" strike="noStrike" cap="none" normalizeH="0" baseline="0" dirty="0" smtClean="0">
                <a:ln>
                  <a:noFill/>
                </a:ln>
                <a:solidFill>
                  <a:srgbClr val="3A3A3A"/>
                </a:solidFill>
                <a:effectLst/>
                <a:latin typeface="Monaco"/>
              </a:rPr>
              <a:t> </a:t>
            </a:r>
            <a:r>
              <a:rPr kumimoji="0" lang="en-US" altLang="en-US" sz="4000" b="0" i="0" u="none" strike="noStrike" cap="none" normalizeH="0" baseline="0" dirty="0" smtClean="0">
                <a:ln>
                  <a:noFill/>
                </a:ln>
                <a:solidFill>
                  <a:srgbClr val="000000"/>
                </a:solidFill>
                <a:effectLst/>
                <a:latin typeface="Monaco"/>
              </a:rPr>
              <a:t>} };</a:t>
            </a:r>
            <a:endParaRPr kumimoji="0" lang="en-US" altLang="en-US" sz="7200" b="0" i="0" u="none" strike="noStrike" cap="none" normalizeH="0" baseline="0" dirty="0" smtClean="0">
              <a:ln>
                <a:noFill/>
              </a:ln>
              <a:solidFill>
                <a:schemeClr val="tx1"/>
              </a:solidFill>
              <a:effectLst/>
              <a:latin typeface="Arial" panose="020B0604020202020204" pitchFamily="34" charset="0"/>
            </a:endParaRPr>
          </a:p>
        </p:txBody>
      </p:sp>
      <p:sp>
        <p:nvSpPr>
          <p:cNvPr id="8" name="Right Arrow 7"/>
          <p:cNvSpPr/>
          <p:nvPr/>
        </p:nvSpPr>
        <p:spPr>
          <a:xfrm>
            <a:off x="5152918" y="3440624"/>
            <a:ext cx="1216885" cy="232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21945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7341" y="89558"/>
            <a:ext cx="6096000" cy="6740307"/>
          </a:xfrm>
          <a:prstGeom prst="rect">
            <a:avLst/>
          </a:prstGeom>
        </p:spPr>
        <p:txBody>
          <a:bodyPr>
            <a:spAutoFit/>
          </a:bodyPr>
          <a:lstStyle/>
          <a:p>
            <a:r>
              <a:rPr lang="en-US" dirty="0" smtClean="0"/>
              <a:t>class Jagged</a:t>
            </a:r>
          </a:p>
          <a:p>
            <a:r>
              <a:rPr lang="en-US" dirty="0" smtClean="0"/>
              <a:t>{</a:t>
            </a:r>
          </a:p>
          <a:p>
            <a:r>
              <a:rPr lang="en-US" dirty="0" smtClean="0"/>
              <a:t>    public static void main(String[] </a:t>
            </a:r>
            <a:r>
              <a:rPr lang="en-US" dirty="0" err="1" smtClean="0"/>
              <a:t>args</a:t>
            </a:r>
            <a:r>
              <a:rPr lang="en-US" dirty="0" smtClean="0"/>
              <a:t>)</a:t>
            </a:r>
          </a:p>
          <a:p>
            <a:r>
              <a:rPr lang="en-US" dirty="0" smtClean="0"/>
              <a:t>    {</a:t>
            </a:r>
          </a:p>
          <a:p>
            <a:r>
              <a:rPr lang="en-US" dirty="0" smtClean="0"/>
              <a:t>        // Declare a 2-D array with 3 rows</a:t>
            </a:r>
          </a:p>
          <a:p>
            <a:r>
              <a:rPr lang="en-US" dirty="0" smtClean="0"/>
              <a:t>       </a:t>
            </a:r>
            <a:r>
              <a:rPr lang="en-US" dirty="0" err="1" smtClean="0"/>
              <a:t>int</a:t>
            </a:r>
            <a:r>
              <a:rPr lang="en-US" dirty="0" smtClean="0"/>
              <a:t> </a:t>
            </a:r>
            <a:r>
              <a:rPr lang="en-US" dirty="0" err="1" smtClean="0"/>
              <a:t>myarray</a:t>
            </a:r>
            <a:r>
              <a:rPr lang="en-US" dirty="0" smtClean="0"/>
              <a:t>[][] = new </a:t>
            </a:r>
            <a:r>
              <a:rPr lang="en-US" dirty="0" err="1" smtClean="0"/>
              <a:t>int</a:t>
            </a:r>
            <a:r>
              <a:rPr lang="en-US" dirty="0" smtClean="0"/>
              <a:t>[3][];</a:t>
            </a:r>
          </a:p>
          <a:p>
            <a:r>
              <a:rPr lang="en-US" dirty="0" smtClean="0"/>
              <a:t> </a:t>
            </a:r>
          </a:p>
          <a:p>
            <a:r>
              <a:rPr lang="en-US" dirty="0" smtClean="0"/>
              <a:t>       // define and initialize jagged array</a:t>
            </a:r>
          </a:p>
          <a:p>
            <a:r>
              <a:rPr lang="en-US" dirty="0" smtClean="0"/>
              <a:t> </a:t>
            </a:r>
          </a:p>
          <a:p>
            <a:r>
              <a:rPr lang="en-US" dirty="0" smtClean="0"/>
              <a:t>       </a:t>
            </a:r>
            <a:r>
              <a:rPr lang="en-US" dirty="0" err="1" smtClean="0"/>
              <a:t>myarray</a:t>
            </a:r>
            <a:r>
              <a:rPr lang="en-US" dirty="0" smtClean="0"/>
              <a:t>[0] = new </a:t>
            </a:r>
            <a:r>
              <a:rPr lang="en-US" dirty="0" err="1" smtClean="0"/>
              <a:t>int</a:t>
            </a:r>
            <a:r>
              <a:rPr lang="en-US" dirty="0" smtClean="0"/>
              <a:t>[]{1,2,3};</a:t>
            </a:r>
          </a:p>
          <a:p>
            <a:r>
              <a:rPr lang="en-US" dirty="0" smtClean="0"/>
              <a:t>       </a:t>
            </a:r>
            <a:r>
              <a:rPr lang="en-US" dirty="0" err="1" smtClean="0"/>
              <a:t>myarray</a:t>
            </a:r>
            <a:r>
              <a:rPr lang="en-US" dirty="0" smtClean="0"/>
              <a:t>[1] = new </a:t>
            </a:r>
            <a:r>
              <a:rPr lang="en-US" dirty="0" err="1" smtClean="0"/>
              <a:t>int</a:t>
            </a:r>
            <a:r>
              <a:rPr lang="en-US" dirty="0" smtClean="0"/>
              <a:t>[]{4,5};</a:t>
            </a:r>
          </a:p>
          <a:p>
            <a:r>
              <a:rPr lang="en-US" dirty="0" smtClean="0"/>
              <a:t>       </a:t>
            </a:r>
            <a:r>
              <a:rPr lang="en-US" dirty="0" err="1" smtClean="0"/>
              <a:t>myarray</a:t>
            </a:r>
            <a:r>
              <a:rPr lang="en-US" dirty="0" smtClean="0"/>
              <a:t>[2] = new </a:t>
            </a:r>
            <a:r>
              <a:rPr lang="en-US" dirty="0" err="1" smtClean="0"/>
              <a:t>int</a:t>
            </a:r>
            <a:r>
              <a:rPr lang="en-US" dirty="0" smtClean="0"/>
              <a:t>[]{6,7,8,9,10};</a:t>
            </a:r>
          </a:p>
          <a:p>
            <a:r>
              <a:rPr lang="en-US" dirty="0" smtClean="0"/>
              <a:t> </a:t>
            </a:r>
          </a:p>
          <a:p>
            <a:r>
              <a:rPr lang="en-US" dirty="0" smtClean="0"/>
              <a:t>       // display the jagged array</a:t>
            </a:r>
          </a:p>
          <a:p>
            <a:r>
              <a:rPr lang="en-US" dirty="0" smtClean="0"/>
              <a:t>       </a:t>
            </a:r>
            <a:r>
              <a:rPr lang="en-US" dirty="0" err="1" smtClean="0"/>
              <a:t>System.out.println</a:t>
            </a:r>
            <a:r>
              <a:rPr lang="en-US" dirty="0" smtClean="0"/>
              <a:t>("Two dimensional Jagged Array:");</a:t>
            </a:r>
          </a:p>
          <a:p>
            <a:r>
              <a:rPr lang="en-US" dirty="0" smtClean="0"/>
              <a:t>       for (</a:t>
            </a:r>
            <a:r>
              <a:rPr lang="en-US" dirty="0" err="1" smtClean="0"/>
              <a:t>int</a:t>
            </a:r>
            <a:r>
              <a:rPr lang="en-US" dirty="0" smtClean="0"/>
              <a:t> </a:t>
            </a:r>
            <a:r>
              <a:rPr lang="en-US" dirty="0" err="1" smtClean="0"/>
              <a:t>i</a:t>
            </a:r>
            <a:r>
              <a:rPr lang="en-US" dirty="0" smtClean="0"/>
              <a:t>=0; </a:t>
            </a:r>
            <a:r>
              <a:rPr lang="en-US" dirty="0" err="1" smtClean="0"/>
              <a:t>i</a:t>
            </a:r>
            <a:r>
              <a:rPr lang="en-US" dirty="0" smtClean="0"/>
              <a:t>&lt;</a:t>
            </a:r>
            <a:r>
              <a:rPr lang="en-US" dirty="0" err="1" smtClean="0"/>
              <a:t>myarray.length</a:t>
            </a:r>
            <a:r>
              <a:rPr lang="en-US" dirty="0" smtClean="0"/>
              <a:t>; </a:t>
            </a:r>
            <a:r>
              <a:rPr lang="en-US" dirty="0" err="1" smtClean="0"/>
              <a:t>i</a:t>
            </a:r>
            <a:r>
              <a:rPr lang="en-US" dirty="0" smtClean="0"/>
              <a:t>++)</a:t>
            </a:r>
          </a:p>
          <a:p>
            <a:r>
              <a:rPr lang="en-US" dirty="0" smtClean="0"/>
              <a:t>       {</a:t>
            </a:r>
          </a:p>
          <a:p>
            <a:r>
              <a:rPr lang="en-US" dirty="0" smtClean="0"/>
              <a:t>          for (</a:t>
            </a:r>
            <a:r>
              <a:rPr lang="en-US" dirty="0" err="1" smtClean="0"/>
              <a:t>int</a:t>
            </a:r>
            <a:r>
              <a:rPr lang="en-US" dirty="0" smtClean="0"/>
              <a:t> j=0; j&lt;</a:t>
            </a:r>
            <a:r>
              <a:rPr lang="en-US" dirty="0" err="1" smtClean="0"/>
              <a:t>myarray</a:t>
            </a:r>
            <a:r>
              <a:rPr lang="en-US" dirty="0" smtClean="0"/>
              <a:t>[</a:t>
            </a:r>
            <a:r>
              <a:rPr lang="en-US" dirty="0" err="1" smtClean="0"/>
              <a:t>i</a:t>
            </a:r>
            <a:r>
              <a:rPr lang="en-US" dirty="0" smtClean="0"/>
              <a:t>].length; j++)</a:t>
            </a:r>
          </a:p>
          <a:p>
            <a:r>
              <a:rPr lang="en-US" dirty="0" smtClean="0"/>
              <a:t>              </a:t>
            </a:r>
            <a:r>
              <a:rPr lang="en-US" dirty="0" err="1" smtClean="0"/>
              <a:t>System.out.print</a:t>
            </a:r>
            <a:r>
              <a:rPr lang="en-US" dirty="0" smtClean="0"/>
              <a:t>(</a:t>
            </a:r>
            <a:r>
              <a:rPr lang="en-US" dirty="0" err="1" smtClean="0"/>
              <a:t>myarray</a:t>
            </a:r>
            <a:r>
              <a:rPr lang="en-US" dirty="0" smtClean="0"/>
              <a:t>[</a:t>
            </a:r>
            <a:r>
              <a:rPr lang="en-US" dirty="0" err="1" smtClean="0"/>
              <a:t>i</a:t>
            </a:r>
            <a:r>
              <a:rPr lang="en-US" dirty="0" smtClean="0"/>
              <a:t>][j] + " ");</a:t>
            </a:r>
          </a:p>
          <a:p>
            <a:r>
              <a:rPr lang="en-US" dirty="0" smtClean="0"/>
              <a:t>          </a:t>
            </a:r>
            <a:r>
              <a:rPr lang="en-US" dirty="0" err="1" smtClean="0"/>
              <a:t>System.out.println</a:t>
            </a:r>
            <a:r>
              <a:rPr lang="en-US" dirty="0" smtClean="0"/>
              <a:t>();</a:t>
            </a:r>
          </a:p>
          <a:p>
            <a:r>
              <a:rPr lang="en-US" dirty="0" smtClean="0"/>
              <a:t>        }</a:t>
            </a:r>
          </a:p>
          <a:p>
            <a:r>
              <a:rPr lang="en-US" dirty="0" smtClean="0"/>
              <a:t>    }</a:t>
            </a:r>
          </a:p>
          <a:p>
            <a:r>
              <a:rPr lang="en-US" dirty="0" smtClean="0"/>
              <a:t>}</a:t>
            </a:r>
            <a:endParaRPr lang="en-US" dirty="0"/>
          </a:p>
        </p:txBody>
      </p:sp>
      <p:pic>
        <p:nvPicPr>
          <p:cNvPr id="5" name="Picture 4"/>
          <p:cNvPicPr>
            <a:picLocks noChangeAspect="1"/>
          </p:cNvPicPr>
          <p:nvPr/>
        </p:nvPicPr>
        <p:blipFill>
          <a:blip r:embed="rId3"/>
          <a:stretch>
            <a:fillRect/>
          </a:stretch>
        </p:blipFill>
        <p:spPr>
          <a:xfrm>
            <a:off x="4949044" y="2215705"/>
            <a:ext cx="5854944" cy="1517948"/>
          </a:xfrm>
          <a:prstGeom prst="rect">
            <a:avLst/>
          </a:prstGeom>
        </p:spPr>
      </p:pic>
      <p:sp>
        <p:nvSpPr>
          <p:cNvPr id="6" name="TextBox 5"/>
          <p:cNvSpPr txBox="1"/>
          <p:nvPr/>
        </p:nvSpPr>
        <p:spPr>
          <a:xfrm>
            <a:off x="3409627" y="0"/>
            <a:ext cx="7191213" cy="523220"/>
          </a:xfrm>
          <a:prstGeom prst="rect">
            <a:avLst/>
          </a:prstGeom>
          <a:noFill/>
        </p:spPr>
        <p:txBody>
          <a:bodyPr wrap="square" rtlCol="0">
            <a:spAutoFit/>
          </a:bodyPr>
          <a:lstStyle/>
          <a:p>
            <a:r>
              <a:rPr lang="en-US" sz="2800" b="1" dirty="0" smtClean="0">
                <a:solidFill>
                  <a:srgbClr val="00B0F0"/>
                </a:solidFill>
              </a:rPr>
              <a:t>Program for initializing jagged array</a:t>
            </a:r>
            <a:endParaRPr lang="en-US" sz="2800" b="1" dirty="0">
              <a:solidFill>
                <a:srgbClr val="00B0F0"/>
              </a:solidFill>
            </a:endParaRPr>
          </a:p>
        </p:txBody>
      </p:sp>
    </p:spTree>
    <p:extLst>
      <p:ext uri="{BB962C8B-B14F-4D97-AF65-F5344CB8AC3E}">
        <p14:creationId xmlns:p14="http://schemas.microsoft.com/office/powerpoint/2010/main" val="3680434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990094" y="557630"/>
            <a:ext cx="4200041" cy="1270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02955" y="507029"/>
            <a:ext cx="6385302" cy="5632311"/>
          </a:xfrm>
          <a:prstGeom prst="rect">
            <a:avLst/>
          </a:prstGeom>
        </p:spPr>
        <p:txBody>
          <a:bodyPr wrap="square">
            <a:spAutoFit/>
          </a:bodyPr>
          <a:lstStyle/>
          <a:p>
            <a:r>
              <a:rPr lang="en-US" dirty="0" smtClean="0"/>
              <a:t>class Jagged</a:t>
            </a:r>
          </a:p>
          <a:p>
            <a:r>
              <a:rPr lang="en-US" dirty="0" smtClean="0"/>
              <a:t>{</a:t>
            </a:r>
          </a:p>
          <a:p>
            <a:r>
              <a:rPr lang="en-US" dirty="0" smtClean="0"/>
              <a:t>    public static void main(String[] </a:t>
            </a:r>
            <a:r>
              <a:rPr lang="en-US" dirty="0" err="1" smtClean="0"/>
              <a:t>args</a:t>
            </a:r>
            <a:r>
              <a:rPr lang="en-US" dirty="0" smtClean="0"/>
              <a:t>)</a:t>
            </a:r>
          </a:p>
          <a:p>
            <a:r>
              <a:rPr lang="en-US" dirty="0" smtClean="0"/>
              <a:t>    {</a:t>
            </a:r>
          </a:p>
          <a:p>
            <a:r>
              <a:rPr lang="en-US" dirty="0" smtClean="0"/>
              <a:t>       </a:t>
            </a:r>
          </a:p>
          <a:p>
            <a:endParaRPr lang="en-US" dirty="0" smtClean="0"/>
          </a:p>
          <a:p>
            <a:r>
              <a:rPr lang="en-US" dirty="0" smtClean="0"/>
              <a:t> 	</a:t>
            </a:r>
            <a:r>
              <a:rPr lang="en-US" dirty="0" err="1" smtClean="0"/>
              <a:t>int</a:t>
            </a:r>
            <a:r>
              <a:rPr lang="en-US" dirty="0" smtClean="0"/>
              <a:t>[][] </a:t>
            </a:r>
            <a:r>
              <a:rPr lang="en-US" dirty="0" err="1" smtClean="0"/>
              <a:t>myarray</a:t>
            </a:r>
            <a:r>
              <a:rPr lang="en-US" dirty="0" smtClean="0"/>
              <a:t>={{1,2,3},{4,5},{6,7,8,9,10}};</a:t>
            </a:r>
          </a:p>
          <a:p>
            <a:r>
              <a:rPr lang="en-US" dirty="0" smtClean="0"/>
              <a:t> </a:t>
            </a:r>
          </a:p>
          <a:p>
            <a:r>
              <a:rPr lang="en-US" dirty="0" smtClean="0"/>
              <a:t>       // display the jagged array</a:t>
            </a:r>
          </a:p>
          <a:p>
            <a:r>
              <a:rPr lang="en-US" dirty="0" smtClean="0"/>
              <a:t>   </a:t>
            </a:r>
          </a:p>
          <a:p>
            <a:r>
              <a:rPr lang="en-US" dirty="0" smtClean="0"/>
              <a:t>   </a:t>
            </a:r>
            <a:r>
              <a:rPr lang="en-US" dirty="0" err="1" smtClean="0"/>
              <a:t>System.out.println</a:t>
            </a:r>
            <a:r>
              <a:rPr lang="en-US" dirty="0" smtClean="0"/>
              <a:t>("Two dimensional Jagged Array:");</a:t>
            </a:r>
          </a:p>
          <a:p>
            <a:r>
              <a:rPr lang="en-US" dirty="0" smtClean="0"/>
              <a:t>     </a:t>
            </a:r>
          </a:p>
          <a:p>
            <a:r>
              <a:rPr lang="en-US" dirty="0"/>
              <a:t> </a:t>
            </a:r>
            <a:r>
              <a:rPr lang="en-US" dirty="0" smtClean="0"/>
              <a:t>    for (</a:t>
            </a:r>
            <a:r>
              <a:rPr lang="en-US" dirty="0" err="1" smtClean="0"/>
              <a:t>int</a:t>
            </a:r>
            <a:r>
              <a:rPr lang="en-US" dirty="0" smtClean="0"/>
              <a:t> </a:t>
            </a:r>
            <a:r>
              <a:rPr lang="en-US" dirty="0" err="1" smtClean="0"/>
              <a:t>i</a:t>
            </a:r>
            <a:r>
              <a:rPr lang="en-US" dirty="0" smtClean="0"/>
              <a:t>=0; </a:t>
            </a:r>
            <a:r>
              <a:rPr lang="en-US" dirty="0" err="1" smtClean="0"/>
              <a:t>i</a:t>
            </a:r>
            <a:r>
              <a:rPr lang="en-US" dirty="0" smtClean="0"/>
              <a:t>&lt;</a:t>
            </a:r>
            <a:r>
              <a:rPr lang="en-US" dirty="0" err="1" smtClean="0"/>
              <a:t>myarray.length</a:t>
            </a:r>
            <a:r>
              <a:rPr lang="en-US" dirty="0" smtClean="0"/>
              <a:t>; </a:t>
            </a:r>
            <a:r>
              <a:rPr lang="en-US" dirty="0" err="1" smtClean="0"/>
              <a:t>i</a:t>
            </a:r>
            <a:r>
              <a:rPr lang="en-US" dirty="0" smtClean="0"/>
              <a:t>++)</a:t>
            </a:r>
          </a:p>
          <a:p>
            <a:r>
              <a:rPr lang="en-US" dirty="0" smtClean="0"/>
              <a:t>       {</a:t>
            </a:r>
          </a:p>
          <a:p>
            <a:r>
              <a:rPr lang="en-US" dirty="0" smtClean="0"/>
              <a:t>          for (</a:t>
            </a:r>
            <a:r>
              <a:rPr lang="en-US" dirty="0" err="1" smtClean="0"/>
              <a:t>int</a:t>
            </a:r>
            <a:r>
              <a:rPr lang="en-US" dirty="0" smtClean="0"/>
              <a:t> j=0; j&lt;</a:t>
            </a:r>
            <a:r>
              <a:rPr lang="en-US" dirty="0" err="1" smtClean="0"/>
              <a:t>myarray</a:t>
            </a:r>
            <a:r>
              <a:rPr lang="en-US" dirty="0" smtClean="0"/>
              <a:t>[</a:t>
            </a:r>
            <a:r>
              <a:rPr lang="en-US" dirty="0" err="1" smtClean="0"/>
              <a:t>i</a:t>
            </a:r>
            <a:r>
              <a:rPr lang="en-US" dirty="0" smtClean="0"/>
              <a:t>].length; j++)</a:t>
            </a:r>
          </a:p>
          <a:p>
            <a:r>
              <a:rPr lang="en-US" dirty="0" smtClean="0"/>
              <a:t>              </a:t>
            </a:r>
            <a:r>
              <a:rPr lang="en-US" dirty="0" err="1" smtClean="0"/>
              <a:t>System.out.print</a:t>
            </a:r>
            <a:r>
              <a:rPr lang="en-US" dirty="0" smtClean="0"/>
              <a:t>(</a:t>
            </a:r>
            <a:r>
              <a:rPr lang="en-US" dirty="0" err="1" smtClean="0"/>
              <a:t>myarray</a:t>
            </a:r>
            <a:r>
              <a:rPr lang="en-US" dirty="0" smtClean="0"/>
              <a:t>[</a:t>
            </a:r>
            <a:r>
              <a:rPr lang="en-US" dirty="0" err="1" smtClean="0"/>
              <a:t>i</a:t>
            </a:r>
            <a:r>
              <a:rPr lang="en-US" dirty="0" smtClean="0"/>
              <a:t>][j] + " ");</a:t>
            </a:r>
          </a:p>
          <a:p>
            <a:r>
              <a:rPr lang="en-US" dirty="0" smtClean="0"/>
              <a:t>          </a:t>
            </a:r>
            <a:r>
              <a:rPr lang="en-US" dirty="0" err="1" smtClean="0"/>
              <a:t>System.out.println</a:t>
            </a:r>
            <a:r>
              <a:rPr lang="en-US" dirty="0" smtClean="0"/>
              <a:t>();</a:t>
            </a:r>
          </a:p>
          <a:p>
            <a:r>
              <a:rPr lang="en-US" dirty="0" smtClean="0"/>
              <a:t>        }</a:t>
            </a:r>
          </a:p>
          <a:p>
            <a:r>
              <a:rPr lang="en-US" dirty="0" smtClean="0"/>
              <a:t>    }</a:t>
            </a:r>
          </a:p>
          <a:p>
            <a:r>
              <a:rPr lang="en-US" dirty="0" smtClean="0"/>
              <a:t>}</a:t>
            </a:r>
            <a:endParaRPr lang="en-US" dirty="0"/>
          </a:p>
        </p:txBody>
      </p:sp>
      <p:pic>
        <p:nvPicPr>
          <p:cNvPr id="5" name="Picture 4"/>
          <p:cNvPicPr>
            <a:picLocks noChangeAspect="1"/>
          </p:cNvPicPr>
          <p:nvPr/>
        </p:nvPicPr>
        <p:blipFill>
          <a:blip r:embed="rId2"/>
          <a:stretch>
            <a:fillRect/>
          </a:stretch>
        </p:blipFill>
        <p:spPr>
          <a:xfrm>
            <a:off x="5116148" y="4974823"/>
            <a:ext cx="5854944" cy="1517948"/>
          </a:xfrm>
          <a:prstGeom prst="rect">
            <a:avLst/>
          </a:prstGeom>
        </p:spPr>
      </p:pic>
      <p:sp>
        <p:nvSpPr>
          <p:cNvPr id="6" name="TextBox 5"/>
          <p:cNvSpPr txBox="1"/>
          <p:nvPr/>
        </p:nvSpPr>
        <p:spPr>
          <a:xfrm>
            <a:off x="6005592" y="490146"/>
            <a:ext cx="4029559" cy="1200329"/>
          </a:xfrm>
          <a:prstGeom prst="rect">
            <a:avLst/>
          </a:prstGeom>
          <a:noFill/>
        </p:spPr>
        <p:txBody>
          <a:bodyPr wrap="square" rtlCol="0">
            <a:spAutoFit/>
          </a:bodyPr>
          <a:lstStyle/>
          <a:p>
            <a:r>
              <a:rPr lang="en-US" dirty="0" smtClean="0"/>
              <a:t> </a:t>
            </a:r>
            <a:r>
              <a:rPr lang="en-US" dirty="0" err="1" smtClean="0"/>
              <a:t>int</a:t>
            </a:r>
            <a:r>
              <a:rPr lang="en-US" dirty="0" smtClean="0"/>
              <a:t> </a:t>
            </a:r>
            <a:r>
              <a:rPr lang="en-US" dirty="0" err="1" smtClean="0"/>
              <a:t>myarray</a:t>
            </a:r>
            <a:r>
              <a:rPr lang="en-US" dirty="0" smtClean="0"/>
              <a:t>[][] = new </a:t>
            </a:r>
            <a:r>
              <a:rPr lang="en-US" dirty="0" err="1" smtClean="0"/>
              <a:t>int</a:t>
            </a:r>
            <a:r>
              <a:rPr lang="en-US" dirty="0" smtClean="0"/>
              <a:t>[3][];</a:t>
            </a:r>
          </a:p>
          <a:p>
            <a:r>
              <a:rPr lang="en-US" dirty="0" smtClean="0"/>
              <a:t> </a:t>
            </a:r>
            <a:r>
              <a:rPr lang="en-US" dirty="0" err="1" smtClean="0"/>
              <a:t>myarray</a:t>
            </a:r>
            <a:r>
              <a:rPr lang="en-US" dirty="0" smtClean="0"/>
              <a:t>[0] = new </a:t>
            </a:r>
            <a:r>
              <a:rPr lang="en-US" dirty="0" err="1" smtClean="0"/>
              <a:t>int</a:t>
            </a:r>
            <a:r>
              <a:rPr lang="en-US" dirty="0" smtClean="0"/>
              <a:t>[]{1,2,3};</a:t>
            </a:r>
          </a:p>
          <a:p>
            <a:r>
              <a:rPr lang="en-US" dirty="0" smtClean="0"/>
              <a:t> </a:t>
            </a:r>
            <a:r>
              <a:rPr lang="en-US" dirty="0" err="1" smtClean="0"/>
              <a:t>myarray</a:t>
            </a:r>
            <a:r>
              <a:rPr lang="en-US" dirty="0" smtClean="0"/>
              <a:t>[1] = new </a:t>
            </a:r>
            <a:r>
              <a:rPr lang="en-US" dirty="0" err="1" smtClean="0"/>
              <a:t>int</a:t>
            </a:r>
            <a:r>
              <a:rPr lang="en-US" dirty="0" smtClean="0"/>
              <a:t>[]{4,5};</a:t>
            </a:r>
          </a:p>
          <a:p>
            <a:r>
              <a:rPr lang="en-US" dirty="0" smtClean="0"/>
              <a:t> </a:t>
            </a:r>
            <a:r>
              <a:rPr lang="en-US" dirty="0" err="1" smtClean="0"/>
              <a:t>myarray</a:t>
            </a:r>
            <a:r>
              <a:rPr lang="en-US" dirty="0" smtClean="0"/>
              <a:t>[2] = new </a:t>
            </a:r>
            <a:r>
              <a:rPr lang="en-US" dirty="0" err="1" smtClean="0"/>
              <a:t>int</a:t>
            </a:r>
            <a:r>
              <a:rPr lang="en-US" dirty="0" smtClean="0"/>
              <a:t>[]{6,7,8,9,10};</a:t>
            </a:r>
            <a:endParaRPr lang="en-US" dirty="0"/>
          </a:p>
        </p:txBody>
      </p:sp>
      <p:cxnSp>
        <p:nvCxnSpPr>
          <p:cNvPr id="9" name="Elbow Connector 8"/>
          <p:cNvCxnSpPr/>
          <p:nvPr/>
        </p:nvCxnSpPr>
        <p:spPr>
          <a:xfrm rot="10800000" flipV="1">
            <a:off x="5990094" y="1847536"/>
            <a:ext cx="2030278" cy="5734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20541" y="-60089"/>
            <a:ext cx="7191213" cy="523220"/>
          </a:xfrm>
          <a:prstGeom prst="rect">
            <a:avLst/>
          </a:prstGeom>
          <a:noFill/>
        </p:spPr>
        <p:txBody>
          <a:bodyPr wrap="square" rtlCol="0">
            <a:spAutoFit/>
          </a:bodyPr>
          <a:lstStyle/>
          <a:p>
            <a:r>
              <a:rPr lang="en-US" sz="2800" b="1" dirty="0" smtClean="0">
                <a:solidFill>
                  <a:srgbClr val="00B0F0"/>
                </a:solidFill>
              </a:rPr>
              <a:t>Program for initializing jagged array</a:t>
            </a:r>
            <a:endParaRPr lang="en-US" sz="2800" b="1" dirty="0">
              <a:solidFill>
                <a:srgbClr val="00B0F0"/>
              </a:solidFill>
            </a:endParaRPr>
          </a:p>
        </p:txBody>
      </p:sp>
    </p:spTree>
    <p:extLst>
      <p:ext uri="{BB962C8B-B14F-4D97-AF65-F5344CB8AC3E}">
        <p14:creationId xmlns:p14="http://schemas.microsoft.com/office/powerpoint/2010/main" val="1915562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74</TotalTime>
  <Words>644</Words>
  <Application>Microsoft Office PowerPoint</Application>
  <PresentationFormat>Widescreen</PresentationFormat>
  <Paragraphs>123</Paragraphs>
  <Slides>11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Courier New</vt:lpstr>
      <vt:lpstr>inherit</vt:lpstr>
      <vt:lpstr>Monaco</vt:lpstr>
      <vt:lpstr>Trebuchet MS</vt:lpstr>
      <vt:lpstr>Wingdings 3</vt:lpstr>
      <vt:lpstr>Facet</vt:lpstr>
      <vt:lpstr>Jagged Arrays</vt:lpstr>
      <vt:lpstr>Jagged / Irregular Arrays</vt:lpstr>
      <vt:lpstr>Pictorial representation of Jagged Array</vt:lpstr>
      <vt:lpstr>Examples of different types of jagged arrays</vt:lpstr>
      <vt:lpstr>Difference Between regular and jagged array</vt:lpstr>
      <vt:lpstr>Create &amp; Initialize Jagged Array </vt:lpstr>
      <vt:lpstr>Initialization of jagged array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Jagged Arrays</dc:title>
  <dc:creator>RBI</dc:creator>
  <cp:lastModifiedBy>RBI</cp:lastModifiedBy>
  <cp:revision>9</cp:revision>
  <dcterms:created xsi:type="dcterms:W3CDTF">2020-09-04T10:32:42Z</dcterms:created>
  <dcterms:modified xsi:type="dcterms:W3CDTF">2020-09-08T16:41:40Z</dcterms:modified>
</cp:coreProperties>
</file>