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93" r:id="rId4"/>
    <p:sldId id="258" r:id="rId5"/>
    <p:sldId id="283" r:id="rId6"/>
    <p:sldId id="259" r:id="rId7"/>
    <p:sldId id="262" r:id="rId8"/>
    <p:sldId id="291" r:id="rId9"/>
    <p:sldId id="263" r:id="rId10"/>
    <p:sldId id="261" r:id="rId11"/>
    <p:sldId id="294" r:id="rId12"/>
    <p:sldId id="276" r:id="rId13"/>
    <p:sldId id="266" r:id="rId14"/>
    <p:sldId id="274" r:id="rId15"/>
    <p:sldId id="270" r:id="rId16"/>
    <p:sldId id="289" r:id="rId17"/>
    <p:sldId id="290" r:id="rId18"/>
    <p:sldId id="277" r:id="rId19"/>
    <p:sldId id="278" r:id="rId20"/>
    <p:sldId id="279" r:id="rId21"/>
    <p:sldId id="280" r:id="rId22"/>
    <p:sldId id="281" r:id="rId23"/>
    <p:sldId id="282" r:id="rId24"/>
    <p:sldId id="284" r:id="rId25"/>
    <p:sldId id="285" r:id="rId26"/>
    <p:sldId id="286" r:id="rId27"/>
    <p:sldId id="287" r:id="rId28"/>
    <p:sldId id="288" r:id="rId29"/>
    <p:sldId id="272" r:id="rId30"/>
    <p:sldId id="292" r:id="rId31"/>
    <p:sldId id="27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58" autoAdjust="0"/>
    <p:restoredTop sz="85099" autoAdjust="0"/>
  </p:normalViewPr>
  <p:slideViewPr>
    <p:cSldViewPr snapToGrid="0">
      <p:cViewPr varScale="1">
        <p:scale>
          <a:sx n="63" d="100"/>
          <a:sy n="63" d="100"/>
        </p:scale>
        <p:origin x="57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86D456-B3B3-4A7F-8BB1-F281B61EA42E}" type="datetimeFigureOut">
              <a:rPr lang="en-US" smtClean="0"/>
              <a:t>9/2/2020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6DAC6-E1AE-4CFB-BF31-15E648C52F46}" type="slidenum">
              <a:rPr lang="en-US" smtClean="0"/>
              <a:t>‹#›</a:t>
            </a:fld>
            <a:endParaRPr lang="en-US"/>
          </a:p>
        </p:txBody>
      </p:sp>
    </p:spTree>
    <p:extLst>
      <p:ext uri="{BB962C8B-B14F-4D97-AF65-F5344CB8AC3E}">
        <p14:creationId xmlns:p14="http://schemas.microsoft.com/office/powerpoint/2010/main" val="825410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Use of super with variables: </a:t>
            </a:r>
            <a:r>
              <a:rPr lang="en-US" sz="1200" kern="1200" dirty="0" smtClean="0">
                <a:solidFill>
                  <a:schemeClr val="tx1"/>
                </a:solidFill>
                <a:effectLst/>
                <a:latin typeface="+mn-lt"/>
                <a:ea typeface="+mn-ea"/>
                <a:cs typeface="+mn-cs"/>
              </a:rPr>
              <a:t>This scenario occurs when a derived class and base class has same data members. In that case there is a possibility of ambiguity for the JVM.</a:t>
            </a:r>
            <a:endParaRPr lang="en-US" dirty="0"/>
          </a:p>
        </p:txBody>
      </p:sp>
      <p:sp>
        <p:nvSpPr>
          <p:cNvPr id="4" name="Slide Number Placeholder 3"/>
          <p:cNvSpPr>
            <a:spLocks noGrp="1"/>
          </p:cNvSpPr>
          <p:nvPr>
            <p:ph type="sldNum" sz="quarter" idx="10"/>
          </p:nvPr>
        </p:nvSpPr>
        <p:spPr/>
        <p:txBody>
          <a:bodyPr/>
          <a:lstStyle/>
          <a:p>
            <a:fld id="{5A96DAC6-E1AE-4CFB-BF31-15E648C52F46}" type="slidenum">
              <a:rPr lang="en-US" smtClean="0"/>
              <a:t>25</a:t>
            </a:fld>
            <a:endParaRPr lang="en-US"/>
          </a:p>
        </p:txBody>
      </p:sp>
    </p:spTree>
    <p:extLst>
      <p:ext uri="{BB962C8B-B14F-4D97-AF65-F5344CB8AC3E}">
        <p14:creationId xmlns:p14="http://schemas.microsoft.com/office/powerpoint/2010/main" val="3235879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used when we want to call parent class method. So whenever a parent and child class have same named methods then to resolve ambiguity we use super keyword.</a:t>
            </a:r>
            <a:endParaRPr lang="en-US" dirty="0"/>
          </a:p>
        </p:txBody>
      </p:sp>
      <p:sp>
        <p:nvSpPr>
          <p:cNvPr id="4" name="Slide Number Placeholder 3"/>
          <p:cNvSpPr>
            <a:spLocks noGrp="1"/>
          </p:cNvSpPr>
          <p:nvPr>
            <p:ph type="sldNum" sz="quarter" idx="10"/>
          </p:nvPr>
        </p:nvSpPr>
        <p:spPr/>
        <p:txBody>
          <a:bodyPr/>
          <a:lstStyle/>
          <a:p>
            <a:fld id="{5A96DAC6-E1AE-4CFB-BF31-15E648C52F46}" type="slidenum">
              <a:rPr lang="en-US" smtClean="0"/>
              <a:t>26</a:t>
            </a:fld>
            <a:endParaRPr lang="en-US"/>
          </a:p>
        </p:txBody>
      </p:sp>
    </p:spTree>
    <p:extLst>
      <p:ext uri="{BB962C8B-B14F-4D97-AF65-F5344CB8AC3E}">
        <p14:creationId xmlns:p14="http://schemas.microsoft.com/office/powerpoint/2010/main" val="1229631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super keyword can also be used to access the parent class constructor. One more important thing is that, ‘’super’ can call both parametric as well as nonparametric constructors depending upon the situation.</a:t>
            </a:r>
            <a:endParaRPr lang="en-US" dirty="0"/>
          </a:p>
        </p:txBody>
      </p:sp>
      <p:sp>
        <p:nvSpPr>
          <p:cNvPr id="4" name="Slide Number Placeholder 3"/>
          <p:cNvSpPr>
            <a:spLocks noGrp="1"/>
          </p:cNvSpPr>
          <p:nvPr>
            <p:ph type="sldNum" sz="quarter" idx="10"/>
          </p:nvPr>
        </p:nvSpPr>
        <p:spPr/>
        <p:txBody>
          <a:bodyPr/>
          <a:lstStyle/>
          <a:p>
            <a:fld id="{5A96DAC6-E1AE-4CFB-BF31-15E648C52F46}" type="slidenum">
              <a:rPr lang="en-US" smtClean="0"/>
              <a:t>27</a:t>
            </a:fld>
            <a:endParaRPr lang="en-US"/>
          </a:p>
        </p:txBody>
      </p:sp>
    </p:spTree>
    <p:extLst>
      <p:ext uri="{BB962C8B-B14F-4D97-AF65-F5344CB8AC3E}">
        <p14:creationId xmlns:p14="http://schemas.microsoft.com/office/powerpoint/2010/main" val="1575508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1D3DE4-C403-4838-B452-94D5E7C72580}"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6452D-F58A-4605-94C2-8DFC0872A6B8}" type="slidenum">
              <a:rPr lang="en-US" smtClean="0"/>
              <a:t>‹#›</a:t>
            </a:fld>
            <a:endParaRPr lang="en-US"/>
          </a:p>
        </p:txBody>
      </p:sp>
    </p:spTree>
    <p:extLst>
      <p:ext uri="{BB962C8B-B14F-4D97-AF65-F5344CB8AC3E}">
        <p14:creationId xmlns:p14="http://schemas.microsoft.com/office/powerpoint/2010/main" val="1990091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1D3DE4-C403-4838-B452-94D5E7C72580}"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6452D-F58A-4605-94C2-8DFC0872A6B8}" type="slidenum">
              <a:rPr lang="en-US" smtClean="0"/>
              <a:t>‹#›</a:t>
            </a:fld>
            <a:endParaRPr lang="en-US"/>
          </a:p>
        </p:txBody>
      </p:sp>
    </p:spTree>
    <p:extLst>
      <p:ext uri="{BB962C8B-B14F-4D97-AF65-F5344CB8AC3E}">
        <p14:creationId xmlns:p14="http://schemas.microsoft.com/office/powerpoint/2010/main" val="242764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1D3DE4-C403-4838-B452-94D5E7C72580}"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6452D-F58A-4605-94C2-8DFC0872A6B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21241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1D3DE4-C403-4838-B452-94D5E7C72580}"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6452D-F58A-4605-94C2-8DFC0872A6B8}" type="slidenum">
              <a:rPr lang="en-US" smtClean="0"/>
              <a:t>‹#›</a:t>
            </a:fld>
            <a:endParaRPr lang="en-US"/>
          </a:p>
        </p:txBody>
      </p:sp>
    </p:spTree>
    <p:extLst>
      <p:ext uri="{BB962C8B-B14F-4D97-AF65-F5344CB8AC3E}">
        <p14:creationId xmlns:p14="http://schemas.microsoft.com/office/powerpoint/2010/main" val="140205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1D3DE4-C403-4838-B452-94D5E7C72580}"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6452D-F58A-4605-94C2-8DFC0872A6B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96294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1D3DE4-C403-4838-B452-94D5E7C72580}"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6452D-F58A-4605-94C2-8DFC0872A6B8}" type="slidenum">
              <a:rPr lang="en-US" smtClean="0"/>
              <a:t>‹#›</a:t>
            </a:fld>
            <a:endParaRPr lang="en-US"/>
          </a:p>
        </p:txBody>
      </p:sp>
    </p:spTree>
    <p:extLst>
      <p:ext uri="{BB962C8B-B14F-4D97-AF65-F5344CB8AC3E}">
        <p14:creationId xmlns:p14="http://schemas.microsoft.com/office/powerpoint/2010/main" val="2512954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1D3DE4-C403-4838-B452-94D5E7C72580}"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6452D-F58A-4605-94C2-8DFC0872A6B8}" type="slidenum">
              <a:rPr lang="en-US" smtClean="0"/>
              <a:t>‹#›</a:t>
            </a:fld>
            <a:endParaRPr lang="en-US"/>
          </a:p>
        </p:txBody>
      </p:sp>
    </p:spTree>
    <p:extLst>
      <p:ext uri="{BB962C8B-B14F-4D97-AF65-F5344CB8AC3E}">
        <p14:creationId xmlns:p14="http://schemas.microsoft.com/office/powerpoint/2010/main" val="867215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1D3DE4-C403-4838-B452-94D5E7C72580}"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6452D-F58A-4605-94C2-8DFC0872A6B8}" type="slidenum">
              <a:rPr lang="en-US" smtClean="0"/>
              <a:t>‹#›</a:t>
            </a:fld>
            <a:endParaRPr lang="en-US"/>
          </a:p>
        </p:txBody>
      </p:sp>
    </p:spTree>
    <p:extLst>
      <p:ext uri="{BB962C8B-B14F-4D97-AF65-F5344CB8AC3E}">
        <p14:creationId xmlns:p14="http://schemas.microsoft.com/office/powerpoint/2010/main" val="176273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1D3DE4-C403-4838-B452-94D5E7C72580}"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6452D-F58A-4605-94C2-8DFC0872A6B8}" type="slidenum">
              <a:rPr lang="en-US" smtClean="0"/>
              <a:t>‹#›</a:t>
            </a:fld>
            <a:endParaRPr lang="en-US"/>
          </a:p>
        </p:txBody>
      </p:sp>
    </p:spTree>
    <p:extLst>
      <p:ext uri="{BB962C8B-B14F-4D97-AF65-F5344CB8AC3E}">
        <p14:creationId xmlns:p14="http://schemas.microsoft.com/office/powerpoint/2010/main" val="32729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1D3DE4-C403-4838-B452-94D5E7C72580}"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6452D-F58A-4605-94C2-8DFC0872A6B8}" type="slidenum">
              <a:rPr lang="en-US" smtClean="0"/>
              <a:t>‹#›</a:t>
            </a:fld>
            <a:endParaRPr lang="en-US"/>
          </a:p>
        </p:txBody>
      </p:sp>
    </p:spTree>
    <p:extLst>
      <p:ext uri="{BB962C8B-B14F-4D97-AF65-F5344CB8AC3E}">
        <p14:creationId xmlns:p14="http://schemas.microsoft.com/office/powerpoint/2010/main" val="2037432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21D3DE4-C403-4838-B452-94D5E7C72580}"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76452D-F58A-4605-94C2-8DFC0872A6B8}" type="slidenum">
              <a:rPr lang="en-US" smtClean="0"/>
              <a:t>‹#›</a:t>
            </a:fld>
            <a:endParaRPr lang="en-US"/>
          </a:p>
        </p:txBody>
      </p:sp>
    </p:spTree>
    <p:extLst>
      <p:ext uri="{BB962C8B-B14F-4D97-AF65-F5344CB8AC3E}">
        <p14:creationId xmlns:p14="http://schemas.microsoft.com/office/powerpoint/2010/main" val="3977636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21D3DE4-C403-4838-B452-94D5E7C72580}" type="datetimeFigureOut">
              <a:rPr lang="en-US" smtClean="0"/>
              <a:t>9/2/2020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76452D-F58A-4605-94C2-8DFC0872A6B8}" type="slidenum">
              <a:rPr lang="en-US" smtClean="0"/>
              <a:t>‹#›</a:t>
            </a:fld>
            <a:endParaRPr lang="en-US"/>
          </a:p>
        </p:txBody>
      </p:sp>
    </p:spTree>
    <p:extLst>
      <p:ext uri="{BB962C8B-B14F-4D97-AF65-F5344CB8AC3E}">
        <p14:creationId xmlns:p14="http://schemas.microsoft.com/office/powerpoint/2010/main" val="4064763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21D3DE4-C403-4838-B452-94D5E7C72580}" type="datetimeFigureOut">
              <a:rPr lang="en-US" smtClean="0"/>
              <a:t>9/2/2020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76452D-F58A-4605-94C2-8DFC0872A6B8}" type="slidenum">
              <a:rPr lang="en-US" smtClean="0"/>
              <a:t>‹#›</a:t>
            </a:fld>
            <a:endParaRPr lang="en-US"/>
          </a:p>
        </p:txBody>
      </p:sp>
    </p:spTree>
    <p:extLst>
      <p:ext uri="{BB962C8B-B14F-4D97-AF65-F5344CB8AC3E}">
        <p14:creationId xmlns:p14="http://schemas.microsoft.com/office/powerpoint/2010/main" val="4227901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1D3DE4-C403-4838-B452-94D5E7C72580}" type="datetimeFigureOut">
              <a:rPr lang="en-US" smtClean="0"/>
              <a:t>9/2/2020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76452D-F58A-4605-94C2-8DFC0872A6B8}" type="slidenum">
              <a:rPr lang="en-US" smtClean="0"/>
              <a:t>‹#›</a:t>
            </a:fld>
            <a:endParaRPr lang="en-US"/>
          </a:p>
        </p:txBody>
      </p:sp>
    </p:spTree>
    <p:extLst>
      <p:ext uri="{BB962C8B-B14F-4D97-AF65-F5344CB8AC3E}">
        <p14:creationId xmlns:p14="http://schemas.microsoft.com/office/powerpoint/2010/main" val="2320022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1D3DE4-C403-4838-B452-94D5E7C72580}"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76452D-F58A-4605-94C2-8DFC0872A6B8}" type="slidenum">
              <a:rPr lang="en-US" smtClean="0"/>
              <a:t>‹#›</a:t>
            </a:fld>
            <a:endParaRPr lang="en-US"/>
          </a:p>
        </p:txBody>
      </p:sp>
    </p:spTree>
    <p:extLst>
      <p:ext uri="{BB962C8B-B14F-4D97-AF65-F5344CB8AC3E}">
        <p14:creationId xmlns:p14="http://schemas.microsoft.com/office/powerpoint/2010/main" val="730876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1D3DE4-C403-4838-B452-94D5E7C72580}"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76452D-F58A-4605-94C2-8DFC0872A6B8}" type="slidenum">
              <a:rPr lang="en-US" smtClean="0"/>
              <a:t>‹#›</a:t>
            </a:fld>
            <a:endParaRPr lang="en-US"/>
          </a:p>
        </p:txBody>
      </p:sp>
    </p:spTree>
    <p:extLst>
      <p:ext uri="{BB962C8B-B14F-4D97-AF65-F5344CB8AC3E}">
        <p14:creationId xmlns:p14="http://schemas.microsoft.com/office/powerpoint/2010/main" val="1916192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21D3DE4-C403-4838-B452-94D5E7C72580}" type="datetimeFigureOut">
              <a:rPr lang="en-US" smtClean="0"/>
              <a:t>9/2/2020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876452D-F58A-4605-94C2-8DFC0872A6B8}" type="slidenum">
              <a:rPr lang="en-US" smtClean="0"/>
              <a:t>‹#›</a:t>
            </a:fld>
            <a:endParaRPr lang="en-US"/>
          </a:p>
        </p:txBody>
      </p:sp>
    </p:spTree>
    <p:extLst>
      <p:ext uri="{BB962C8B-B14F-4D97-AF65-F5344CB8AC3E}">
        <p14:creationId xmlns:p14="http://schemas.microsoft.com/office/powerpoint/2010/main" val="3279414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smtClean="0"/>
              <a:t>Constructors</a:t>
            </a:r>
            <a:endParaRPr lang="en-US" sz="6600" dirty="0"/>
          </a:p>
        </p:txBody>
      </p:sp>
      <p:sp>
        <p:nvSpPr>
          <p:cNvPr id="3" name="Subtitle 2"/>
          <p:cNvSpPr>
            <a:spLocks noGrp="1"/>
          </p:cNvSpPr>
          <p:nvPr>
            <p:ph type="subTitle" idx="1"/>
          </p:nvPr>
        </p:nvSpPr>
        <p:spPr/>
        <p:txBody>
          <a:bodyPr/>
          <a:lstStyle/>
          <a:p>
            <a:r>
              <a:rPr lang="en-US" dirty="0" smtClean="0"/>
              <a:t>Prepared By: Dimple </a:t>
            </a:r>
            <a:r>
              <a:rPr lang="en-US" dirty="0" err="1" smtClean="0"/>
              <a:t>Bohra</a:t>
            </a:r>
            <a:endParaRPr lang="en-US" dirty="0"/>
          </a:p>
        </p:txBody>
      </p:sp>
    </p:spTree>
    <p:extLst>
      <p:ext uri="{BB962C8B-B14F-4D97-AF65-F5344CB8AC3E}">
        <p14:creationId xmlns:p14="http://schemas.microsoft.com/office/powerpoint/2010/main" val="29613008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157906" y="321973"/>
            <a:ext cx="6324719" cy="5982440"/>
          </a:xfrm>
          <a:prstGeom prst="rect">
            <a:avLst/>
          </a:prstGeom>
        </p:spPr>
      </p:pic>
    </p:spTree>
    <p:extLst>
      <p:ext uri="{BB962C8B-B14F-4D97-AF65-F5344CB8AC3E}">
        <p14:creationId xmlns:p14="http://schemas.microsoft.com/office/powerpoint/2010/main" val="38383045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48249" y="4297680"/>
            <a:ext cx="6598805" cy="1893570"/>
          </a:xfrm>
          <a:prstGeom prst="rect">
            <a:avLst/>
          </a:prstGeom>
        </p:spPr>
      </p:pic>
      <p:sp>
        <p:nvSpPr>
          <p:cNvPr id="3" name="Rectangle 2"/>
          <p:cNvSpPr/>
          <p:nvPr/>
        </p:nvSpPr>
        <p:spPr>
          <a:xfrm>
            <a:off x="426720" y="45720"/>
            <a:ext cx="5806440" cy="7017306"/>
          </a:xfrm>
          <a:prstGeom prst="rect">
            <a:avLst/>
          </a:prstGeom>
        </p:spPr>
        <p:txBody>
          <a:bodyPr wrap="square">
            <a:spAutoFit/>
          </a:bodyPr>
          <a:lstStyle/>
          <a:p>
            <a:r>
              <a:rPr lang="en-US" dirty="0"/>
              <a:t>class Demo{</a:t>
            </a:r>
          </a:p>
          <a:p>
            <a:endParaRPr lang="en-US" dirty="0"/>
          </a:p>
          <a:p>
            <a:r>
              <a:rPr lang="en-US" dirty="0" err="1"/>
              <a:t>int</a:t>
            </a:r>
            <a:r>
              <a:rPr lang="en-US" dirty="0"/>
              <a:t> val1,val2;</a:t>
            </a:r>
          </a:p>
          <a:p>
            <a:endParaRPr lang="en-US" dirty="0"/>
          </a:p>
          <a:p>
            <a:r>
              <a:rPr lang="en-US" dirty="0"/>
              <a:t>Demo()</a:t>
            </a:r>
          </a:p>
          <a:p>
            <a:r>
              <a:rPr lang="en-US" dirty="0"/>
              <a:t>{</a:t>
            </a:r>
          </a:p>
          <a:p>
            <a:r>
              <a:rPr lang="en-US" dirty="0"/>
              <a:t>val1=10;</a:t>
            </a:r>
          </a:p>
          <a:p>
            <a:r>
              <a:rPr lang="en-US" dirty="0"/>
              <a:t>val2=20;</a:t>
            </a:r>
          </a:p>
          <a:p>
            <a:r>
              <a:rPr lang="en-US" dirty="0" err="1"/>
              <a:t>System.out.println</a:t>
            </a:r>
            <a:r>
              <a:rPr lang="en-US" dirty="0"/>
              <a:t>("inside </a:t>
            </a:r>
            <a:r>
              <a:rPr lang="en-US" dirty="0" err="1"/>
              <a:t>constrcutor</a:t>
            </a:r>
            <a:r>
              <a:rPr lang="en-US" dirty="0"/>
              <a:t>");</a:t>
            </a:r>
          </a:p>
          <a:p>
            <a:r>
              <a:rPr lang="en-US" dirty="0"/>
              <a:t>}</a:t>
            </a:r>
          </a:p>
          <a:p>
            <a:endParaRPr lang="en-US" dirty="0"/>
          </a:p>
          <a:p>
            <a:r>
              <a:rPr lang="en-US" dirty="0"/>
              <a:t>public void display()</a:t>
            </a:r>
          </a:p>
          <a:p>
            <a:r>
              <a:rPr lang="en-US" dirty="0"/>
              <a:t>{</a:t>
            </a:r>
          </a:p>
          <a:p>
            <a:r>
              <a:rPr lang="en-US" dirty="0"/>
              <a:t> </a:t>
            </a:r>
            <a:r>
              <a:rPr lang="en-US" dirty="0" err="1"/>
              <a:t>System.out.println</a:t>
            </a:r>
            <a:r>
              <a:rPr lang="en-US" dirty="0"/>
              <a:t>("val1="+" "+val1);</a:t>
            </a:r>
          </a:p>
          <a:p>
            <a:r>
              <a:rPr lang="en-US" dirty="0"/>
              <a:t> </a:t>
            </a:r>
            <a:r>
              <a:rPr lang="en-US" dirty="0" err="1"/>
              <a:t>System.out.println</a:t>
            </a:r>
            <a:r>
              <a:rPr lang="en-US" dirty="0"/>
              <a:t>("val2="+" "+val2);</a:t>
            </a:r>
          </a:p>
          <a:p>
            <a:r>
              <a:rPr lang="en-US" dirty="0"/>
              <a:t>}</a:t>
            </a:r>
          </a:p>
          <a:p>
            <a:endParaRPr lang="en-US" dirty="0"/>
          </a:p>
          <a:p>
            <a:r>
              <a:rPr lang="en-US" dirty="0"/>
              <a:t>public static void main(String </a:t>
            </a:r>
            <a:r>
              <a:rPr lang="en-US" dirty="0" err="1"/>
              <a:t>args</a:t>
            </a:r>
            <a:r>
              <a:rPr lang="en-US" dirty="0"/>
              <a:t>[])</a:t>
            </a:r>
          </a:p>
          <a:p>
            <a:r>
              <a:rPr lang="en-US" dirty="0"/>
              <a:t>{</a:t>
            </a:r>
          </a:p>
          <a:p>
            <a:endParaRPr lang="en-US" dirty="0"/>
          </a:p>
          <a:p>
            <a:r>
              <a:rPr lang="en-US" dirty="0"/>
              <a:t>Demo d1=new Demo();</a:t>
            </a:r>
          </a:p>
          <a:p>
            <a:r>
              <a:rPr lang="en-US" dirty="0"/>
              <a:t>d1.display();</a:t>
            </a:r>
          </a:p>
          <a:p>
            <a:r>
              <a:rPr lang="en-US" dirty="0"/>
              <a:t>}</a:t>
            </a:r>
          </a:p>
          <a:p>
            <a:r>
              <a:rPr lang="en-US" dirty="0" smtClean="0"/>
              <a:t>}</a:t>
            </a:r>
            <a:endParaRPr lang="en-US" dirty="0"/>
          </a:p>
          <a:p>
            <a:endParaRPr lang="en-US" dirty="0"/>
          </a:p>
        </p:txBody>
      </p:sp>
    </p:spTree>
    <p:extLst>
      <p:ext uri="{BB962C8B-B14F-4D97-AF65-F5344CB8AC3E}">
        <p14:creationId xmlns:p14="http://schemas.microsoft.com/office/powerpoint/2010/main" val="37160569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7127" y="180304"/>
            <a:ext cx="6877318" cy="461665"/>
          </a:xfrm>
          <a:prstGeom prst="rect">
            <a:avLst/>
          </a:prstGeom>
          <a:noFill/>
        </p:spPr>
        <p:txBody>
          <a:bodyPr wrap="square" rtlCol="0">
            <a:spAutoFit/>
          </a:bodyPr>
          <a:lstStyle/>
          <a:p>
            <a:r>
              <a:rPr lang="en-US" sz="2400" b="1" dirty="0" smtClean="0">
                <a:solidFill>
                  <a:schemeClr val="accent2">
                    <a:lumMod val="75000"/>
                  </a:schemeClr>
                </a:solidFill>
              </a:rPr>
              <a:t>Example of parameterized constructor</a:t>
            </a:r>
            <a:endParaRPr lang="en-US" sz="2400" b="1" dirty="0">
              <a:solidFill>
                <a:schemeClr val="accent2">
                  <a:lumMod val="75000"/>
                </a:schemeClr>
              </a:solidFill>
            </a:endParaRPr>
          </a:p>
        </p:txBody>
      </p:sp>
      <p:sp>
        <p:nvSpPr>
          <p:cNvPr id="3" name="Rectangle 2"/>
          <p:cNvSpPr/>
          <p:nvPr/>
        </p:nvSpPr>
        <p:spPr>
          <a:xfrm>
            <a:off x="837127" y="641969"/>
            <a:ext cx="6096000" cy="6186309"/>
          </a:xfrm>
          <a:prstGeom prst="rect">
            <a:avLst/>
          </a:prstGeom>
        </p:spPr>
        <p:txBody>
          <a:bodyPr>
            <a:spAutoFit/>
          </a:bodyPr>
          <a:lstStyle/>
          <a:p>
            <a:r>
              <a:rPr lang="en-US" dirty="0"/>
              <a:t>public class Construct</a:t>
            </a:r>
          </a:p>
          <a:p>
            <a:r>
              <a:rPr lang="en-US" dirty="0"/>
              <a:t>{</a:t>
            </a:r>
          </a:p>
          <a:p>
            <a:r>
              <a:rPr lang="en-US" dirty="0"/>
              <a:t>	String </a:t>
            </a:r>
            <a:r>
              <a:rPr lang="en-US" dirty="0" err="1"/>
              <a:t>studentName</a:t>
            </a:r>
            <a:r>
              <a:rPr lang="en-US" dirty="0"/>
              <a:t>;</a:t>
            </a:r>
          </a:p>
          <a:p>
            <a:r>
              <a:rPr lang="en-US" dirty="0"/>
              <a:t>	</a:t>
            </a:r>
            <a:r>
              <a:rPr lang="en-US" dirty="0" err="1"/>
              <a:t>int</a:t>
            </a:r>
            <a:r>
              <a:rPr lang="en-US" dirty="0"/>
              <a:t> </a:t>
            </a:r>
            <a:r>
              <a:rPr lang="en-US" dirty="0" err="1"/>
              <a:t>studentAge</a:t>
            </a:r>
            <a:r>
              <a:rPr lang="en-US" dirty="0"/>
              <a:t>;</a:t>
            </a:r>
          </a:p>
          <a:p>
            <a:endParaRPr lang="en-US" dirty="0"/>
          </a:p>
          <a:p>
            <a:r>
              <a:rPr lang="en-US" dirty="0"/>
              <a:t>	Construct(String name, </a:t>
            </a:r>
            <a:r>
              <a:rPr lang="en-US" dirty="0" err="1"/>
              <a:t>int</a:t>
            </a:r>
            <a:r>
              <a:rPr lang="en-US" dirty="0"/>
              <a:t> age)</a:t>
            </a:r>
          </a:p>
          <a:p>
            <a:r>
              <a:rPr lang="en-US" dirty="0"/>
              <a:t>	{</a:t>
            </a:r>
          </a:p>
          <a:p>
            <a:endParaRPr lang="en-US" dirty="0"/>
          </a:p>
          <a:p>
            <a:r>
              <a:rPr lang="en-US" dirty="0"/>
              <a:t>	</a:t>
            </a:r>
            <a:r>
              <a:rPr lang="en-US" dirty="0" err="1"/>
              <a:t>studentName</a:t>
            </a:r>
            <a:r>
              <a:rPr lang="en-US" dirty="0"/>
              <a:t> = name;</a:t>
            </a:r>
          </a:p>
          <a:p>
            <a:r>
              <a:rPr lang="en-US" dirty="0"/>
              <a:t>	</a:t>
            </a:r>
            <a:r>
              <a:rPr lang="en-US" dirty="0" err="1"/>
              <a:t>studentAge</a:t>
            </a:r>
            <a:r>
              <a:rPr lang="en-US" dirty="0"/>
              <a:t> = age;</a:t>
            </a:r>
          </a:p>
          <a:p>
            <a:r>
              <a:rPr lang="en-US" dirty="0"/>
              <a:t>	}</a:t>
            </a:r>
          </a:p>
          <a:p>
            <a:r>
              <a:rPr lang="en-US" dirty="0"/>
              <a:t>	void display()</a:t>
            </a:r>
          </a:p>
          <a:p>
            <a:r>
              <a:rPr lang="en-US" dirty="0"/>
              <a:t>	{</a:t>
            </a:r>
          </a:p>
          <a:p>
            <a:r>
              <a:rPr lang="en-US" dirty="0"/>
              <a:t>	</a:t>
            </a:r>
            <a:r>
              <a:rPr lang="en-US" dirty="0" err="1"/>
              <a:t>System.out.println</a:t>
            </a:r>
            <a:r>
              <a:rPr lang="en-US" dirty="0"/>
              <a:t>(</a:t>
            </a:r>
            <a:r>
              <a:rPr lang="en-US" dirty="0" err="1"/>
              <a:t>studentName</a:t>
            </a:r>
            <a:r>
              <a:rPr lang="en-US" dirty="0"/>
              <a:t>+ " "+</a:t>
            </a:r>
            <a:r>
              <a:rPr lang="en-US" dirty="0" err="1"/>
              <a:t>studentAge</a:t>
            </a:r>
            <a:r>
              <a:rPr lang="en-US" dirty="0"/>
              <a:t>);</a:t>
            </a:r>
          </a:p>
          <a:p>
            <a:r>
              <a:rPr lang="en-US" dirty="0"/>
              <a:t>	}</a:t>
            </a:r>
          </a:p>
          <a:p>
            <a:r>
              <a:rPr lang="en-US" dirty="0"/>
              <a:t>	public static void main(String </a:t>
            </a:r>
            <a:r>
              <a:rPr lang="en-US" dirty="0" err="1"/>
              <a:t>args</a:t>
            </a:r>
            <a:r>
              <a:rPr lang="en-US" dirty="0"/>
              <a:t>[])</a:t>
            </a:r>
          </a:p>
          <a:p>
            <a:r>
              <a:rPr lang="en-US" dirty="0"/>
              <a:t>	{</a:t>
            </a:r>
          </a:p>
          <a:p>
            <a:r>
              <a:rPr lang="en-US" dirty="0"/>
              <a:t>	Construct </a:t>
            </a:r>
            <a:r>
              <a:rPr lang="en-US" dirty="0" err="1"/>
              <a:t>myObj</a:t>
            </a:r>
            <a:r>
              <a:rPr lang="en-US" dirty="0"/>
              <a:t> = new Construct("Amar" , 19);</a:t>
            </a:r>
          </a:p>
          <a:p>
            <a:r>
              <a:rPr lang="en-US" dirty="0"/>
              <a:t>	</a:t>
            </a:r>
            <a:r>
              <a:rPr lang="en-US" dirty="0" err="1"/>
              <a:t>myObj.display</a:t>
            </a:r>
            <a:r>
              <a:rPr lang="en-US" dirty="0"/>
              <a:t>();</a:t>
            </a:r>
          </a:p>
          <a:p>
            <a:r>
              <a:rPr lang="en-US" dirty="0"/>
              <a:t>	}</a:t>
            </a:r>
          </a:p>
          <a:p>
            <a:r>
              <a:rPr lang="en-US" dirty="0"/>
              <a:t>}</a:t>
            </a:r>
          </a:p>
        </p:txBody>
      </p:sp>
      <p:pic>
        <p:nvPicPr>
          <p:cNvPr id="4" name="Picture 3"/>
          <p:cNvPicPr>
            <a:picLocks noChangeAspect="1"/>
          </p:cNvPicPr>
          <p:nvPr/>
        </p:nvPicPr>
        <p:blipFill>
          <a:blip r:embed="rId2"/>
          <a:stretch>
            <a:fillRect/>
          </a:stretch>
        </p:blipFill>
        <p:spPr>
          <a:xfrm>
            <a:off x="5681662" y="2407920"/>
            <a:ext cx="5596625" cy="1418643"/>
          </a:xfrm>
          <a:prstGeom prst="rect">
            <a:avLst/>
          </a:prstGeom>
        </p:spPr>
      </p:pic>
    </p:spTree>
    <p:extLst>
      <p:ext uri="{BB962C8B-B14F-4D97-AF65-F5344CB8AC3E}">
        <p14:creationId xmlns:p14="http://schemas.microsoft.com/office/powerpoint/2010/main" val="35192168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Constructor Overloading</a:t>
            </a:r>
            <a:br>
              <a:rPr lang="en-US" b="1" dirty="0"/>
            </a:br>
            <a:endParaRPr lang="en-US" dirty="0"/>
          </a:p>
        </p:txBody>
      </p:sp>
      <p:sp>
        <p:nvSpPr>
          <p:cNvPr id="3" name="Content Placeholder 2"/>
          <p:cNvSpPr>
            <a:spLocks noGrp="1"/>
          </p:cNvSpPr>
          <p:nvPr>
            <p:ph idx="1"/>
          </p:nvPr>
        </p:nvSpPr>
        <p:spPr>
          <a:xfrm>
            <a:off x="677334" y="1396998"/>
            <a:ext cx="8596668" cy="3880773"/>
          </a:xfrm>
        </p:spPr>
        <p:txBody>
          <a:bodyPr>
            <a:normAutofit/>
          </a:bodyPr>
          <a:lstStyle/>
          <a:p>
            <a:pPr algn="just"/>
            <a:r>
              <a:rPr lang="en-US" sz="2400" dirty="0" smtClean="0"/>
              <a:t>Constructor </a:t>
            </a:r>
            <a:r>
              <a:rPr lang="en-US" sz="2400" dirty="0"/>
              <a:t>overloading is a technique in Java in which a class can have any number of constructors that differ in parameter list. </a:t>
            </a:r>
            <a:endParaRPr lang="en-US" sz="2400" dirty="0" smtClean="0"/>
          </a:p>
          <a:p>
            <a:pPr algn="just"/>
            <a:r>
              <a:rPr lang="en-US" sz="2400" dirty="0" smtClean="0"/>
              <a:t>The </a:t>
            </a:r>
            <a:r>
              <a:rPr lang="en-US" sz="2400" dirty="0"/>
              <a:t>compiler differentiates these constructors by taking into account the number of parameters in the list and their type.</a:t>
            </a:r>
          </a:p>
          <a:p>
            <a:pPr algn="just"/>
            <a:endParaRPr lang="en-US" sz="2400" dirty="0"/>
          </a:p>
        </p:txBody>
      </p:sp>
      <p:pic>
        <p:nvPicPr>
          <p:cNvPr id="4" name="Picture 3"/>
          <p:cNvPicPr>
            <a:picLocks noChangeAspect="1"/>
          </p:cNvPicPr>
          <p:nvPr/>
        </p:nvPicPr>
        <p:blipFill>
          <a:blip r:embed="rId2"/>
          <a:stretch>
            <a:fillRect/>
          </a:stretch>
        </p:blipFill>
        <p:spPr>
          <a:xfrm>
            <a:off x="2523282" y="3908604"/>
            <a:ext cx="4904772" cy="1652504"/>
          </a:xfrm>
          <a:prstGeom prst="rect">
            <a:avLst/>
          </a:prstGeom>
        </p:spPr>
      </p:pic>
    </p:spTree>
    <p:extLst>
      <p:ext uri="{BB962C8B-B14F-4D97-AF65-F5344CB8AC3E}">
        <p14:creationId xmlns:p14="http://schemas.microsoft.com/office/powerpoint/2010/main" val="5559201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7127" y="180304"/>
            <a:ext cx="6877318" cy="461665"/>
          </a:xfrm>
          <a:prstGeom prst="rect">
            <a:avLst/>
          </a:prstGeom>
          <a:noFill/>
        </p:spPr>
        <p:txBody>
          <a:bodyPr wrap="square" rtlCol="0">
            <a:spAutoFit/>
          </a:bodyPr>
          <a:lstStyle/>
          <a:p>
            <a:r>
              <a:rPr lang="en-US" sz="2400" b="1" dirty="0" smtClean="0">
                <a:solidFill>
                  <a:schemeClr val="accent2">
                    <a:lumMod val="75000"/>
                  </a:schemeClr>
                </a:solidFill>
              </a:rPr>
              <a:t>Example of constructor overloading</a:t>
            </a:r>
            <a:endParaRPr lang="en-US" sz="2400" b="1" dirty="0">
              <a:solidFill>
                <a:schemeClr val="accent2">
                  <a:lumMod val="75000"/>
                </a:schemeClr>
              </a:solidFill>
            </a:endParaRPr>
          </a:p>
        </p:txBody>
      </p:sp>
      <p:sp>
        <p:nvSpPr>
          <p:cNvPr id="2" name="Rectangle 1"/>
          <p:cNvSpPr/>
          <p:nvPr/>
        </p:nvSpPr>
        <p:spPr>
          <a:xfrm>
            <a:off x="548640" y="641969"/>
            <a:ext cx="6096000" cy="4524315"/>
          </a:xfrm>
          <a:prstGeom prst="rect">
            <a:avLst/>
          </a:prstGeom>
        </p:spPr>
        <p:txBody>
          <a:bodyPr>
            <a:spAutoFit/>
          </a:bodyPr>
          <a:lstStyle/>
          <a:p>
            <a:r>
              <a:rPr lang="en-US" dirty="0"/>
              <a:t>public class Rectangle{</a:t>
            </a:r>
          </a:p>
          <a:p>
            <a:r>
              <a:rPr lang="en-US" dirty="0" err="1"/>
              <a:t>int</a:t>
            </a:r>
            <a:r>
              <a:rPr lang="en-US" dirty="0"/>
              <a:t> length;</a:t>
            </a:r>
          </a:p>
          <a:p>
            <a:r>
              <a:rPr lang="en-US" dirty="0" err="1"/>
              <a:t>int</a:t>
            </a:r>
            <a:r>
              <a:rPr lang="en-US" dirty="0"/>
              <a:t> breadth;</a:t>
            </a:r>
          </a:p>
          <a:p>
            <a:r>
              <a:rPr lang="en-US" dirty="0"/>
              <a:t>String color;</a:t>
            </a:r>
          </a:p>
          <a:p>
            <a:endParaRPr lang="en-US" dirty="0"/>
          </a:p>
          <a:p>
            <a:r>
              <a:rPr lang="en-US" dirty="0"/>
              <a:t>Rectangle( </a:t>
            </a:r>
            <a:r>
              <a:rPr lang="en-US" dirty="0" err="1"/>
              <a:t>int</a:t>
            </a:r>
            <a:r>
              <a:rPr lang="en-US" dirty="0"/>
              <a:t> l , </a:t>
            </a:r>
            <a:r>
              <a:rPr lang="en-US" dirty="0" err="1"/>
              <a:t>int</a:t>
            </a:r>
            <a:r>
              <a:rPr lang="en-US" dirty="0"/>
              <a:t> b){</a:t>
            </a:r>
          </a:p>
          <a:p>
            <a:r>
              <a:rPr lang="en-US" dirty="0"/>
              <a:t>length = l;</a:t>
            </a:r>
          </a:p>
          <a:p>
            <a:r>
              <a:rPr lang="en-US" dirty="0"/>
              <a:t>breadth = b;</a:t>
            </a:r>
          </a:p>
          <a:p>
            <a:r>
              <a:rPr lang="en-US" dirty="0"/>
              <a:t>color = "Blue";</a:t>
            </a:r>
          </a:p>
          <a:p>
            <a:r>
              <a:rPr lang="en-US" dirty="0"/>
              <a:t>}</a:t>
            </a:r>
          </a:p>
          <a:p>
            <a:endParaRPr lang="en-US" dirty="0"/>
          </a:p>
          <a:p>
            <a:r>
              <a:rPr lang="en-US" dirty="0"/>
              <a:t>Rectangle(</a:t>
            </a:r>
            <a:r>
              <a:rPr lang="en-US" dirty="0" err="1"/>
              <a:t>int</a:t>
            </a:r>
            <a:r>
              <a:rPr lang="en-US" dirty="0"/>
              <a:t> l, </a:t>
            </a:r>
            <a:r>
              <a:rPr lang="en-US" dirty="0" err="1"/>
              <a:t>int</a:t>
            </a:r>
            <a:r>
              <a:rPr lang="en-US" dirty="0"/>
              <a:t> b, String c){</a:t>
            </a:r>
          </a:p>
          <a:p>
            <a:r>
              <a:rPr lang="en-US" dirty="0"/>
              <a:t>length = l;</a:t>
            </a:r>
          </a:p>
          <a:p>
            <a:r>
              <a:rPr lang="en-US" dirty="0"/>
              <a:t>breadth = b;</a:t>
            </a:r>
          </a:p>
          <a:p>
            <a:r>
              <a:rPr lang="en-US" dirty="0"/>
              <a:t>color = c</a:t>
            </a:r>
            <a:r>
              <a:rPr lang="en-US" dirty="0" smtClean="0"/>
              <a:t>;</a:t>
            </a:r>
          </a:p>
          <a:p>
            <a:r>
              <a:rPr lang="en-US" dirty="0"/>
              <a:t>}</a:t>
            </a:r>
          </a:p>
        </p:txBody>
      </p:sp>
      <p:pic>
        <p:nvPicPr>
          <p:cNvPr id="3" name="Picture 2"/>
          <p:cNvPicPr>
            <a:picLocks noChangeAspect="1"/>
          </p:cNvPicPr>
          <p:nvPr/>
        </p:nvPicPr>
        <p:blipFill>
          <a:blip r:embed="rId2"/>
          <a:stretch>
            <a:fillRect/>
          </a:stretch>
        </p:blipFill>
        <p:spPr>
          <a:xfrm>
            <a:off x="3878580" y="4519954"/>
            <a:ext cx="5532120" cy="1596734"/>
          </a:xfrm>
          <a:prstGeom prst="rect">
            <a:avLst/>
          </a:prstGeom>
        </p:spPr>
      </p:pic>
      <p:sp>
        <p:nvSpPr>
          <p:cNvPr id="6" name="Rectangle 5"/>
          <p:cNvSpPr/>
          <p:nvPr/>
        </p:nvSpPr>
        <p:spPr>
          <a:xfrm>
            <a:off x="4437845" y="641969"/>
            <a:ext cx="6096000" cy="3416320"/>
          </a:xfrm>
          <a:prstGeom prst="rect">
            <a:avLst/>
          </a:prstGeom>
        </p:spPr>
        <p:txBody>
          <a:bodyPr>
            <a:spAutoFit/>
          </a:bodyPr>
          <a:lstStyle/>
          <a:p>
            <a:r>
              <a:rPr lang="en-US" dirty="0" smtClean="0"/>
              <a:t>void </a:t>
            </a:r>
            <a:r>
              <a:rPr lang="en-US" dirty="0"/>
              <a:t>display(){</a:t>
            </a:r>
          </a:p>
          <a:p>
            <a:r>
              <a:rPr lang="en-US" dirty="0" err="1"/>
              <a:t>System.out.println</a:t>
            </a:r>
            <a:r>
              <a:rPr lang="en-US" dirty="0"/>
              <a:t>("Length-" + length +" "+ "Breadth-" + breadth+ " "+"Color-" + color);</a:t>
            </a:r>
          </a:p>
          <a:p>
            <a:r>
              <a:rPr lang="en-US" dirty="0"/>
              <a:t>}</a:t>
            </a:r>
          </a:p>
          <a:p>
            <a:r>
              <a:rPr lang="en-US" dirty="0"/>
              <a:t>public static void main(String </a:t>
            </a:r>
            <a:r>
              <a:rPr lang="en-US" dirty="0" err="1"/>
              <a:t>args</a:t>
            </a:r>
            <a:r>
              <a:rPr lang="en-US" dirty="0"/>
              <a:t>[]){</a:t>
            </a:r>
          </a:p>
          <a:p>
            <a:r>
              <a:rPr lang="en-US" dirty="0"/>
              <a:t>Rectangle obj1 = new Rectangle(2,4);</a:t>
            </a:r>
          </a:p>
          <a:p>
            <a:r>
              <a:rPr lang="en-US" dirty="0"/>
              <a:t>Rectangle obj2 = new Rectangle(2,4,"Green");</a:t>
            </a:r>
          </a:p>
          <a:p>
            <a:r>
              <a:rPr lang="en-US" dirty="0"/>
              <a:t>obj1.display();</a:t>
            </a:r>
          </a:p>
          <a:p>
            <a:r>
              <a:rPr lang="en-US" dirty="0"/>
              <a:t>obj2.display();</a:t>
            </a:r>
          </a:p>
          <a:p>
            <a:r>
              <a:rPr lang="en-US" dirty="0"/>
              <a:t>}</a:t>
            </a:r>
          </a:p>
          <a:p>
            <a:r>
              <a:rPr lang="en-US" dirty="0"/>
              <a:t>}</a:t>
            </a:r>
          </a:p>
          <a:p>
            <a:endParaRPr lang="en-US" dirty="0"/>
          </a:p>
        </p:txBody>
      </p:sp>
    </p:spTree>
    <p:extLst>
      <p:ext uri="{BB962C8B-B14F-4D97-AF65-F5344CB8AC3E}">
        <p14:creationId xmlns:p14="http://schemas.microsoft.com/office/powerpoint/2010/main" val="20119707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Constructor Chaining</a:t>
            </a:r>
            <a:br>
              <a:rPr lang="en-US" b="1" dirty="0"/>
            </a:br>
            <a:endParaRPr lang="en-US" dirty="0"/>
          </a:p>
        </p:txBody>
      </p:sp>
      <p:sp>
        <p:nvSpPr>
          <p:cNvPr id="3" name="Content Placeholder 2"/>
          <p:cNvSpPr>
            <a:spLocks noGrp="1"/>
          </p:cNvSpPr>
          <p:nvPr>
            <p:ph idx="1"/>
          </p:nvPr>
        </p:nvSpPr>
        <p:spPr>
          <a:xfrm>
            <a:off x="677334" y="1463041"/>
            <a:ext cx="9198186" cy="4578322"/>
          </a:xfrm>
        </p:spPr>
        <p:txBody>
          <a:bodyPr>
            <a:normAutofit fontScale="92500" lnSpcReduction="10000"/>
          </a:bodyPr>
          <a:lstStyle/>
          <a:p>
            <a:pPr fontAlgn="base"/>
            <a:r>
              <a:rPr lang="en-US" sz="3200" dirty="0"/>
              <a:t>Constructor chaining is the process of calling one constructor from another constructor with respect to current object</a:t>
            </a:r>
            <a:r>
              <a:rPr lang="en-US" sz="3200" dirty="0" smtClean="0"/>
              <a:t>.</a:t>
            </a:r>
          </a:p>
          <a:p>
            <a:pPr marL="0" indent="0" fontAlgn="base">
              <a:buNone/>
            </a:pPr>
            <a:r>
              <a:rPr lang="en-US" sz="3200" dirty="0"/>
              <a:t/>
            </a:r>
            <a:br>
              <a:rPr lang="en-US" sz="3200" dirty="0"/>
            </a:br>
            <a:r>
              <a:rPr lang="en-US" sz="3200" dirty="0"/>
              <a:t>Constructor chaining can be done in two ways:</a:t>
            </a:r>
          </a:p>
          <a:p>
            <a:pPr algn="just" fontAlgn="base"/>
            <a:r>
              <a:rPr lang="en-US" sz="3200" b="1" dirty="0"/>
              <a:t>Within same class</a:t>
            </a:r>
            <a:r>
              <a:rPr lang="en-US" sz="3200" dirty="0"/>
              <a:t>: It can be done using </a:t>
            </a:r>
            <a:r>
              <a:rPr lang="en-US" sz="3200" b="1" dirty="0"/>
              <a:t>this()</a:t>
            </a:r>
            <a:r>
              <a:rPr lang="en-US" sz="3200" dirty="0"/>
              <a:t> keyword for constructors in same class</a:t>
            </a:r>
          </a:p>
          <a:p>
            <a:pPr algn="just" fontAlgn="base"/>
            <a:r>
              <a:rPr lang="en-US" sz="3200" b="1" dirty="0"/>
              <a:t>From base class: </a:t>
            </a:r>
            <a:r>
              <a:rPr lang="en-US" sz="3200" dirty="0"/>
              <a:t>by using </a:t>
            </a:r>
            <a:r>
              <a:rPr lang="en-US" sz="3200" b="1" dirty="0"/>
              <a:t>super()</a:t>
            </a:r>
            <a:r>
              <a:rPr lang="en-US" sz="3200" dirty="0"/>
              <a:t> keyword to call constructor from the base class.</a:t>
            </a:r>
          </a:p>
          <a:p>
            <a:pPr algn="just"/>
            <a:endParaRPr lang="en-US" sz="3200" dirty="0"/>
          </a:p>
        </p:txBody>
      </p:sp>
    </p:spTree>
    <p:extLst>
      <p:ext uri="{BB962C8B-B14F-4D97-AF65-F5344CB8AC3E}">
        <p14:creationId xmlns:p14="http://schemas.microsoft.com/office/powerpoint/2010/main" val="38952457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Constructor Chaining</a:t>
            </a:r>
            <a:br>
              <a:rPr lang="en-US" b="1" dirty="0"/>
            </a:br>
            <a:endParaRPr lang="en-US" dirty="0"/>
          </a:p>
        </p:txBody>
      </p:sp>
      <p:sp>
        <p:nvSpPr>
          <p:cNvPr id="3" name="Content Placeholder 2"/>
          <p:cNvSpPr>
            <a:spLocks noGrp="1"/>
          </p:cNvSpPr>
          <p:nvPr>
            <p:ph idx="1"/>
          </p:nvPr>
        </p:nvSpPr>
        <p:spPr>
          <a:xfrm>
            <a:off x="376575" y="1600201"/>
            <a:ext cx="9198186" cy="4578322"/>
          </a:xfrm>
        </p:spPr>
        <p:txBody>
          <a:bodyPr>
            <a:normAutofit fontScale="85000" lnSpcReduction="20000"/>
          </a:bodyPr>
          <a:lstStyle/>
          <a:p>
            <a:pPr algn="just" fontAlgn="base"/>
            <a:r>
              <a:rPr lang="en-US" sz="3200" dirty="0"/>
              <a:t>The real purpose of Constructor Chaining is that you can pass parameters through a bunch of different constructors, but only have the initialization done in a single place</a:t>
            </a:r>
            <a:r>
              <a:rPr lang="en-US" sz="3200" dirty="0" smtClean="0"/>
              <a:t>.</a:t>
            </a:r>
          </a:p>
          <a:p>
            <a:pPr algn="just" fontAlgn="base"/>
            <a:r>
              <a:rPr lang="en-US" sz="3200" dirty="0" smtClean="0"/>
              <a:t>This </a:t>
            </a:r>
            <a:r>
              <a:rPr lang="en-US" sz="3200" dirty="0"/>
              <a:t>allows you to maintain your initializations from a single location, while providing multiple constructors to the user. </a:t>
            </a:r>
            <a:endParaRPr lang="en-US" sz="3200" dirty="0" smtClean="0"/>
          </a:p>
          <a:p>
            <a:pPr algn="just" fontAlgn="base"/>
            <a:r>
              <a:rPr lang="en-US" sz="3200" dirty="0" smtClean="0"/>
              <a:t>If </a:t>
            </a:r>
            <a:r>
              <a:rPr lang="en-US" sz="3200" dirty="0"/>
              <a:t>we don’t chain, and two different constructors require a specific parameter, you will have to initialize that parameter twice, and when the initialization changes, you’ll have to change it in every constructor, instead of just the one.</a:t>
            </a:r>
          </a:p>
        </p:txBody>
      </p:sp>
    </p:spTree>
    <p:extLst>
      <p:ext uri="{BB962C8B-B14F-4D97-AF65-F5344CB8AC3E}">
        <p14:creationId xmlns:p14="http://schemas.microsoft.com/office/powerpoint/2010/main" val="31565981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Constructor Chaining</a:t>
            </a:r>
            <a:br>
              <a:rPr lang="en-US" b="1" dirty="0"/>
            </a:br>
            <a:endParaRPr lang="en-US" dirty="0"/>
          </a:p>
        </p:txBody>
      </p:sp>
      <p:sp>
        <p:nvSpPr>
          <p:cNvPr id="4" name="Content Placeholder 3"/>
          <p:cNvSpPr>
            <a:spLocks noGrp="1"/>
          </p:cNvSpPr>
          <p:nvPr>
            <p:ph idx="1"/>
          </p:nvPr>
        </p:nvSpPr>
        <p:spPr>
          <a:xfrm>
            <a:off x="570654" y="1545909"/>
            <a:ext cx="8596668" cy="384491"/>
          </a:xfrm>
        </p:spPr>
        <p:txBody>
          <a:bodyPr/>
          <a:lstStyle/>
          <a:p>
            <a:r>
              <a:rPr lang="en-US" dirty="0"/>
              <a:t>As a rule, constructors with fewer arguments should call those with more</a:t>
            </a:r>
          </a:p>
        </p:txBody>
      </p:sp>
      <p:pic>
        <p:nvPicPr>
          <p:cNvPr id="5" name="Picture 4"/>
          <p:cNvPicPr>
            <a:picLocks noChangeAspect="1"/>
          </p:cNvPicPr>
          <p:nvPr/>
        </p:nvPicPr>
        <p:blipFill>
          <a:blip r:embed="rId2"/>
          <a:stretch>
            <a:fillRect/>
          </a:stretch>
        </p:blipFill>
        <p:spPr>
          <a:xfrm>
            <a:off x="2406967" y="2286000"/>
            <a:ext cx="4238625" cy="4114800"/>
          </a:xfrm>
          <a:prstGeom prst="rect">
            <a:avLst/>
          </a:prstGeom>
        </p:spPr>
      </p:pic>
    </p:spTree>
    <p:extLst>
      <p:ext uri="{BB962C8B-B14F-4D97-AF65-F5344CB8AC3E}">
        <p14:creationId xmlns:p14="http://schemas.microsoft.com/office/powerpoint/2010/main" val="3452103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super and this keywords in Java</a:t>
            </a:r>
            <a:r>
              <a:rPr lang="en-US" dirty="0"/>
              <a:t/>
            </a:r>
            <a:br>
              <a:rPr lang="en-US" dirty="0"/>
            </a:br>
            <a:endParaRPr lang="en-US" dirty="0"/>
          </a:p>
        </p:txBody>
      </p:sp>
      <p:sp>
        <p:nvSpPr>
          <p:cNvPr id="3" name="Content Placeholder 2"/>
          <p:cNvSpPr>
            <a:spLocks noGrp="1"/>
          </p:cNvSpPr>
          <p:nvPr>
            <p:ph idx="1"/>
          </p:nvPr>
        </p:nvSpPr>
        <p:spPr>
          <a:xfrm>
            <a:off x="563880" y="1493520"/>
            <a:ext cx="8961120" cy="4678679"/>
          </a:xfrm>
        </p:spPr>
        <p:txBody>
          <a:bodyPr>
            <a:normAutofit/>
          </a:bodyPr>
          <a:lstStyle/>
          <a:p>
            <a:pPr fontAlgn="base"/>
            <a:r>
              <a:rPr lang="en-US" sz="2000" b="1" dirty="0"/>
              <a:t>super</a:t>
            </a:r>
            <a:r>
              <a:rPr lang="en-US" sz="2000" dirty="0"/>
              <a:t> keyword is used to access methods of the </a:t>
            </a:r>
            <a:r>
              <a:rPr lang="en-US" sz="2000" b="1" dirty="0"/>
              <a:t>parent class</a:t>
            </a:r>
            <a:r>
              <a:rPr lang="en-US" sz="2000" dirty="0"/>
              <a:t> while </a:t>
            </a:r>
            <a:r>
              <a:rPr lang="en-US" sz="2000" b="1" dirty="0"/>
              <a:t>this</a:t>
            </a:r>
            <a:r>
              <a:rPr lang="en-US" sz="2000" dirty="0"/>
              <a:t> is used to access methods of the </a:t>
            </a:r>
            <a:r>
              <a:rPr lang="en-US" sz="2000" b="1" dirty="0"/>
              <a:t>current class</a:t>
            </a:r>
            <a:r>
              <a:rPr lang="en-US" sz="2000" dirty="0"/>
              <a:t>.</a:t>
            </a:r>
            <a:br>
              <a:rPr lang="en-US" sz="2000" dirty="0"/>
            </a:br>
            <a:endParaRPr lang="en-US" sz="2000" dirty="0"/>
          </a:p>
          <a:p>
            <a:pPr lvl="0" fontAlgn="base"/>
            <a:r>
              <a:rPr lang="en-US" sz="2000" b="1" dirty="0" smtClean="0"/>
              <a:t>This and super</a:t>
            </a:r>
            <a:r>
              <a:rPr lang="en-US" sz="2000" dirty="0"/>
              <a:t> </a:t>
            </a:r>
            <a:r>
              <a:rPr lang="en-US" sz="2000" dirty="0" smtClean="0"/>
              <a:t>are reserved keywords </a:t>
            </a:r>
            <a:r>
              <a:rPr lang="en-US" sz="2000" dirty="0"/>
              <a:t>in java </a:t>
            </a:r>
            <a:r>
              <a:rPr lang="en-US" sz="2000" dirty="0" err="1"/>
              <a:t>i.e</a:t>
            </a:r>
            <a:r>
              <a:rPr lang="en-US" sz="2000" dirty="0"/>
              <a:t>, we can’t use </a:t>
            </a:r>
            <a:r>
              <a:rPr lang="en-US" sz="2000" dirty="0" smtClean="0"/>
              <a:t>them </a:t>
            </a:r>
            <a:r>
              <a:rPr lang="en-US" sz="2000" dirty="0"/>
              <a:t>as an identifier.</a:t>
            </a:r>
          </a:p>
          <a:p>
            <a:pPr lvl="0"/>
            <a:r>
              <a:rPr lang="en-US" sz="2000" b="1" dirty="0"/>
              <a:t>‘this’ is a reference variable that refers to the current </a:t>
            </a:r>
            <a:r>
              <a:rPr lang="en-US" sz="2000" b="1" dirty="0" smtClean="0"/>
              <a:t>object</a:t>
            </a:r>
            <a:r>
              <a:rPr lang="en-US" sz="2000" b="1" dirty="0"/>
              <a:t> </a:t>
            </a:r>
            <a:r>
              <a:rPr lang="en-US" sz="2000" b="1" dirty="0" smtClean="0"/>
              <a:t>and can be used in various ways:</a:t>
            </a:r>
          </a:p>
          <a:p>
            <a:pPr lvl="0">
              <a:buFont typeface="+mj-lt"/>
              <a:buAutoNum type="arabicPeriod"/>
            </a:pPr>
            <a:r>
              <a:rPr lang="en-US" sz="2000" dirty="0" smtClean="0"/>
              <a:t>Using </a:t>
            </a:r>
            <a:r>
              <a:rPr lang="en-US" sz="2000" dirty="0"/>
              <a:t>this() to invoke current class constructor</a:t>
            </a:r>
          </a:p>
          <a:p>
            <a:pPr lvl="0">
              <a:buFont typeface="+mj-lt"/>
              <a:buAutoNum type="arabicPeriod"/>
            </a:pPr>
            <a:r>
              <a:rPr lang="en-US" sz="2000" dirty="0"/>
              <a:t>Using ‘this’ keyword to return the current class instance</a:t>
            </a:r>
          </a:p>
          <a:p>
            <a:pPr>
              <a:buFont typeface="+mj-lt"/>
              <a:buAutoNum type="arabicPeriod"/>
            </a:pPr>
            <a:r>
              <a:rPr lang="en-US" sz="2000" dirty="0"/>
              <a:t>Using ‘this’ keyword as method </a:t>
            </a:r>
            <a:r>
              <a:rPr lang="en-US" sz="2000" dirty="0" smtClean="0"/>
              <a:t>parameter</a:t>
            </a:r>
          </a:p>
          <a:p>
            <a:pPr>
              <a:buFont typeface="+mj-lt"/>
              <a:buAutoNum type="arabicPeriod"/>
            </a:pPr>
            <a:r>
              <a:rPr lang="en-US" sz="2000" dirty="0"/>
              <a:t>Using ‘this’ keyword to invoke current class </a:t>
            </a:r>
            <a:r>
              <a:rPr lang="en-US" sz="2000" dirty="0" smtClean="0"/>
              <a:t>method</a:t>
            </a:r>
          </a:p>
          <a:p>
            <a:pPr marL="0" indent="0">
              <a:buNone/>
            </a:pPr>
            <a:endParaRPr lang="en-US" sz="2000" dirty="0"/>
          </a:p>
        </p:txBody>
      </p:sp>
    </p:spTree>
    <p:extLst>
      <p:ext uri="{BB962C8B-B14F-4D97-AF65-F5344CB8AC3E}">
        <p14:creationId xmlns:p14="http://schemas.microsoft.com/office/powerpoint/2010/main" val="4004788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 y="0"/>
            <a:ext cx="5852160" cy="6740307"/>
          </a:xfrm>
          <a:prstGeom prst="rect">
            <a:avLst/>
          </a:prstGeom>
        </p:spPr>
        <p:txBody>
          <a:bodyPr wrap="square">
            <a:spAutoFit/>
          </a:bodyPr>
          <a:lstStyle/>
          <a:p>
            <a:r>
              <a:rPr lang="en-US" dirty="0"/>
              <a:t>class Test </a:t>
            </a:r>
          </a:p>
          <a:p>
            <a:r>
              <a:rPr lang="en-US" dirty="0"/>
              <a:t>{ </a:t>
            </a:r>
          </a:p>
          <a:p>
            <a:r>
              <a:rPr lang="en-US" dirty="0"/>
              <a:t>    </a:t>
            </a:r>
            <a:r>
              <a:rPr lang="en-US" dirty="0" err="1"/>
              <a:t>int</a:t>
            </a:r>
            <a:r>
              <a:rPr lang="en-US" dirty="0"/>
              <a:t> a; </a:t>
            </a:r>
          </a:p>
          <a:p>
            <a:r>
              <a:rPr lang="en-US" dirty="0"/>
              <a:t>    </a:t>
            </a:r>
            <a:r>
              <a:rPr lang="en-US" dirty="0" err="1"/>
              <a:t>int</a:t>
            </a:r>
            <a:r>
              <a:rPr lang="en-US" dirty="0"/>
              <a:t> b; </a:t>
            </a:r>
          </a:p>
          <a:p>
            <a:r>
              <a:rPr lang="en-US" dirty="0"/>
              <a:t>    </a:t>
            </a:r>
          </a:p>
          <a:p>
            <a:r>
              <a:rPr lang="en-US" dirty="0"/>
              <a:t>    // Parameterized constructor </a:t>
            </a:r>
          </a:p>
          <a:p>
            <a:r>
              <a:rPr lang="en-US" dirty="0"/>
              <a:t>    Test(</a:t>
            </a:r>
            <a:r>
              <a:rPr lang="en-US" dirty="0" err="1"/>
              <a:t>int</a:t>
            </a:r>
            <a:r>
              <a:rPr lang="en-US" dirty="0"/>
              <a:t> a, </a:t>
            </a:r>
            <a:r>
              <a:rPr lang="en-US" dirty="0" err="1"/>
              <a:t>int</a:t>
            </a:r>
            <a:r>
              <a:rPr lang="en-US" dirty="0"/>
              <a:t> b) </a:t>
            </a:r>
          </a:p>
          <a:p>
            <a:r>
              <a:rPr lang="en-US" dirty="0"/>
              <a:t>    { </a:t>
            </a:r>
          </a:p>
          <a:p>
            <a:r>
              <a:rPr lang="en-US" dirty="0"/>
              <a:t>        </a:t>
            </a:r>
            <a:r>
              <a:rPr lang="en-US" dirty="0" err="1"/>
              <a:t>this.a</a:t>
            </a:r>
            <a:r>
              <a:rPr lang="en-US" dirty="0"/>
              <a:t> = a; </a:t>
            </a:r>
          </a:p>
          <a:p>
            <a:r>
              <a:rPr lang="en-US" dirty="0"/>
              <a:t>        </a:t>
            </a:r>
            <a:r>
              <a:rPr lang="en-US" dirty="0" err="1"/>
              <a:t>this.b</a:t>
            </a:r>
            <a:r>
              <a:rPr lang="en-US" dirty="0"/>
              <a:t> = b; </a:t>
            </a:r>
          </a:p>
          <a:p>
            <a:r>
              <a:rPr lang="en-US" dirty="0"/>
              <a:t>    } </a:t>
            </a:r>
          </a:p>
          <a:p>
            <a:r>
              <a:rPr lang="en-US" dirty="0"/>
              <a:t>  </a:t>
            </a:r>
          </a:p>
          <a:p>
            <a:r>
              <a:rPr lang="en-US" dirty="0"/>
              <a:t>    </a:t>
            </a:r>
          </a:p>
          <a:p>
            <a:r>
              <a:rPr lang="en-US" dirty="0"/>
              <a:t>    void display() </a:t>
            </a:r>
          </a:p>
          <a:p>
            <a:r>
              <a:rPr lang="en-US" dirty="0"/>
              <a:t>    { </a:t>
            </a:r>
          </a:p>
          <a:p>
            <a:r>
              <a:rPr lang="en-US" dirty="0"/>
              <a:t>    </a:t>
            </a:r>
            <a:r>
              <a:rPr lang="en-US" dirty="0" err="1"/>
              <a:t>System.out.println</a:t>
            </a:r>
            <a:r>
              <a:rPr lang="en-US" dirty="0"/>
              <a:t>("a = " + a + "b = "+ b); </a:t>
            </a:r>
          </a:p>
          <a:p>
            <a:r>
              <a:rPr lang="en-US" dirty="0"/>
              <a:t>    } </a:t>
            </a:r>
          </a:p>
          <a:p>
            <a:r>
              <a:rPr lang="en-US" dirty="0"/>
              <a:t>  </a:t>
            </a:r>
          </a:p>
          <a:p>
            <a:r>
              <a:rPr lang="en-US" dirty="0"/>
              <a:t>    public static void main(String[] </a:t>
            </a:r>
            <a:r>
              <a:rPr lang="en-US" dirty="0" err="1"/>
              <a:t>args</a:t>
            </a:r>
            <a:r>
              <a:rPr lang="en-US" dirty="0"/>
              <a:t>) </a:t>
            </a:r>
          </a:p>
          <a:p>
            <a:r>
              <a:rPr lang="en-US" dirty="0"/>
              <a:t>    { </a:t>
            </a:r>
          </a:p>
          <a:p>
            <a:r>
              <a:rPr lang="en-US" dirty="0"/>
              <a:t>        Test object = new Test(10, 20); </a:t>
            </a:r>
          </a:p>
          <a:p>
            <a:r>
              <a:rPr lang="en-US" dirty="0"/>
              <a:t>        </a:t>
            </a:r>
            <a:r>
              <a:rPr lang="en-US" dirty="0" err="1"/>
              <a:t>object.display</a:t>
            </a:r>
            <a:r>
              <a:rPr lang="en-US" dirty="0"/>
              <a:t>(); </a:t>
            </a:r>
          </a:p>
          <a:p>
            <a:r>
              <a:rPr lang="en-US" dirty="0"/>
              <a:t>    } </a:t>
            </a:r>
          </a:p>
          <a:p>
            <a:r>
              <a:rPr lang="en-US" dirty="0"/>
              <a:t>} </a:t>
            </a:r>
          </a:p>
        </p:txBody>
      </p:sp>
      <p:pic>
        <p:nvPicPr>
          <p:cNvPr id="5" name="Picture 4"/>
          <p:cNvPicPr>
            <a:picLocks noChangeAspect="1"/>
          </p:cNvPicPr>
          <p:nvPr/>
        </p:nvPicPr>
        <p:blipFill>
          <a:blip r:embed="rId2"/>
          <a:stretch>
            <a:fillRect/>
          </a:stretch>
        </p:blipFill>
        <p:spPr>
          <a:xfrm>
            <a:off x="4320539" y="1994743"/>
            <a:ext cx="7466511" cy="1375410"/>
          </a:xfrm>
          <a:prstGeom prst="rect">
            <a:avLst/>
          </a:prstGeom>
        </p:spPr>
      </p:pic>
      <p:sp>
        <p:nvSpPr>
          <p:cNvPr id="7" name="TextBox 6"/>
          <p:cNvSpPr txBox="1"/>
          <p:nvPr/>
        </p:nvSpPr>
        <p:spPr>
          <a:xfrm>
            <a:off x="4320539" y="121920"/>
            <a:ext cx="5097781" cy="461665"/>
          </a:xfrm>
          <a:prstGeom prst="rect">
            <a:avLst/>
          </a:prstGeom>
          <a:noFill/>
        </p:spPr>
        <p:txBody>
          <a:bodyPr wrap="square" rtlCol="0">
            <a:spAutoFit/>
          </a:bodyPr>
          <a:lstStyle/>
          <a:p>
            <a:r>
              <a:rPr lang="en-US" sz="2400" b="1" dirty="0" smtClean="0">
                <a:solidFill>
                  <a:schemeClr val="accent2">
                    <a:lumMod val="75000"/>
                  </a:schemeClr>
                </a:solidFill>
              </a:rPr>
              <a:t>‘this’ used as reference variable</a:t>
            </a:r>
            <a:endParaRPr lang="en-US" sz="2400" b="1" dirty="0">
              <a:solidFill>
                <a:schemeClr val="accent2">
                  <a:lumMod val="75000"/>
                </a:schemeClr>
              </a:solidFill>
            </a:endParaRPr>
          </a:p>
        </p:txBody>
      </p:sp>
    </p:spTree>
    <p:extLst>
      <p:ext uri="{BB962C8B-B14F-4D97-AF65-F5344CB8AC3E}">
        <p14:creationId xmlns:p14="http://schemas.microsoft.com/office/powerpoint/2010/main" val="2269294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Constructor</a:t>
            </a:r>
            <a:endParaRPr lang="en-US" dirty="0"/>
          </a:p>
        </p:txBody>
      </p:sp>
      <p:sp>
        <p:nvSpPr>
          <p:cNvPr id="3" name="Content Placeholder 2"/>
          <p:cNvSpPr>
            <a:spLocks noGrp="1"/>
          </p:cNvSpPr>
          <p:nvPr>
            <p:ph idx="1"/>
          </p:nvPr>
        </p:nvSpPr>
        <p:spPr/>
        <p:txBody>
          <a:bodyPr>
            <a:normAutofit/>
          </a:bodyPr>
          <a:lstStyle/>
          <a:p>
            <a:pPr algn="just"/>
            <a:r>
              <a:rPr lang="en-US" sz="2400" dirty="0"/>
              <a:t>A </a:t>
            </a:r>
            <a:r>
              <a:rPr lang="en-US" sz="2400" b="1" dirty="0"/>
              <a:t>constructor </a:t>
            </a:r>
            <a:r>
              <a:rPr lang="en-US" sz="2400" dirty="0"/>
              <a:t>is a special method that is used to initialize a newly created </a:t>
            </a:r>
            <a:r>
              <a:rPr lang="en-US" sz="2400" dirty="0" smtClean="0"/>
              <a:t>object.</a:t>
            </a:r>
          </a:p>
          <a:p>
            <a:pPr algn="just"/>
            <a:r>
              <a:rPr lang="en-US" sz="2400" dirty="0" smtClean="0"/>
              <a:t>It </a:t>
            </a:r>
            <a:r>
              <a:rPr lang="en-US" sz="2400" dirty="0"/>
              <a:t>is called when an instance of the class is created.</a:t>
            </a:r>
          </a:p>
          <a:p>
            <a:pPr algn="just"/>
            <a:r>
              <a:rPr lang="en-US" sz="2400" dirty="0" smtClean="0"/>
              <a:t> </a:t>
            </a:r>
            <a:r>
              <a:rPr lang="en-US" sz="2400" dirty="0"/>
              <a:t>It can be used to initialize the objects to desired values or default values at the time of object creation. </a:t>
            </a:r>
            <a:endParaRPr lang="en-US" sz="2400" dirty="0" smtClean="0"/>
          </a:p>
          <a:p>
            <a:pPr algn="just"/>
            <a:r>
              <a:rPr lang="en-US" sz="2400" dirty="0" smtClean="0"/>
              <a:t>It </a:t>
            </a:r>
            <a:r>
              <a:rPr lang="en-US" sz="2400" dirty="0"/>
              <a:t>is not mandatory for the coder to write a constructor for a </a:t>
            </a:r>
            <a:r>
              <a:rPr lang="en-US" sz="2400" dirty="0" smtClean="0"/>
              <a:t>class</a:t>
            </a:r>
          </a:p>
        </p:txBody>
      </p:sp>
    </p:spTree>
    <p:extLst>
      <p:ext uri="{BB962C8B-B14F-4D97-AF65-F5344CB8AC3E}">
        <p14:creationId xmlns:p14="http://schemas.microsoft.com/office/powerpoint/2010/main" val="23262053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489960" y="0"/>
            <a:ext cx="7528559" cy="461665"/>
          </a:xfrm>
          <a:prstGeom prst="rect">
            <a:avLst/>
          </a:prstGeom>
          <a:noFill/>
        </p:spPr>
        <p:txBody>
          <a:bodyPr wrap="square" rtlCol="0">
            <a:spAutoFit/>
          </a:bodyPr>
          <a:lstStyle/>
          <a:p>
            <a:r>
              <a:rPr lang="en-US" sz="2400" b="1" dirty="0" smtClean="0">
                <a:solidFill>
                  <a:schemeClr val="accent2">
                    <a:lumMod val="75000"/>
                  </a:schemeClr>
                </a:solidFill>
              </a:rPr>
              <a:t>‘this()’ to invoke current class constructor</a:t>
            </a:r>
            <a:endParaRPr lang="en-US" sz="2400" b="1" dirty="0">
              <a:solidFill>
                <a:schemeClr val="accent2">
                  <a:lumMod val="75000"/>
                </a:schemeClr>
              </a:solidFill>
            </a:endParaRPr>
          </a:p>
        </p:txBody>
      </p:sp>
      <p:sp>
        <p:nvSpPr>
          <p:cNvPr id="2" name="Rectangle 1"/>
          <p:cNvSpPr/>
          <p:nvPr/>
        </p:nvSpPr>
        <p:spPr>
          <a:xfrm>
            <a:off x="365760" y="0"/>
            <a:ext cx="5440680" cy="6463308"/>
          </a:xfrm>
          <a:prstGeom prst="rect">
            <a:avLst/>
          </a:prstGeom>
        </p:spPr>
        <p:txBody>
          <a:bodyPr wrap="square">
            <a:spAutoFit/>
          </a:bodyPr>
          <a:lstStyle/>
          <a:p>
            <a:r>
              <a:rPr lang="en-US" dirty="0"/>
              <a:t>class Test1 </a:t>
            </a:r>
          </a:p>
          <a:p>
            <a:r>
              <a:rPr lang="en-US" dirty="0"/>
              <a:t>{ </a:t>
            </a:r>
          </a:p>
          <a:p>
            <a:r>
              <a:rPr lang="en-US" dirty="0"/>
              <a:t>    </a:t>
            </a:r>
            <a:r>
              <a:rPr lang="en-US" dirty="0" err="1"/>
              <a:t>int</a:t>
            </a:r>
            <a:r>
              <a:rPr lang="en-US" dirty="0"/>
              <a:t> a; </a:t>
            </a:r>
          </a:p>
          <a:p>
            <a:r>
              <a:rPr lang="en-US" dirty="0"/>
              <a:t>    </a:t>
            </a:r>
            <a:r>
              <a:rPr lang="en-US" dirty="0" err="1"/>
              <a:t>int</a:t>
            </a:r>
            <a:r>
              <a:rPr lang="en-US" dirty="0"/>
              <a:t> b; </a:t>
            </a:r>
          </a:p>
          <a:p>
            <a:r>
              <a:rPr lang="en-US" dirty="0"/>
              <a:t>   </a:t>
            </a:r>
          </a:p>
          <a:p>
            <a:r>
              <a:rPr lang="en-US" dirty="0"/>
              <a:t>    Test1() </a:t>
            </a:r>
          </a:p>
          <a:p>
            <a:r>
              <a:rPr lang="en-US" dirty="0"/>
              <a:t>    {   </a:t>
            </a:r>
          </a:p>
          <a:p>
            <a:r>
              <a:rPr lang="en-US" dirty="0"/>
              <a:t>        this(10, 20); </a:t>
            </a:r>
          </a:p>
          <a:p>
            <a:r>
              <a:rPr lang="en-US" dirty="0"/>
              <a:t>        </a:t>
            </a:r>
            <a:r>
              <a:rPr lang="en-US" dirty="0" err="1"/>
              <a:t>System.out.println</a:t>
            </a:r>
            <a:r>
              <a:rPr lang="en-US" dirty="0"/>
              <a:t>("Inside  default </a:t>
            </a:r>
            <a:r>
              <a:rPr lang="en-US" dirty="0" smtClean="0"/>
              <a:t>   constructor </a:t>
            </a:r>
            <a:r>
              <a:rPr lang="en-US" dirty="0"/>
              <a:t>\n"); </a:t>
            </a:r>
          </a:p>
          <a:p>
            <a:r>
              <a:rPr lang="en-US" dirty="0"/>
              <a:t>    } </a:t>
            </a:r>
          </a:p>
          <a:p>
            <a:r>
              <a:rPr lang="en-US" dirty="0" smtClean="0"/>
              <a:t>   Test1(</a:t>
            </a:r>
            <a:r>
              <a:rPr lang="en-US" dirty="0" err="1" smtClean="0"/>
              <a:t>int</a:t>
            </a:r>
            <a:r>
              <a:rPr lang="en-US" dirty="0" smtClean="0"/>
              <a:t> </a:t>
            </a:r>
            <a:r>
              <a:rPr lang="en-US" dirty="0"/>
              <a:t>a, </a:t>
            </a:r>
            <a:r>
              <a:rPr lang="en-US" dirty="0" err="1"/>
              <a:t>int</a:t>
            </a:r>
            <a:r>
              <a:rPr lang="en-US" dirty="0"/>
              <a:t> b) </a:t>
            </a:r>
          </a:p>
          <a:p>
            <a:r>
              <a:rPr lang="en-US" dirty="0"/>
              <a:t>    { </a:t>
            </a:r>
          </a:p>
          <a:p>
            <a:r>
              <a:rPr lang="en-US" dirty="0"/>
              <a:t>        </a:t>
            </a:r>
            <a:r>
              <a:rPr lang="en-US" dirty="0" err="1"/>
              <a:t>this.a</a:t>
            </a:r>
            <a:r>
              <a:rPr lang="en-US" dirty="0"/>
              <a:t> = a; </a:t>
            </a:r>
          </a:p>
          <a:p>
            <a:r>
              <a:rPr lang="en-US" dirty="0"/>
              <a:t>        </a:t>
            </a:r>
            <a:r>
              <a:rPr lang="en-US" dirty="0" err="1"/>
              <a:t>this.b</a:t>
            </a:r>
            <a:r>
              <a:rPr lang="en-US" dirty="0"/>
              <a:t> = b; </a:t>
            </a:r>
          </a:p>
          <a:p>
            <a:r>
              <a:rPr lang="en-US" dirty="0"/>
              <a:t>        </a:t>
            </a:r>
            <a:r>
              <a:rPr lang="en-US" dirty="0" err="1"/>
              <a:t>System.out.println</a:t>
            </a:r>
            <a:r>
              <a:rPr lang="en-US" dirty="0"/>
              <a:t>("Inside parameterized constructor"); </a:t>
            </a:r>
          </a:p>
          <a:p>
            <a:r>
              <a:rPr lang="en-US" dirty="0"/>
              <a:t>    } </a:t>
            </a:r>
          </a:p>
          <a:p>
            <a:r>
              <a:rPr lang="en-US" dirty="0"/>
              <a:t>  </a:t>
            </a:r>
            <a:r>
              <a:rPr lang="en-US" dirty="0" smtClean="0"/>
              <a:t>    </a:t>
            </a:r>
            <a:r>
              <a:rPr lang="en-US" dirty="0"/>
              <a:t>public static void main(String[] </a:t>
            </a:r>
            <a:r>
              <a:rPr lang="en-US" dirty="0" err="1"/>
              <a:t>args</a:t>
            </a:r>
            <a:r>
              <a:rPr lang="en-US" dirty="0"/>
              <a:t>) </a:t>
            </a:r>
          </a:p>
          <a:p>
            <a:r>
              <a:rPr lang="en-US" dirty="0"/>
              <a:t>    { </a:t>
            </a:r>
          </a:p>
          <a:p>
            <a:r>
              <a:rPr lang="en-US" dirty="0"/>
              <a:t>        Test1 object = new Test1(); </a:t>
            </a:r>
          </a:p>
          <a:p>
            <a:r>
              <a:rPr lang="en-US" dirty="0"/>
              <a:t>    } </a:t>
            </a:r>
          </a:p>
          <a:p>
            <a:r>
              <a:rPr lang="en-US" dirty="0" smtClean="0"/>
              <a:t>}</a:t>
            </a:r>
            <a:endParaRPr lang="en-US" dirty="0"/>
          </a:p>
        </p:txBody>
      </p:sp>
      <p:pic>
        <p:nvPicPr>
          <p:cNvPr id="3" name="Picture 2"/>
          <p:cNvPicPr>
            <a:picLocks noChangeAspect="1"/>
          </p:cNvPicPr>
          <p:nvPr/>
        </p:nvPicPr>
        <p:blipFill>
          <a:blip r:embed="rId2"/>
          <a:stretch>
            <a:fillRect/>
          </a:stretch>
        </p:blipFill>
        <p:spPr>
          <a:xfrm>
            <a:off x="4777739" y="4983480"/>
            <a:ext cx="6639197" cy="1630680"/>
          </a:xfrm>
          <a:prstGeom prst="rect">
            <a:avLst/>
          </a:prstGeom>
        </p:spPr>
      </p:pic>
    </p:spTree>
    <p:extLst>
      <p:ext uri="{BB962C8B-B14F-4D97-AF65-F5344CB8AC3E}">
        <p14:creationId xmlns:p14="http://schemas.microsoft.com/office/powerpoint/2010/main" val="2770218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849880" y="0"/>
            <a:ext cx="8427720" cy="461665"/>
          </a:xfrm>
          <a:prstGeom prst="rect">
            <a:avLst/>
          </a:prstGeom>
          <a:noFill/>
        </p:spPr>
        <p:txBody>
          <a:bodyPr wrap="square" rtlCol="0">
            <a:spAutoFit/>
          </a:bodyPr>
          <a:lstStyle/>
          <a:p>
            <a:pPr lvl="0" fontAlgn="base"/>
            <a:r>
              <a:rPr lang="en-US" sz="2400" b="1" dirty="0">
                <a:solidFill>
                  <a:schemeClr val="accent2">
                    <a:lumMod val="75000"/>
                  </a:schemeClr>
                </a:solidFill>
              </a:rPr>
              <a:t>Using ‘this’ keyword to return the current class instance</a:t>
            </a:r>
            <a:endParaRPr lang="en-US" sz="2400" dirty="0">
              <a:solidFill>
                <a:schemeClr val="accent2">
                  <a:lumMod val="75000"/>
                </a:schemeClr>
              </a:solidFill>
            </a:endParaRPr>
          </a:p>
        </p:txBody>
      </p:sp>
      <p:sp>
        <p:nvSpPr>
          <p:cNvPr id="4" name="Rectangle 3"/>
          <p:cNvSpPr/>
          <p:nvPr/>
        </p:nvSpPr>
        <p:spPr>
          <a:xfrm>
            <a:off x="350520" y="0"/>
            <a:ext cx="5974080" cy="7017306"/>
          </a:xfrm>
          <a:prstGeom prst="rect">
            <a:avLst/>
          </a:prstGeom>
        </p:spPr>
        <p:txBody>
          <a:bodyPr wrap="square">
            <a:spAutoFit/>
          </a:bodyPr>
          <a:lstStyle/>
          <a:p>
            <a:r>
              <a:rPr lang="en-US" dirty="0"/>
              <a:t>class Test2 </a:t>
            </a:r>
          </a:p>
          <a:p>
            <a:r>
              <a:rPr lang="en-US" dirty="0"/>
              <a:t>{ </a:t>
            </a:r>
          </a:p>
          <a:p>
            <a:r>
              <a:rPr lang="en-US" dirty="0"/>
              <a:t>    </a:t>
            </a:r>
            <a:r>
              <a:rPr lang="en-US" dirty="0" err="1"/>
              <a:t>int</a:t>
            </a:r>
            <a:r>
              <a:rPr lang="en-US" dirty="0"/>
              <a:t> a; </a:t>
            </a:r>
          </a:p>
          <a:p>
            <a:r>
              <a:rPr lang="en-US" dirty="0"/>
              <a:t>    </a:t>
            </a:r>
            <a:r>
              <a:rPr lang="en-US" dirty="0" err="1"/>
              <a:t>int</a:t>
            </a:r>
            <a:r>
              <a:rPr lang="en-US" dirty="0"/>
              <a:t> b; </a:t>
            </a:r>
          </a:p>
          <a:p>
            <a:r>
              <a:rPr lang="en-US" dirty="0"/>
              <a:t>  </a:t>
            </a:r>
          </a:p>
          <a:p>
            <a:r>
              <a:rPr lang="en-US" dirty="0"/>
              <a:t>    Test2() </a:t>
            </a:r>
          </a:p>
          <a:p>
            <a:r>
              <a:rPr lang="en-US" dirty="0"/>
              <a:t>    { </a:t>
            </a:r>
          </a:p>
          <a:p>
            <a:r>
              <a:rPr lang="en-US" dirty="0"/>
              <a:t>        a = 10; </a:t>
            </a:r>
          </a:p>
          <a:p>
            <a:r>
              <a:rPr lang="en-US" dirty="0"/>
              <a:t>        b = 20; </a:t>
            </a:r>
          </a:p>
          <a:p>
            <a:r>
              <a:rPr lang="en-US" dirty="0"/>
              <a:t>    } </a:t>
            </a:r>
          </a:p>
          <a:p>
            <a:r>
              <a:rPr lang="en-US" dirty="0"/>
              <a:t>    Test2 get() </a:t>
            </a:r>
          </a:p>
          <a:p>
            <a:r>
              <a:rPr lang="en-US" dirty="0"/>
              <a:t>    { </a:t>
            </a:r>
          </a:p>
          <a:p>
            <a:r>
              <a:rPr lang="en-US" dirty="0"/>
              <a:t>        return this; </a:t>
            </a:r>
          </a:p>
          <a:p>
            <a:r>
              <a:rPr lang="en-US" dirty="0"/>
              <a:t>    } </a:t>
            </a:r>
          </a:p>
          <a:p>
            <a:r>
              <a:rPr lang="en-US" dirty="0"/>
              <a:t>    void display() </a:t>
            </a:r>
          </a:p>
          <a:p>
            <a:r>
              <a:rPr lang="en-US" dirty="0"/>
              <a:t>    { </a:t>
            </a:r>
          </a:p>
          <a:p>
            <a:r>
              <a:rPr lang="en-US" dirty="0"/>
              <a:t>     </a:t>
            </a:r>
            <a:r>
              <a:rPr lang="en-US" dirty="0" err="1"/>
              <a:t>System.out.println</a:t>
            </a:r>
            <a:r>
              <a:rPr lang="en-US" dirty="0"/>
              <a:t>("a = " + a + "  b = " + b); </a:t>
            </a:r>
          </a:p>
          <a:p>
            <a:r>
              <a:rPr lang="en-US" dirty="0"/>
              <a:t>    } </a:t>
            </a:r>
          </a:p>
          <a:p>
            <a:r>
              <a:rPr lang="en-US" dirty="0"/>
              <a:t>  </a:t>
            </a:r>
          </a:p>
          <a:p>
            <a:r>
              <a:rPr lang="en-US" dirty="0"/>
              <a:t>    public static void main(String[] </a:t>
            </a:r>
            <a:r>
              <a:rPr lang="en-US" dirty="0" err="1"/>
              <a:t>args</a:t>
            </a:r>
            <a:r>
              <a:rPr lang="en-US" dirty="0"/>
              <a:t>) </a:t>
            </a:r>
          </a:p>
          <a:p>
            <a:r>
              <a:rPr lang="en-US" dirty="0"/>
              <a:t>    { </a:t>
            </a:r>
          </a:p>
          <a:p>
            <a:r>
              <a:rPr lang="en-US" dirty="0"/>
              <a:t>        Test2 object = new Test2(); </a:t>
            </a:r>
          </a:p>
          <a:p>
            <a:r>
              <a:rPr lang="en-US" dirty="0"/>
              <a:t>        </a:t>
            </a:r>
            <a:r>
              <a:rPr lang="en-US" b="1" dirty="0" err="1"/>
              <a:t>object.get</a:t>
            </a:r>
            <a:r>
              <a:rPr lang="en-US" b="1" dirty="0"/>
              <a:t>().display(); </a:t>
            </a:r>
          </a:p>
          <a:p>
            <a:r>
              <a:rPr lang="en-US" dirty="0"/>
              <a:t>    } </a:t>
            </a:r>
          </a:p>
          <a:p>
            <a:r>
              <a:rPr lang="en-US" dirty="0"/>
              <a:t>} </a:t>
            </a:r>
          </a:p>
        </p:txBody>
      </p:sp>
      <p:pic>
        <p:nvPicPr>
          <p:cNvPr id="5" name="Picture 4"/>
          <p:cNvPicPr>
            <a:picLocks noChangeAspect="1"/>
          </p:cNvPicPr>
          <p:nvPr/>
        </p:nvPicPr>
        <p:blipFill>
          <a:blip r:embed="rId2"/>
          <a:stretch>
            <a:fillRect/>
          </a:stretch>
        </p:blipFill>
        <p:spPr>
          <a:xfrm>
            <a:off x="3821429" y="2225041"/>
            <a:ext cx="6658251" cy="1351568"/>
          </a:xfrm>
          <a:prstGeom prst="rect">
            <a:avLst/>
          </a:prstGeom>
        </p:spPr>
      </p:pic>
    </p:spTree>
    <p:extLst>
      <p:ext uri="{BB962C8B-B14F-4D97-AF65-F5344CB8AC3E}">
        <p14:creationId xmlns:p14="http://schemas.microsoft.com/office/powerpoint/2010/main" val="97367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849880" y="0"/>
            <a:ext cx="8427720" cy="461665"/>
          </a:xfrm>
          <a:prstGeom prst="rect">
            <a:avLst/>
          </a:prstGeom>
          <a:noFill/>
        </p:spPr>
        <p:txBody>
          <a:bodyPr wrap="square" rtlCol="0">
            <a:spAutoFit/>
          </a:bodyPr>
          <a:lstStyle/>
          <a:p>
            <a:pPr lvl="0" fontAlgn="base"/>
            <a:r>
              <a:rPr lang="en-US" sz="2400" b="1" dirty="0">
                <a:solidFill>
                  <a:schemeClr val="accent2">
                    <a:lumMod val="75000"/>
                  </a:schemeClr>
                </a:solidFill>
              </a:rPr>
              <a:t>Using ‘this’ keyword as method parameter</a:t>
            </a:r>
            <a:endParaRPr lang="en-US" sz="2400" dirty="0">
              <a:solidFill>
                <a:schemeClr val="accent2">
                  <a:lumMod val="75000"/>
                </a:schemeClr>
              </a:solidFill>
            </a:endParaRPr>
          </a:p>
        </p:txBody>
      </p:sp>
      <p:sp>
        <p:nvSpPr>
          <p:cNvPr id="2" name="Rectangle 1"/>
          <p:cNvSpPr/>
          <p:nvPr/>
        </p:nvSpPr>
        <p:spPr>
          <a:xfrm>
            <a:off x="487680" y="230832"/>
            <a:ext cx="5775960" cy="6463308"/>
          </a:xfrm>
          <a:prstGeom prst="rect">
            <a:avLst/>
          </a:prstGeom>
        </p:spPr>
        <p:txBody>
          <a:bodyPr wrap="square">
            <a:spAutoFit/>
          </a:bodyPr>
          <a:lstStyle/>
          <a:p>
            <a:r>
              <a:rPr lang="en-US" dirty="0"/>
              <a:t>class Test3 </a:t>
            </a:r>
          </a:p>
          <a:p>
            <a:r>
              <a:rPr lang="en-US" dirty="0"/>
              <a:t>{ </a:t>
            </a:r>
          </a:p>
          <a:p>
            <a:r>
              <a:rPr lang="en-US" dirty="0"/>
              <a:t>    </a:t>
            </a:r>
            <a:r>
              <a:rPr lang="en-US" dirty="0" err="1"/>
              <a:t>int</a:t>
            </a:r>
            <a:r>
              <a:rPr lang="en-US" dirty="0"/>
              <a:t> a; </a:t>
            </a:r>
          </a:p>
          <a:p>
            <a:r>
              <a:rPr lang="en-US" dirty="0"/>
              <a:t>    </a:t>
            </a:r>
            <a:r>
              <a:rPr lang="en-US" dirty="0" err="1"/>
              <a:t>int</a:t>
            </a:r>
            <a:r>
              <a:rPr lang="en-US" dirty="0"/>
              <a:t> b; </a:t>
            </a:r>
          </a:p>
          <a:p>
            <a:r>
              <a:rPr lang="en-US" dirty="0"/>
              <a:t>    Test3() </a:t>
            </a:r>
          </a:p>
          <a:p>
            <a:r>
              <a:rPr lang="en-US" dirty="0"/>
              <a:t>    { </a:t>
            </a:r>
          </a:p>
          <a:p>
            <a:r>
              <a:rPr lang="en-US" dirty="0"/>
              <a:t>        a = 10; </a:t>
            </a:r>
          </a:p>
          <a:p>
            <a:r>
              <a:rPr lang="en-US" dirty="0"/>
              <a:t>        b = 20; </a:t>
            </a:r>
          </a:p>
          <a:p>
            <a:r>
              <a:rPr lang="en-US" dirty="0"/>
              <a:t>    } </a:t>
            </a:r>
          </a:p>
          <a:p>
            <a:r>
              <a:rPr lang="en-US" dirty="0"/>
              <a:t>    void display(Test3 </a:t>
            </a:r>
            <a:r>
              <a:rPr lang="en-US" dirty="0" err="1"/>
              <a:t>obj</a:t>
            </a:r>
            <a:r>
              <a:rPr lang="en-US" dirty="0"/>
              <a:t>) </a:t>
            </a:r>
          </a:p>
          <a:p>
            <a:r>
              <a:rPr lang="en-US" dirty="0"/>
              <a:t>    { </a:t>
            </a:r>
          </a:p>
          <a:p>
            <a:r>
              <a:rPr lang="en-US" dirty="0"/>
              <a:t>        </a:t>
            </a:r>
            <a:r>
              <a:rPr lang="en-US" dirty="0" err="1"/>
              <a:t>System.out.println</a:t>
            </a:r>
            <a:r>
              <a:rPr lang="en-US" dirty="0"/>
              <a:t>("a = " + a + "  b = " + b); </a:t>
            </a:r>
          </a:p>
          <a:p>
            <a:r>
              <a:rPr lang="en-US" dirty="0"/>
              <a:t>    } </a:t>
            </a:r>
          </a:p>
          <a:p>
            <a:r>
              <a:rPr lang="en-US" dirty="0"/>
              <a:t>    void get() </a:t>
            </a:r>
          </a:p>
          <a:p>
            <a:r>
              <a:rPr lang="en-US" dirty="0"/>
              <a:t>    { </a:t>
            </a:r>
          </a:p>
          <a:p>
            <a:r>
              <a:rPr lang="en-US" dirty="0"/>
              <a:t>        display(this); </a:t>
            </a:r>
          </a:p>
          <a:p>
            <a:r>
              <a:rPr lang="en-US" dirty="0"/>
              <a:t>    } </a:t>
            </a:r>
          </a:p>
          <a:p>
            <a:r>
              <a:rPr lang="en-US" dirty="0"/>
              <a:t>  </a:t>
            </a:r>
          </a:p>
          <a:p>
            <a:r>
              <a:rPr lang="en-US" dirty="0"/>
              <a:t>    public static void main(String[] </a:t>
            </a:r>
            <a:r>
              <a:rPr lang="en-US" dirty="0" err="1"/>
              <a:t>args</a:t>
            </a:r>
            <a:r>
              <a:rPr lang="en-US" dirty="0"/>
              <a:t>) </a:t>
            </a:r>
          </a:p>
          <a:p>
            <a:r>
              <a:rPr lang="en-US" dirty="0"/>
              <a:t>    { </a:t>
            </a:r>
          </a:p>
          <a:p>
            <a:r>
              <a:rPr lang="en-US" dirty="0"/>
              <a:t>        Test3 object = new Test3(); </a:t>
            </a:r>
          </a:p>
          <a:p>
            <a:r>
              <a:rPr lang="en-US" dirty="0"/>
              <a:t>        </a:t>
            </a:r>
            <a:r>
              <a:rPr lang="en-US" dirty="0" err="1"/>
              <a:t>object.get</a:t>
            </a:r>
            <a:r>
              <a:rPr lang="en-US" dirty="0"/>
              <a:t>(); </a:t>
            </a:r>
          </a:p>
          <a:p>
            <a:r>
              <a:rPr lang="en-US" dirty="0"/>
              <a:t>    } }</a:t>
            </a:r>
          </a:p>
        </p:txBody>
      </p:sp>
      <p:pic>
        <p:nvPicPr>
          <p:cNvPr id="3" name="Picture 2"/>
          <p:cNvPicPr>
            <a:picLocks noChangeAspect="1"/>
          </p:cNvPicPr>
          <p:nvPr/>
        </p:nvPicPr>
        <p:blipFill>
          <a:blip r:embed="rId2"/>
          <a:stretch>
            <a:fillRect/>
          </a:stretch>
        </p:blipFill>
        <p:spPr>
          <a:xfrm>
            <a:off x="4887277" y="5227320"/>
            <a:ext cx="6707697" cy="1218247"/>
          </a:xfrm>
          <a:prstGeom prst="rect">
            <a:avLst/>
          </a:prstGeom>
        </p:spPr>
      </p:pic>
    </p:spTree>
    <p:extLst>
      <p:ext uri="{BB962C8B-B14F-4D97-AF65-F5344CB8AC3E}">
        <p14:creationId xmlns:p14="http://schemas.microsoft.com/office/powerpoint/2010/main" val="1097628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849880" y="0"/>
            <a:ext cx="8427720" cy="461665"/>
          </a:xfrm>
          <a:prstGeom prst="rect">
            <a:avLst/>
          </a:prstGeom>
          <a:noFill/>
        </p:spPr>
        <p:txBody>
          <a:bodyPr wrap="square" rtlCol="0">
            <a:spAutoFit/>
          </a:bodyPr>
          <a:lstStyle/>
          <a:p>
            <a:pPr lvl="0" fontAlgn="base"/>
            <a:r>
              <a:rPr lang="en-US" sz="2400" b="1" dirty="0">
                <a:solidFill>
                  <a:schemeClr val="accent2">
                    <a:lumMod val="75000"/>
                  </a:schemeClr>
                </a:solidFill>
              </a:rPr>
              <a:t>Using ‘this’ keyword to invoke current class method</a:t>
            </a:r>
            <a:endParaRPr lang="en-US" sz="2400" dirty="0">
              <a:solidFill>
                <a:schemeClr val="accent2">
                  <a:lumMod val="75000"/>
                </a:schemeClr>
              </a:solidFill>
            </a:endParaRPr>
          </a:p>
        </p:txBody>
      </p:sp>
      <p:pic>
        <p:nvPicPr>
          <p:cNvPr id="5" name="Picture 4"/>
          <p:cNvPicPr>
            <a:picLocks noChangeAspect="1"/>
          </p:cNvPicPr>
          <p:nvPr/>
        </p:nvPicPr>
        <p:blipFill>
          <a:blip r:embed="rId2"/>
          <a:stretch>
            <a:fillRect/>
          </a:stretch>
        </p:blipFill>
        <p:spPr>
          <a:xfrm>
            <a:off x="4556760" y="4691308"/>
            <a:ext cx="6501146" cy="1628828"/>
          </a:xfrm>
          <a:prstGeom prst="rect">
            <a:avLst/>
          </a:prstGeom>
        </p:spPr>
      </p:pic>
      <p:sp>
        <p:nvSpPr>
          <p:cNvPr id="6" name="Rectangle 5"/>
          <p:cNvSpPr/>
          <p:nvPr/>
        </p:nvSpPr>
        <p:spPr>
          <a:xfrm>
            <a:off x="967740" y="845463"/>
            <a:ext cx="6096000" cy="4801314"/>
          </a:xfrm>
          <a:prstGeom prst="rect">
            <a:avLst/>
          </a:prstGeom>
        </p:spPr>
        <p:txBody>
          <a:bodyPr>
            <a:spAutoFit/>
          </a:bodyPr>
          <a:lstStyle/>
          <a:p>
            <a:r>
              <a:rPr lang="en-US" dirty="0"/>
              <a:t>class Test4 { </a:t>
            </a:r>
          </a:p>
          <a:p>
            <a:r>
              <a:rPr lang="en-US" dirty="0"/>
              <a:t>  </a:t>
            </a:r>
          </a:p>
          <a:p>
            <a:r>
              <a:rPr lang="en-US" dirty="0"/>
              <a:t>    void display() </a:t>
            </a:r>
          </a:p>
          <a:p>
            <a:r>
              <a:rPr lang="en-US" dirty="0"/>
              <a:t>    { </a:t>
            </a:r>
          </a:p>
          <a:p>
            <a:r>
              <a:rPr lang="en-US" dirty="0"/>
              <a:t>     </a:t>
            </a:r>
            <a:r>
              <a:rPr lang="en-US" dirty="0" err="1"/>
              <a:t>this.show</a:t>
            </a:r>
            <a:r>
              <a:rPr lang="en-US" dirty="0"/>
              <a:t>(); </a:t>
            </a:r>
          </a:p>
          <a:p>
            <a:r>
              <a:rPr lang="en-US" dirty="0"/>
              <a:t>     </a:t>
            </a:r>
            <a:r>
              <a:rPr lang="en-US" dirty="0" err="1"/>
              <a:t>System.out.println</a:t>
            </a:r>
            <a:r>
              <a:rPr lang="en-US" dirty="0"/>
              <a:t>("Inside display function"); </a:t>
            </a:r>
          </a:p>
          <a:p>
            <a:r>
              <a:rPr lang="en-US" dirty="0"/>
              <a:t>    } </a:t>
            </a:r>
          </a:p>
          <a:p>
            <a:r>
              <a:rPr lang="en-US" dirty="0"/>
              <a:t>    void show()</a:t>
            </a:r>
          </a:p>
          <a:p>
            <a:r>
              <a:rPr lang="en-US" dirty="0"/>
              <a:t>   { </a:t>
            </a:r>
          </a:p>
          <a:p>
            <a:r>
              <a:rPr lang="en-US" dirty="0"/>
              <a:t>    </a:t>
            </a:r>
            <a:r>
              <a:rPr lang="en-US" dirty="0" err="1"/>
              <a:t>System.out.println</a:t>
            </a:r>
            <a:r>
              <a:rPr lang="en-US" dirty="0"/>
              <a:t>("Inside show </a:t>
            </a:r>
            <a:r>
              <a:rPr lang="en-US" dirty="0" err="1"/>
              <a:t>funcion</a:t>
            </a:r>
            <a:r>
              <a:rPr lang="en-US" dirty="0"/>
              <a:t>"); </a:t>
            </a:r>
          </a:p>
          <a:p>
            <a:r>
              <a:rPr lang="en-US" dirty="0"/>
              <a:t>    } </a:t>
            </a:r>
          </a:p>
          <a:p>
            <a:r>
              <a:rPr lang="en-US" dirty="0"/>
              <a:t>    public static void main(String </a:t>
            </a:r>
            <a:r>
              <a:rPr lang="en-US" dirty="0" err="1"/>
              <a:t>args</a:t>
            </a:r>
            <a:r>
              <a:rPr lang="en-US" dirty="0"/>
              <a:t>[])</a:t>
            </a:r>
          </a:p>
          <a:p>
            <a:r>
              <a:rPr lang="en-US" dirty="0"/>
              <a:t>   { </a:t>
            </a:r>
          </a:p>
          <a:p>
            <a:r>
              <a:rPr lang="en-US" dirty="0"/>
              <a:t>        Test4 t1 = new Test4(); </a:t>
            </a:r>
          </a:p>
          <a:p>
            <a:r>
              <a:rPr lang="en-US" dirty="0"/>
              <a:t>        t1.display(); </a:t>
            </a:r>
          </a:p>
          <a:p>
            <a:r>
              <a:rPr lang="en-US" dirty="0"/>
              <a:t>    } </a:t>
            </a:r>
          </a:p>
          <a:p>
            <a:r>
              <a:rPr lang="en-US" dirty="0"/>
              <a:t>} </a:t>
            </a:r>
          </a:p>
        </p:txBody>
      </p:sp>
    </p:spTree>
    <p:extLst>
      <p:ext uri="{BB962C8B-B14F-4D97-AF65-F5344CB8AC3E}">
        <p14:creationId xmlns:p14="http://schemas.microsoft.com/office/powerpoint/2010/main" val="2420735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5800"/>
          </a:xfrm>
        </p:spPr>
        <p:txBody>
          <a:bodyPr/>
          <a:lstStyle/>
          <a:p>
            <a:r>
              <a:rPr lang="en-US" dirty="0"/>
              <a:t>s</a:t>
            </a:r>
            <a:r>
              <a:rPr lang="en-US" dirty="0" smtClean="0"/>
              <a:t>uper keyword</a:t>
            </a:r>
            <a:endParaRPr lang="en-US" dirty="0"/>
          </a:p>
        </p:txBody>
      </p:sp>
      <p:sp>
        <p:nvSpPr>
          <p:cNvPr id="3" name="Content Placeholder 2"/>
          <p:cNvSpPr>
            <a:spLocks noGrp="1"/>
          </p:cNvSpPr>
          <p:nvPr>
            <p:ph idx="1"/>
          </p:nvPr>
        </p:nvSpPr>
        <p:spPr/>
        <p:txBody>
          <a:bodyPr/>
          <a:lstStyle/>
          <a:p>
            <a:r>
              <a:rPr lang="en-US" dirty="0"/>
              <a:t>The</a:t>
            </a:r>
            <a:r>
              <a:rPr lang="en-US" b="1" dirty="0"/>
              <a:t> super</a:t>
            </a:r>
            <a:r>
              <a:rPr lang="en-US" dirty="0"/>
              <a:t> keyword in java is a reference variable that is used to refer parent class objects.  The keyword “super” came into the picture with the concept of Inheritance. It is majorly used in the following contexts</a:t>
            </a:r>
            <a:r>
              <a:rPr lang="en-US" dirty="0" smtClean="0"/>
              <a:t>:</a:t>
            </a:r>
          </a:p>
          <a:p>
            <a:pPr>
              <a:buAutoNum type="arabicPeriod"/>
            </a:pPr>
            <a:r>
              <a:rPr lang="en-US" b="1" dirty="0" smtClean="0"/>
              <a:t>Use </a:t>
            </a:r>
            <a:r>
              <a:rPr lang="en-US" b="1" dirty="0"/>
              <a:t>of super with </a:t>
            </a:r>
            <a:r>
              <a:rPr lang="en-US" b="1" dirty="0" smtClean="0"/>
              <a:t>variables</a:t>
            </a:r>
          </a:p>
          <a:p>
            <a:pPr>
              <a:buAutoNum type="arabicPeriod"/>
            </a:pPr>
            <a:r>
              <a:rPr lang="en-US" b="1" dirty="0"/>
              <a:t>Use of super with </a:t>
            </a:r>
            <a:r>
              <a:rPr lang="en-US" b="1" dirty="0" smtClean="0"/>
              <a:t>methods</a:t>
            </a:r>
          </a:p>
          <a:p>
            <a:pPr>
              <a:buAutoNum type="arabicPeriod"/>
            </a:pPr>
            <a:r>
              <a:rPr lang="en-US" b="1" dirty="0" smtClean="0"/>
              <a:t>Use </a:t>
            </a:r>
            <a:r>
              <a:rPr lang="en-US" b="1" dirty="0"/>
              <a:t>of super with </a:t>
            </a:r>
            <a:r>
              <a:rPr lang="en-US" b="1" dirty="0" smtClean="0"/>
              <a:t>constructors</a:t>
            </a:r>
          </a:p>
          <a:p>
            <a:pPr>
              <a:buAutoNum type="arabicPeriod"/>
            </a:pPr>
            <a:endParaRPr lang="en-US" dirty="0"/>
          </a:p>
          <a:p>
            <a:endParaRPr lang="en-US" dirty="0"/>
          </a:p>
        </p:txBody>
      </p:sp>
    </p:spTree>
    <p:extLst>
      <p:ext uri="{BB962C8B-B14F-4D97-AF65-F5344CB8AC3E}">
        <p14:creationId xmlns:p14="http://schemas.microsoft.com/office/powerpoint/2010/main" val="4004281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5854" y="0"/>
            <a:ext cx="8596668" cy="563880"/>
          </a:xfrm>
        </p:spPr>
        <p:txBody>
          <a:bodyPr>
            <a:normAutofit/>
          </a:bodyPr>
          <a:lstStyle/>
          <a:p>
            <a:r>
              <a:rPr lang="en-US" sz="2400" b="1" dirty="0">
                <a:solidFill>
                  <a:schemeClr val="accent2">
                    <a:lumMod val="75000"/>
                  </a:schemeClr>
                </a:solidFill>
              </a:rPr>
              <a:t>Use of super with variables</a:t>
            </a:r>
            <a:endParaRPr lang="en-US" sz="2400" dirty="0">
              <a:solidFill>
                <a:schemeClr val="accent2">
                  <a:lumMod val="75000"/>
                </a:schemeClr>
              </a:solidFill>
            </a:endParaRPr>
          </a:p>
        </p:txBody>
      </p:sp>
      <p:sp>
        <p:nvSpPr>
          <p:cNvPr id="4" name="Rectangle 3"/>
          <p:cNvSpPr/>
          <p:nvPr/>
        </p:nvSpPr>
        <p:spPr>
          <a:xfrm>
            <a:off x="868680" y="281940"/>
            <a:ext cx="6096000" cy="5909310"/>
          </a:xfrm>
          <a:prstGeom prst="rect">
            <a:avLst/>
          </a:prstGeom>
        </p:spPr>
        <p:txBody>
          <a:bodyPr>
            <a:spAutoFit/>
          </a:bodyPr>
          <a:lstStyle/>
          <a:p>
            <a:r>
              <a:rPr lang="en-US" dirty="0"/>
              <a:t>class Vehicle </a:t>
            </a:r>
          </a:p>
          <a:p>
            <a:r>
              <a:rPr lang="en-US" dirty="0"/>
              <a:t>{ </a:t>
            </a:r>
          </a:p>
          <a:p>
            <a:r>
              <a:rPr lang="en-US" dirty="0"/>
              <a:t>    </a:t>
            </a:r>
            <a:r>
              <a:rPr lang="en-US" dirty="0" err="1"/>
              <a:t>int</a:t>
            </a:r>
            <a:r>
              <a:rPr lang="en-US" dirty="0"/>
              <a:t> </a:t>
            </a:r>
            <a:r>
              <a:rPr lang="en-US" dirty="0" err="1"/>
              <a:t>maxSpeed</a:t>
            </a:r>
            <a:r>
              <a:rPr lang="en-US" dirty="0"/>
              <a:t> = 120; </a:t>
            </a:r>
          </a:p>
          <a:p>
            <a:r>
              <a:rPr lang="en-US" dirty="0"/>
              <a:t>} </a:t>
            </a:r>
          </a:p>
          <a:p>
            <a:r>
              <a:rPr lang="en-US" dirty="0"/>
              <a:t>class Car extends Vehicle </a:t>
            </a:r>
          </a:p>
          <a:p>
            <a:r>
              <a:rPr lang="en-US" dirty="0"/>
              <a:t>{ </a:t>
            </a:r>
          </a:p>
          <a:p>
            <a:r>
              <a:rPr lang="en-US" dirty="0"/>
              <a:t>    </a:t>
            </a:r>
            <a:r>
              <a:rPr lang="en-US" dirty="0" err="1"/>
              <a:t>int</a:t>
            </a:r>
            <a:r>
              <a:rPr lang="en-US" dirty="0"/>
              <a:t> </a:t>
            </a:r>
            <a:r>
              <a:rPr lang="en-US" dirty="0" err="1"/>
              <a:t>maxSpeed</a:t>
            </a:r>
            <a:r>
              <a:rPr lang="en-US" dirty="0"/>
              <a:t> = 180; </a:t>
            </a:r>
          </a:p>
          <a:p>
            <a:r>
              <a:rPr lang="en-US" dirty="0"/>
              <a:t>    void display() </a:t>
            </a:r>
          </a:p>
          <a:p>
            <a:r>
              <a:rPr lang="en-US" dirty="0"/>
              <a:t>    { </a:t>
            </a:r>
          </a:p>
          <a:p>
            <a:r>
              <a:rPr lang="en-US" dirty="0"/>
              <a:t>   </a:t>
            </a:r>
            <a:r>
              <a:rPr lang="en-US" dirty="0" err="1"/>
              <a:t>System.out.println</a:t>
            </a:r>
            <a:r>
              <a:rPr lang="en-US" dirty="0"/>
              <a:t>("Maximum Speed: " + </a:t>
            </a:r>
            <a:r>
              <a:rPr lang="en-US" dirty="0" err="1"/>
              <a:t>super.maxSpeed</a:t>
            </a:r>
            <a:r>
              <a:rPr lang="en-US" dirty="0"/>
              <a:t>); </a:t>
            </a:r>
          </a:p>
          <a:p>
            <a:r>
              <a:rPr lang="en-US" dirty="0"/>
              <a:t>    } </a:t>
            </a:r>
          </a:p>
          <a:p>
            <a:r>
              <a:rPr lang="en-US" dirty="0"/>
              <a:t>} </a:t>
            </a:r>
          </a:p>
          <a:p>
            <a:r>
              <a:rPr lang="en-US" dirty="0"/>
              <a:t>class </a:t>
            </a:r>
            <a:r>
              <a:rPr lang="en-US" dirty="0" err="1"/>
              <a:t>Supertest</a:t>
            </a:r>
            <a:r>
              <a:rPr lang="en-US" dirty="0"/>
              <a:t> </a:t>
            </a:r>
          </a:p>
          <a:p>
            <a:r>
              <a:rPr lang="en-US" dirty="0"/>
              <a:t>{ </a:t>
            </a:r>
          </a:p>
          <a:p>
            <a:r>
              <a:rPr lang="en-US" dirty="0"/>
              <a:t>    public static void main(String[] </a:t>
            </a:r>
            <a:r>
              <a:rPr lang="en-US" dirty="0" err="1"/>
              <a:t>args</a:t>
            </a:r>
            <a:r>
              <a:rPr lang="en-US" dirty="0"/>
              <a:t>) </a:t>
            </a:r>
          </a:p>
          <a:p>
            <a:r>
              <a:rPr lang="en-US" dirty="0"/>
              <a:t>    { </a:t>
            </a:r>
          </a:p>
          <a:p>
            <a:r>
              <a:rPr lang="en-US" dirty="0"/>
              <a:t>        Car small = new Car(); </a:t>
            </a:r>
          </a:p>
          <a:p>
            <a:r>
              <a:rPr lang="en-US" dirty="0"/>
              <a:t>        </a:t>
            </a:r>
            <a:r>
              <a:rPr lang="en-US" dirty="0" err="1"/>
              <a:t>small.display</a:t>
            </a:r>
            <a:r>
              <a:rPr lang="en-US" dirty="0"/>
              <a:t>(); </a:t>
            </a:r>
          </a:p>
          <a:p>
            <a:r>
              <a:rPr lang="en-US" dirty="0"/>
              <a:t>    } </a:t>
            </a:r>
          </a:p>
          <a:p>
            <a:r>
              <a:rPr lang="en-US" dirty="0"/>
              <a:t>} </a:t>
            </a:r>
          </a:p>
        </p:txBody>
      </p:sp>
      <p:pic>
        <p:nvPicPr>
          <p:cNvPr id="5" name="Picture 4"/>
          <p:cNvPicPr>
            <a:picLocks noChangeAspect="1"/>
          </p:cNvPicPr>
          <p:nvPr/>
        </p:nvPicPr>
        <p:blipFill>
          <a:blip r:embed="rId3"/>
          <a:stretch>
            <a:fillRect/>
          </a:stretch>
        </p:blipFill>
        <p:spPr>
          <a:xfrm>
            <a:off x="4270057" y="5081430"/>
            <a:ext cx="6672263" cy="1391760"/>
          </a:xfrm>
          <a:prstGeom prst="rect">
            <a:avLst/>
          </a:prstGeom>
        </p:spPr>
      </p:pic>
    </p:spTree>
    <p:extLst>
      <p:ext uri="{BB962C8B-B14F-4D97-AF65-F5344CB8AC3E}">
        <p14:creationId xmlns:p14="http://schemas.microsoft.com/office/powerpoint/2010/main" val="2749351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5854" y="0"/>
            <a:ext cx="8596668" cy="563880"/>
          </a:xfrm>
        </p:spPr>
        <p:txBody>
          <a:bodyPr>
            <a:normAutofit/>
          </a:bodyPr>
          <a:lstStyle/>
          <a:p>
            <a:r>
              <a:rPr lang="en-US" sz="2400" b="1" dirty="0">
                <a:solidFill>
                  <a:schemeClr val="accent2">
                    <a:lumMod val="75000"/>
                  </a:schemeClr>
                </a:solidFill>
              </a:rPr>
              <a:t>Use of super with </a:t>
            </a:r>
            <a:r>
              <a:rPr lang="en-US" sz="2400" b="1" dirty="0" smtClean="0">
                <a:solidFill>
                  <a:schemeClr val="accent2">
                    <a:lumMod val="75000"/>
                  </a:schemeClr>
                </a:solidFill>
              </a:rPr>
              <a:t>method</a:t>
            </a:r>
            <a:endParaRPr lang="en-US" sz="2400" dirty="0">
              <a:solidFill>
                <a:schemeClr val="accent2">
                  <a:lumMod val="75000"/>
                </a:schemeClr>
              </a:solidFill>
            </a:endParaRPr>
          </a:p>
        </p:txBody>
      </p:sp>
      <p:sp>
        <p:nvSpPr>
          <p:cNvPr id="3" name="Rectangle 2"/>
          <p:cNvSpPr/>
          <p:nvPr/>
        </p:nvSpPr>
        <p:spPr>
          <a:xfrm>
            <a:off x="533400" y="563880"/>
            <a:ext cx="6096000" cy="5355312"/>
          </a:xfrm>
          <a:prstGeom prst="rect">
            <a:avLst/>
          </a:prstGeom>
        </p:spPr>
        <p:txBody>
          <a:bodyPr>
            <a:spAutoFit/>
          </a:bodyPr>
          <a:lstStyle/>
          <a:p>
            <a:r>
              <a:rPr lang="en-US" dirty="0"/>
              <a:t>class Person </a:t>
            </a:r>
          </a:p>
          <a:p>
            <a:r>
              <a:rPr lang="en-US" dirty="0"/>
              <a:t>{ </a:t>
            </a:r>
          </a:p>
          <a:p>
            <a:r>
              <a:rPr lang="en-US" dirty="0"/>
              <a:t>    void message() </a:t>
            </a:r>
          </a:p>
          <a:p>
            <a:r>
              <a:rPr lang="en-US" dirty="0"/>
              <a:t>    { </a:t>
            </a:r>
          </a:p>
          <a:p>
            <a:r>
              <a:rPr lang="en-US" dirty="0"/>
              <a:t>      </a:t>
            </a:r>
            <a:r>
              <a:rPr lang="en-US" dirty="0" err="1"/>
              <a:t>System.out.println</a:t>
            </a:r>
            <a:r>
              <a:rPr lang="en-US" dirty="0"/>
              <a:t>("This is person class"); </a:t>
            </a:r>
          </a:p>
          <a:p>
            <a:r>
              <a:rPr lang="en-US" dirty="0"/>
              <a:t>    } </a:t>
            </a:r>
          </a:p>
          <a:p>
            <a:r>
              <a:rPr lang="en-US" dirty="0"/>
              <a:t>} </a:t>
            </a:r>
          </a:p>
          <a:p>
            <a:r>
              <a:rPr lang="en-US" dirty="0"/>
              <a:t>class Student extends Person </a:t>
            </a:r>
          </a:p>
          <a:p>
            <a:r>
              <a:rPr lang="en-US" dirty="0"/>
              <a:t>{ </a:t>
            </a:r>
          </a:p>
          <a:p>
            <a:r>
              <a:rPr lang="en-US" dirty="0"/>
              <a:t>    void message() </a:t>
            </a:r>
          </a:p>
          <a:p>
            <a:r>
              <a:rPr lang="en-US" dirty="0"/>
              <a:t>    { </a:t>
            </a:r>
          </a:p>
          <a:p>
            <a:r>
              <a:rPr lang="en-US" dirty="0"/>
              <a:t>     </a:t>
            </a:r>
            <a:r>
              <a:rPr lang="en-US" dirty="0" err="1"/>
              <a:t>System.out.println</a:t>
            </a:r>
            <a:r>
              <a:rPr lang="en-US" dirty="0"/>
              <a:t>("This is student class"); </a:t>
            </a:r>
          </a:p>
          <a:p>
            <a:r>
              <a:rPr lang="en-US" dirty="0"/>
              <a:t>    } </a:t>
            </a:r>
          </a:p>
          <a:p>
            <a:r>
              <a:rPr lang="en-US" dirty="0"/>
              <a:t>    void display() </a:t>
            </a:r>
          </a:p>
          <a:p>
            <a:r>
              <a:rPr lang="en-US" dirty="0"/>
              <a:t>    { </a:t>
            </a:r>
          </a:p>
          <a:p>
            <a:r>
              <a:rPr lang="en-US" dirty="0"/>
              <a:t>      message(); </a:t>
            </a:r>
          </a:p>
          <a:p>
            <a:r>
              <a:rPr lang="en-US" dirty="0"/>
              <a:t>      </a:t>
            </a:r>
            <a:r>
              <a:rPr lang="en-US" dirty="0" err="1"/>
              <a:t>super.message</a:t>
            </a:r>
            <a:r>
              <a:rPr lang="en-US" dirty="0"/>
              <a:t>(); </a:t>
            </a:r>
          </a:p>
          <a:p>
            <a:r>
              <a:rPr lang="en-US" dirty="0"/>
              <a:t>    } </a:t>
            </a:r>
          </a:p>
          <a:p>
            <a:r>
              <a:rPr lang="en-US" dirty="0"/>
              <a:t>} </a:t>
            </a:r>
          </a:p>
        </p:txBody>
      </p:sp>
      <p:sp>
        <p:nvSpPr>
          <p:cNvPr id="6" name="Rectangle 5"/>
          <p:cNvSpPr/>
          <p:nvPr/>
        </p:nvSpPr>
        <p:spPr>
          <a:xfrm>
            <a:off x="5715000" y="563880"/>
            <a:ext cx="6096000" cy="2308324"/>
          </a:xfrm>
          <a:prstGeom prst="rect">
            <a:avLst/>
          </a:prstGeom>
        </p:spPr>
        <p:txBody>
          <a:bodyPr>
            <a:spAutoFit/>
          </a:bodyPr>
          <a:lstStyle/>
          <a:p>
            <a:r>
              <a:rPr lang="en-US" dirty="0"/>
              <a:t>class Supertest1 </a:t>
            </a:r>
          </a:p>
          <a:p>
            <a:r>
              <a:rPr lang="en-US" dirty="0"/>
              <a:t>{ </a:t>
            </a:r>
          </a:p>
          <a:p>
            <a:r>
              <a:rPr lang="en-US" dirty="0"/>
              <a:t>    public static void main(String </a:t>
            </a:r>
            <a:r>
              <a:rPr lang="en-US" dirty="0" err="1"/>
              <a:t>args</a:t>
            </a:r>
            <a:r>
              <a:rPr lang="en-US" dirty="0"/>
              <a:t>[]) </a:t>
            </a:r>
          </a:p>
          <a:p>
            <a:r>
              <a:rPr lang="en-US" dirty="0"/>
              <a:t>    { </a:t>
            </a:r>
          </a:p>
          <a:p>
            <a:r>
              <a:rPr lang="en-US" dirty="0"/>
              <a:t>        Student s = new Student(); </a:t>
            </a:r>
          </a:p>
          <a:p>
            <a:r>
              <a:rPr lang="en-US" dirty="0"/>
              <a:t>        </a:t>
            </a:r>
            <a:r>
              <a:rPr lang="en-US" dirty="0" err="1"/>
              <a:t>s.display</a:t>
            </a:r>
            <a:r>
              <a:rPr lang="en-US" dirty="0"/>
              <a:t>(); </a:t>
            </a:r>
          </a:p>
          <a:p>
            <a:r>
              <a:rPr lang="en-US" dirty="0"/>
              <a:t>    } </a:t>
            </a:r>
          </a:p>
          <a:p>
            <a:r>
              <a:rPr lang="en-US" dirty="0"/>
              <a:t>}</a:t>
            </a:r>
          </a:p>
        </p:txBody>
      </p:sp>
      <p:pic>
        <p:nvPicPr>
          <p:cNvPr id="7" name="Picture 6"/>
          <p:cNvPicPr>
            <a:picLocks noChangeAspect="1"/>
          </p:cNvPicPr>
          <p:nvPr/>
        </p:nvPicPr>
        <p:blipFill>
          <a:blip r:embed="rId3"/>
          <a:stretch>
            <a:fillRect/>
          </a:stretch>
        </p:blipFill>
        <p:spPr>
          <a:xfrm>
            <a:off x="4075854" y="4513321"/>
            <a:ext cx="7308426" cy="1619232"/>
          </a:xfrm>
          <a:prstGeom prst="rect">
            <a:avLst/>
          </a:prstGeom>
        </p:spPr>
      </p:pic>
    </p:spTree>
    <p:extLst>
      <p:ext uri="{BB962C8B-B14F-4D97-AF65-F5344CB8AC3E}">
        <p14:creationId xmlns:p14="http://schemas.microsoft.com/office/powerpoint/2010/main" val="838584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5854" y="0"/>
            <a:ext cx="8596668" cy="563880"/>
          </a:xfrm>
        </p:spPr>
        <p:txBody>
          <a:bodyPr>
            <a:normAutofit/>
          </a:bodyPr>
          <a:lstStyle/>
          <a:p>
            <a:r>
              <a:rPr lang="en-US" sz="2400" b="1" dirty="0">
                <a:solidFill>
                  <a:schemeClr val="accent2">
                    <a:lumMod val="75000"/>
                  </a:schemeClr>
                </a:solidFill>
              </a:rPr>
              <a:t>Use of super with </a:t>
            </a:r>
            <a:r>
              <a:rPr lang="en-US" sz="2400" b="1" dirty="0" smtClean="0">
                <a:solidFill>
                  <a:schemeClr val="accent2">
                    <a:lumMod val="75000"/>
                  </a:schemeClr>
                </a:solidFill>
              </a:rPr>
              <a:t>constructor</a:t>
            </a:r>
            <a:endParaRPr lang="en-US" sz="2400" dirty="0">
              <a:solidFill>
                <a:schemeClr val="accent2">
                  <a:lumMod val="75000"/>
                </a:schemeClr>
              </a:solidFill>
            </a:endParaRPr>
          </a:p>
        </p:txBody>
      </p:sp>
      <p:sp>
        <p:nvSpPr>
          <p:cNvPr id="4" name="Rectangle 3"/>
          <p:cNvSpPr/>
          <p:nvPr/>
        </p:nvSpPr>
        <p:spPr>
          <a:xfrm>
            <a:off x="396240" y="281940"/>
            <a:ext cx="6096000" cy="6463308"/>
          </a:xfrm>
          <a:prstGeom prst="rect">
            <a:avLst/>
          </a:prstGeom>
        </p:spPr>
        <p:txBody>
          <a:bodyPr>
            <a:spAutoFit/>
          </a:bodyPr>
          <a:lstStyle/>
          <a:p>
            <a:r>
              <a:rPr lang="en-US" dirty="0"/>
              <a:t>class Person </a:t>
            </a:r>
          </a:p>
          <a:p>
            <a:r>
              <a:rPr lang="en-US" dirty="0"/>
              <a:t>{ </a:t>
            </a:r>
          </a:p>
          <a:p>
            <a:r>
              <a:rPr lang="en-US" dirty="0"/>
              <a:t>    Person() </a:t>
            </a:r>
          </a:p>
          <a:p>
            <a:r>
              <a:rPr lang="en-US" dirty="0"/>
              <a:t>    { </a:t>
            </a:r>
          </a:p>
          <a:p>
            <a:r>
              <a:rPr lang="en-US" dirty="0"/>
              <a:t>    </a:t>
            </a:r>
            <a:r>
              <a:rPr lang="en-US" dirty="0" err="1"/>
              <a:t>System.out.println</a:t>
            </a:r>
            <a:r>
              <a:rPr lang="en-US" dirty="0"/>
              <a:t>("Person class Constructor"); </a:t>
            </a:r>
          </a:p>
          <a:p>
            <a:r>
              <a:rPr lang="en-US" dirty="0"/>
              <a:t>    } </a:t>
            </a:r>
          </a:p>
          <a:p>
            <a:r>
              <a:rPr lang="en-US" dirty="0"/>
              <a:t>} </a:t>
            </a:r>
          </a:p>
          <a:p>
            <a:endParaRPr lang="en-US" dirty="0"/>
          </a:p>
          <a:p>
            <a:r>
              <a:rPr lang="en-US" dirty="0"/>
              <a:t>class Student extends Person </a:t>
            </a:r>
          </a:p>
          <a:p>
            <a:r>
              <a:rPr lang="en-US" dirty="0"/>
              <a:t>{ </a:t>
            </a:r>
          </a:p>
          <a:p>
            <a:r>
              <a:rPr lang="en-US" dirty="0"/>
              <a:t>    Student() </a:t>
            </a:r>
          </a:p>
          <a:p>
            <a:r>
              <a:rPr lang="en-US" dirty="0"/>
              <a:t>    { </a:t>
            </a:r>
          </a:p>
          <a:p>
            <a:r>
              <a:rPr lang="en-US" dirty="0"/>
              <a:t>     super(); </a:t>
            </a:r>
          </a:p>
          <a:p>
            <a:r>
              <a:rPr lang="en-US" dirty="0"/>
              <a:t>     </a:t>
            </a:r>
            <a:r>
              <a:rPr lang="en-US" dirty="0" err="1"/>
              <a:t>System.out.println</a:t>
            </a:r>
            <a:r>
              <a:rPr lang="en-US" dirty="0"/>
              <a:t>("Student class Constructor"); </a:t>
            </a:r>
          </a:p>
          <a:p>
            <a:r>
              <a:rPr lang="en-US" dirty="0"/>
              <a:t>    } </a:t>
            </a:r>
          </a:p>
          <a:p>
            <a:r>
              <a:rPr lang="en-US" dirty="0"/>
              <a:t>} </a:t>
            </a:r>
          </a:p>
          <a:p>
            <a:r>
              <a:rPr lang="en-US" dirty="0"/>
              <a:t>class Supertest2 </a:t>
            </a:r>
          </a:p>
          <a:p>
            <a:r>
              <a:rPr lang="en-US" dirty="0"/>
              <a:t>{ </a:t>
            </a:r>
          </a:p>
          <a:p>
            <a:r>
              <a:rPr lang="en-US" dirty="0"/>
              <a:t>    public static void main(String[] </a:t>
            </a:r>
            <a:r>
              <a:rPr lang="en-US" dirty="0" err="1"/>
              <a:t>args</a:t>
            </a:r>
            <a:r>
              <a:rPr lang="en-US" dirty="0"/>
              <a:t>) </a:t>
            </a:r>
          </a:p>
          <a:p>
            <a:r>
              <a:rPr lang="en-US" dirty="0"/>
              <a:t>    { </a:t>
            </a:r>
          </a:p>
          <a:p>
            <a:r>
              <a:rPr lang="en-US" dirty="0"/>
              <a:t>        Student s = new Student(); </a:t>
            </a:r>
          </a:p>
          <a:p>
            <a:r>
              <a:rPr lang="en-US" dirty="0"/>
              <a:t>    } </a:t>
            </a:r>
          </a:p>
          <a:p>
            <a:r>
              <a:rPr lang="en-US" dirty="0"/>
              <a:t>} </a:t>
            </a:r>
          </a:p>
        </p:txBody>
      </p:sp>
      <p:pic>
        <p:nvPicPr>
          <p:cNvPr id="5" name="Picture 4"/>
          <p:cNvPicPr>
            <a:picLocks noChangeAspect="1"/>
          </p:cNvPicPr>
          <p:nvPr/>
        </p:nvPicPr>
        <p:blipFill>
          <a:blip r:embed="rId3"/>
          <a:stretch>
            <a:fillRect/>
          </a:stretch>
        </p:blipFill>
        <p:spPr>
          <a:xfrm>
            <a:off x="4770120" y="4597027"/>
            <a:ext cx="7096177" cy="1511356"/>
          </a:xfrm>
          <a:prstGeom prst="rect">
            <a:avLst/>
          </a:prstGeom>
        </p:spPr>
      </p:pic>
    </p:spTree>
    <p:extLst>
      <p:ext uri="{BB962C8B-B14F-4D97-AF65-F5344CB8AC3E}">
        <p14:creationId xmlns:p14="http://schemas.microsoft.com/office/powerpoint/2010/main" val="2083179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 to remember</a:t>
            </a:r>
            <a:endParaRPr lang="en-US" dirty="0"/>
          </a:p>
        </p:txBody>
      </p:sp>
      <p:sp>
        <p:nvSpPr>
          <p:cNvPr id="3" name="Content Placeholder 2"/>
          <p:cNvSpPr>
            <a:spLocks noGrp="1"/>
          </p:cNvSpPr>
          <p:nvPr>
            <p:ph idx="1"/>
          </p:nvPr>
        </p:nvSpPr>
        <p:spPr/>
        <p:txBody>
          <a:bodyPr>
            <a:normAutofit/>
          </a:bodyPr>
          <a:lstStyle/>
          <a:p>
            <a:pPr lvl="0" algn="just" fontAlgn="base"/>
            <a:r>
              <a:rPr lang="en-US" sz="2800" dirty="0"/>
              <a:t>You should call super() and this() calling statements inside the constructors only and they must be first statement in the constructors.</a:t>
            </a:r>
          </a:p>
          <a:p>
            <a:pPr lvl="0" algn="just" fontAlgn="base"/>
            <a:r>
              <a:rPr lang="en-US" sz="2800" dirty="0"/>
              <a:t>You can’t use super and this keywords in a static method and in a static initialization block even though you are referring static members.</a:t>
            </a:r>
          </a:p>
          <a:p>
            <a:pPr algn="just"/>
            <a:endParaRPr lang="en-US" sz="2800" dirty="0"/>
          </a:p>
        </p:txBody>
      </p:sp>
    </p:spTree>
    <p:extLst>
      <p:ext uri="{BB962C8B-B14F-4D97-AF65-F5344CB8AC3E}">
        <p14:creationId xmlns:p14="http://schemas.microsoft.com/office/powerpoint/2010/main" val="915567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70760" y="5608320"/>
            <a:ext cx="263652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Destructor</a:t>
            </a:r>
            <a:endParaRPr lang="en-US" dirty="0"/>
          </a:p>
        </p:txBody>
      </p:sp>
      <p:sp>
        <p:nvSpPr>
          <p:cNvPr id="3" name="Content Placeholder 2"/>
          <p:cNvSpPr>
            <a:spLocks noGrp="1"/>
          </p:cNvSpPr>
          <p:nvPr>
            <p:ph idx="1"/>
          </p:nvPr>
        </p:nvSpPr>
        <p:spPr>
          <a:xfrm>
            <a:off x="677334" y="1400735"/>
            <a:ext cx="8596668" cy="4343242"/>
          </a:xfrm>
        </p:spPr>
        <p:txBody>
          <a:bodyPr>
            <a:noAutofit/>
          </a:bodyPr>
          <a:lstStyle/>
          <a:p>
            <a:pPr algn="just" fontAlgn="base"/>
            <a:r>
              <a:rPr lang="en-US" sz="2000" dirty="0" smtClean="0"/>
              <a:t>It </a:t>
            </a:r>
            <a:r>
              <a:rPr lang="en-US" sz="2000" dirty="0"/>
              <a:t>is a special method called when the object’s lifecycle is over, in order to free memory and </a:t>
            </a:r>
            <a:r>
              <a:rPr lang="en-US" sz="2000" dirty="0" err="1"/>
              <a:t>deallocate</a:t>
            </a:r>
            <a:r>
              <a:rPr lang="en-US" sz="2000" dirty="0"/>
              <a:t> resources. </a:t>
            </a:r>
            <a:endParaRPr lang="en-US" sz="2000" dirty="0" smtClean="0"/>
          </a:p>
          <a:p>
            <a:pPr algn="just" fontAlgn="base"/>
            <a:r>
              <a:rPr lang="en-US" sz="2000" dirty="0" smtClean="0"/>
              <a:t>Java does not have destructors rather it has Garbage Collector.</a:t>
            </a:r>
          </a:p>
          <a:p>
            <a:pPr algn="just" fontAlgn="base"/>
            <a:r>
              <a:rPr lang="en-US" sz="2000" b="1" dirty="0" smtClean="0"/>
              <a:t>The </a:t>
            </a:r>
            <a:r>
              <a:rPr lang="en-US" sz="2000" b="1" dirty="0"/>
              <a:t>garbage collector </a:t>
            </a:r>
            <a:r>
              <a:rPr lang="en-US" sz="2000" dirty="0"/>
              <a:t>is a program that runs on the JVM and recovers memory by deleting objects that are not used anymore or are not accessible from the code (and are considered garbage, hence the name). </a:t>
            </a:r>
            <a:endParaRPr lang="en-US" sz="2000" dirty="0" smtClean="0"/>
          </a:p>
          <a:p>
            <a:pPr algn="just" fontAlgn="base"/>
            <a:r>
              <a:rPr lang="en-US" sz="2000" dirty="0" smtClean="0"/>
              <a:t>It </a:t>
            </a:r>
            <a:r>
              <a:rPr lang="en-US" sz="2000" dirty="0"/>
              <a:t>runs automatically and periodically checks the references in contrast to the objects in the memory heap. If an unreferenced object is found, that means that there is no way to access it anymore and it is useless, so the garbage collector gets rid of it and frees the memory.</a:t>
            </a:r>
          </a:p>
          <a:p>
            <a:pPr algn="just"/>
            <a:endParaRPr lang="en-US" sz="2000" dirty="0"/>
          </a:p>
        </p:txBody>
      </p:sp>
      <p:sp>
        <p:nvSpPr>
          <p:cNvPr id="4" name="TextBox 3"/>
          <p:cNvSpPr txBox="1"/>
          <p:nvPr/>
        </p:nvSpPr>
        <p:spPr>
          <a:xfrm>
            <a:off x="2346960" y="5743977"/>
            <a:ext cx="5379720" cy="369332"/>
          </a:xfrm>
          <a:prstGeom prst="rect">
            <a:avLst/>
          </a:prstGeom>
          <a:noFill/>
        </p:spPr>
        <p:txBody>
          <a:bodyPr wrap="square" rtlCol="0">
            <a:spAutoFit/>
          </a:bodyPr>
          <a:lstStyle/>
          <a:p>
            <a:r>
              <a:rPr lang="en-US" dirty="0" smtClean="0"/>
              <a:t>In C++,  </a:t>
            </a:r>
            <a:r>
              <a:rPr lang="en-US" b="1" dirty="0" smtClean="0"/>
              <a:t>~Test(){ }</a:t>
            </a:r>
            <a:endParaRPr lang="en-US" b="1" dirty="0"/>
          </a:p>
        </p:txBody>
      </p:sp>
    </p:spTree>
    <p:extLst>
      <p:ext uri="{BB962C8B-B14F-4D97-AF65-F5344CB8AC3E}">
        <p14:creationId xmlns:p14="http://schemas.microsoft.com/office/powerpoint/2010/main" val="14712513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457200" y="441960"/>
            <a:ext cx="5821680" cy="3416320"/>
          </a:xfrm>
          <a:prstGeom prst="rect">
            <a:avLst/>
          </a:prstGeom>
        </p:spPr>
        <p:txBody>
          <a:bodyPr wrap="square">
            <a:spAutoFit/>
          </a:bodyPr>
          <a:lstStyle/>
          <a:p>
            <a:r>
              <a:rPr lang="en-US" dirty="0"/>
              <a:t>class </a:t>
            </a:r>
            <a:r>
              <a:rPr lang="en-US" dirty="0" err="1"/>
              <a:t>MyClass</a:t>
            </a:r>
            <a:endParaRPr lang="en-US" dirty="0"/>
          </a:p>
          <a:p>
            <a:r>
              <a:rPr lang="en-US" dirty="0"/>
              <a:t>{</a:t>
            </a:r>
          </a:p>
          <a:p>
            <a:r>
              <a:rPr lang="en-US" dirty="0"/>
              <a:t>  </a:t>
            </a:r>
            <a:r>
              <a:rPr lang="en-US" dirty="0" err="1"/>
              <a:t>int</a:t>
            </a:r>
            <a:r>
              <a:rPr lang="en-US" dirty="0"/>
              <a:t> x = </a:t>
            </a:r>
            <a:r>
              <a:rPr lang="en-US" dirty="0" smtClean="0"/>
              <a:t>5,y=10;</a:t>
            </a:r>
            <a:endParaRPr lang="en-US" dirty="0"/>
          </a:p>
          <a:p>
            <a:endParaRPr lang="en-US" dirty="0"/>
          </a:p>
          <a:p>
            <a:r>
              <a:rPr lang="en-US" dirty="0"/>
              <a:t>  public static void main(String[] </a:t>
            </a:r>
            <a:r>
              <a:rPr lang="en-US" dirty="0" err="1"/>
              <a:t>args</a:t>
            </a:r>
            <a:r>
              <a:rPr lang="en-US" dirty="0"/>
              <a:t>) </a:t>
            </a:r>
          </a:p>
          <a:p>
            <a:r>
              <a:rPr lang="en-US" dirty="0"/>
              <a:t>  {</a:t>
            </a:r>
          </a:p>
          <a:p>
            <a:r>
              <a:rPr lang="en-US" dirty="0"/>
              <a:t>    </a:t>
            </a:r>
            <a:r>
              <a:rPr lang="en-US" dirty="0" err="1"/>
              <a:t>MyClass</a:t>
            </a:r>
            <a:r>
              <a:rPr lang="en-US" dirty="0"/>
              <a:t> myObj1 = new </a:t>
            </a:r>
            <a:r>
              <a:rPr lang="en-US" dirty="0" err="1"/>
              <a:t>MyClass</a:t>
            </a:r>
            <a:r>
              <a:rPr lang="en-US" dirty="0"/>
              <a:t>();  // Object 1</a:t>
            </a:r>
          </a:p>
          <a:p>
            <a:r>
              <a:rPr lang="en-US" dirty="0"/>
              <a:t>    </a:t>
            </a:r>
            <a:r>
              <a:rPr lang="en-US" dirty="0" err="1"/>
              <a:t>MyClass</a:t>
            </a:r>
            <a:r>
              <a:rPr lang="en-US" dirty="0"/>
              <a:t> myObj2 = new </a:t>
            </a:r>
            <a:r>
              <a:rPr lang="en-US" dirty="0" err="1"/>
              <a:t>MyClass</a:t>
            </a:r>
            <a:r>
              <a:rPr lang="en-US" dirty="0"/>
              <a:t>();  // Object 2</a:t>
            </a:r>
          </a:p>
          <a:p>
            <a:r>
              <a:rPr lang="en-US" dirty="0"/>
              <a:t>    </a:t>
            </a:r>
            <a:r>
              <a:rPr lang="en-US" dirty="0" err="1"/>
              <a:t>System.out.println</a:t>
            </a:r>
            <a:r>
              <a:rPr lang="en-US" dirty="0"/>
              <a:t>(myObj1.x);</a:t>
            </a:r>
          </a:p>
          <a:p>
            <a:r>
              <a:rPr lang="en-US" dirty="0"/>
              <a:t>    </a:t>
            </a:r>
            <a:r>
              <a:rPr lang="en-US" dirty="0" err="1" smtClean="0"/>
              <a:t>System.out.println</a:t>
            </a:r>
            <a:r>
              <a:rPr lang="en-US" dirty="0" smtClean="0"/>
              <a:t>(myObj2.y);</a:t>
            </a:r>
            <a:endParaRPr lang="en-US" dirty="0"/>
          </a:p>
          <a:p>
            <a:r>
              <a:rPr lang="en-US" dirty="0"/>
              <a:t>  }</a:t>
            </a:r>
          </a:p>
          <a:p>
            <a:r>
              <a:rPr lang="en-US" dirty="0"/>
              <a:t>}</a:t>
            </a:r>
          </a:p>
        </p:txBody>
      </p:sp>
      <p:grpSp>
        <p:nvGrpSpPr>
          <p:cNvPr id="24" name="Group 23"/>
          <p:cNvGrpSpPr/>
          <p:nvPr/>
        </p:nvGrpSpPr>
        <p:grpSpPr>
          <a:xfrm>
            <a:off x="6278880" y="2346960"/>
            <a:ext cx="2522220" cy="3589005"/>
            <a:chOff x="5440680" y="3054340"/>
            <a:chExt cx="2522220" cy="3589005"/>
          </a:xfrm>
        </p:grpSpPr>
        <p:sp>
          <p:nvSpPr>
            <p:cNvPr id="7" name="Rectangle 6"/>
            <p:cNvSpPr/>
            <p:nvPr/>
          </p:nvSpPr>
          <p:spPr>
            <a:xfrm>
              <a:off x="5440680" y="3749040"/>
              <a:ext cx="1104900" cy="595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myObj1</a:t>
              </a:r>
              <a:endParaRPr lang="en-US" dirty="0"/>
            </a:p>
          </p:txBody>
        </p:sp>
        <p:sp>
          <p:nvSpPr>
            <p:cNvPr id="8" name="Rectangle 7"/>
            <p:cNvSpPr/>
            <p:nvPr/>
          </p:nvSpPr>
          <p:spPr>
            <a:xfrm>
              <a:off x="7261860" y="6003265"/>
              <a:ext cx="70104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sp>
          <p:nvSpPr>
            <p:cNvPr id="9" name="Rectangle 8"/>
            <p:cNvSpPr/>
            <p:nvPr/>
          </p:nvSpPr>
          <p:spPr>
            <a:xfrm>
              <a:off x="7239000" y="5109210"/>
              <a:ext cx="70104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endParaRPr lang="en-US" dirty="0"/>
            </a:p>
          </p:txBody>
        </p:sp>
        <p:sp>
          <p:nvSpPr>
            <p:cNvPr id="10" name="Rectangle 9"/>
            <p:cNvSpPr/>
            <p:nvPr/>
          </p:nvSpPr>
          <p:spPr>
            <a:xfrm>
              <a:off x="7239000" y="4116690"/>
              <a:ext cx="70104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sp>
          <p:nvSpPr>
            <p:cNvPr id="11" name="Rectangle 10"/>
            <p:cNvSpPr/>
            <p:nvPr/>
          </p:nvSpPr>
          <p:spPr>
            <a:xfrm>
              <a:off x="7185660" y="3054340"/>
              <a:ext cx="70104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endParaRPr lang="en-US" dirty="0"/>
            </a:p>
          </p:txBody>
        </p:sp>
        <p:sp>
          <p:nvSpPr>
            <p:cNvPr id="12" name="Rectangle 11"/>
            <p:cNvSpPr/>
            <p:nvPr/>
          </p:nvSpPr>
          <p:spPr>
            <a:xfrm>
              <a:off x="5539740" y="5537180"/>
              <a:ext cx="1066800" cy="680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myObj2</a:t>
              </a:r>
              <a:endParaRPr lang="en-US" dirty="0"/>
            </a:p>
          </p:txBody>
        </p:sp>
        <p:cxnSp>
          <p:nvCxnSpPr>
            <p:cNvPr id="14" name="Straight Arrow Connector 13"/>
            <p:cNvCxnSpPr>
              <a:stCxn id="7" idx="3"/>
              <a:endCxn id="11" idx="1"/>
            </p:cNvCxnSpPr>
            <p:nvPr/>
          </p:nvCxnSpPr>
          <p:spPr>
            <a:xfrm flipV="1">
              <a:off x="6545580" y="3374380"/>
              <a:ext cx="640080" cy="672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10" idx="1"/>
            </p:cNvCxnSpPr>
            <p:nvPr/>
          </p:nvCxnSpPr>
          <p:spPr>
            <a:xfrm>
              <a:off x="6545580" y="4046860"/>
              <a:ext cx="693420" cy="389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3"/>
            </p:cNvCxnSpPr>
            <p:nvPr/>
          </p:nvCxnSpPr>
          <p:spPr>
            <a:xfrm>
              <a:off x="6606540" y="5877550"/>
              <a:ext cx="655320" cy="340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9" idx="1"/>
            </p:cNvCxnSpPr>
            <p:nvPr/>
          </p:nvCxnSpPr>
          <p:spPr>
            <a:xfrm flipV="1">
              <a:off x="6587490" y="5429250"/>
              <a:ext cx="651510" cy="448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64296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2440" y="0"/>
            <a:ext cx="5120640" cy="7017306"/>
          </a:xfrm>
          <a:prstGeom prst="rect">
            <a:avLst/>
          </a:prstGeom>
        </p:spPr>
        <p:txBody>
          <a:bodyPr wrap="square">
            <a:spAutoFit/>
          </a:bodyPr>
          <a:lstStyle/>
          <a:p>
            <a:r>
              <a:rPr lang="en-US" dirty="0"/>
              <a:t>using namespace </a:t>
            </a:r>
            <a:r>
              <a:rPr lang="en-US" dirty="0" err="1"/>
              <a:t>std</a:t>
            </a:r>
            <a:r>
              <a:rPr lang="en-US" dirty="0"/>
              <a:t>; </a:t>
            </a:r>
          </a:p>
          <a:p>
            <a:r>
              <a:rPr lang="en-US" dirty="0"/>
              <a:t>  </a:t>
            </a:r>
          </a:p>
          <a:p>
            <a:r>
              <a:rPr lang="en-US" dirty="0"/>
              <a:t>class construct </a:t>
            </a:r>
          </a:p>
          <a:p>
            <a:r>
              <a:rPr lang="en-US" dirty="0"/>
              <a:t>{  </a:t>
            </a:r>
          </a:p>
          <a:p>
            <a:r>
              <a:rPr lang="en-US" dirty="0"/>
              <a:t>  </a:t>
            </a:r>
          </a:p>
          <a:p>
            <a:r>
              <a:rPr lang="en-US" dirty="0"/>
              <a:t>public: </a:t>
            </a:r>
          </a:p>
          <a:p>
            <a:r>
              <a:rPr lang="en-US" dirty="0"/>
              <a:t>    float area;  </a:t>
            </a:r>
          </a:p>
          <a:p>
            <a:r>
              <a:rPr lang="en-US" dirty="0"/>
              <a:t>      </a:t>
            </a:r>
          </a:p>
          <a:p>
            <a:r>
              <a:rPr lang="en-US" dirty="0"/>
              <a:t>    // Constructor with no parameters </a:t>
            </a:r>
          </a:p>
          <a:p>
            <a:r>
              <a:rPr lang="en-US" dirty="0"/>
              <a:t>    construct() </a:t>
            </a:r>
          </a:p>
          <a:p>
            <a:r>
              <a:rPr lang="en-US" dirty="0"/>
              <a:t>    { </a:t>
            </a:r>
          </a:p>
          <a:p>
            <a:r>
              <a:rPr lang="en-US" dirty="0"/>
              <a:t>        area = 0; </a:t>
            </a:r>
          </a:p>
          <a:p>
            <a:r>
              <a:rPr lang="en-US" dirty="0"/>
              <a:t>    } </a:t>
            </a:r>
          </a:p>
          <a:p>
            <a:r>
              <a:rPr lang="en-US" dirty="0"/>
              <a:t>      </a:t>
            </a:r>
          </a:p>
          <a:p>
            <a:r>
              <a:rPr lang="en-US" dirty="0"/>
              <a:t>    // Constructor with two parameters </a:t>
            </a:r>
          </a:p>
          <a:p>
            <a:r>
              <a:rPr lang="en-US" dirty="0"/>
              <a:t>    construct(</a:t>
            </a:r>
            <a:r>
              <a:rPr lang="en-US" dirty="0" err="1"/>
              <a:t>int</a:t>
            </a:r>
            <a:r>
              <a:rPr lang="en-US" dirty="0"/>
              <a:t> a, </a:t>
            </a:r>
            <a:r>
              <a:rPr lang="en-US" dirty="0" err="1"/>
              <a:t>int</a:t>
            </a:r>
            <a:r>
              <a:rPr lang="en-US" dirty="0"/>
              <a:t> b) </a:t>
            </a:r>
          </a:p>
          <a:p>
            <a:r>
              <a:rPr lang="en-US" dirty="0"/>
              <a:t>    { </a:t>
            </a:r>
          </a:p>
          <a:p>
            <a:r>
              <a:rPr lang="en-US" dirty="0"/>
              <a:t>        area = a * b; </a:t>
            </a:r>
          </a:p>
          <a:p>
            <a:r>
              <a:rPr lang="en-US" dirty="0"/>
              <a:t>    } </a:t>
            </a:r>
          </a:p>
          <a:p>
            <a:r>
              <a:rPr lang="en-US" dirty="0"/>
              <a:t>      </a:t>
            </a:r>
          </a:p>
          <a:p>
            <a:r>
              <a:rPr lang="en-US" dirty="0"/>
              <a:t>    void </a:t>
            </a:r>
            <a:r>
              <a:rPr lang="en-US" dirty="0" err="1"/>
              <a:t>disp</a:t>
            </a:r>
            <a:r>
              <a:rPr lang="en-US" dirty="0"/>
              <a:t>() </a:t>
            </a:r>
          </a:p>
          <a:p>
            <a:r>
              <a:rPr lang="en-US" dirty="0"/>
              <a:t>    { </a:t>
            </a:r>
          </a:p>
          <a:p>
            <a:r>
              <a:rPr lang="en-US" dirty="0"/>
              <a:t>        </a:t>
            </a:r>
            <a:r>
              <a:rPr lang="en-US" dirty="0" err="1"/>
              <a:t>cout</a:t>
            </a:r>
            <a:r>
              <a:rPr lang="en-US" dirty="0"/>
              <a:t>&lt;&lt; area&lt;&lt; </a:t>
            </a:r>
            <a:r>
              <a:rPr lang="en-US" dirty="0" err="1"/>
              <a:t>endl</a:t>
            </a:r>
            <a:r>
              <a:rPr lang="en-US" dirty="0"/>
              <a:t>; </a:t>
            </a:r>
          </a:p>
          <a:p>
            <a:r>
              <a:rPr lang="en-US" dirty="0"/>
              <a:t>    } </a:t>
            </a:r>
          </a:p>
          <a:p>
            <a:r>
              <a:rPr lang="en-US" dirty="0"/>
              <a:t>}; </a:t>
            </a:r>
          </a:p>
        </p:txBody>
      </p:sp>
      <p:sp>
        <p:nvSpPr>
          <p:cNvPr id="6" name="Rectangle 5"/>
          <p:cNvSpPr/>
          <p:nvPr/>
        </p:nvSpPr>
        <p:spPr>
          <a:xfrm>
            <a:off x="5593080" y="434154"/>
            <a:ext cx="6096000" cy="2862322"/>
          </a:xfrm>
          <a:prstGeom prst="rect">
            <a:avLst/>
          </a:prstGeom>
        </p:spPr>
        <p:txBody>
          <a:bodyPr>
            <a:spAutoFit/>
          </a:bodyPr>
          <a:lstStyle/>
          <a:p>
            <a:r>
              <a:rPr lang="en-US" dirty="0"/>
              <a:t> </a:t>
            </a:r>
          </a:p>
          <a:p>
            <a:r>
              <a:rPr lang="en-US" dirty="0" err="1"/>
              <a:t>int</a:t>
            </a:r>
            <a:r>
              <a:rPr lang="en-US" dirty="0"/>
              <a:t> main() </a:t>
            </a:r>
          </a:p>
          <a:p>
            <a:r>
              <a:rPr lang="en-US" dirty="0"/>
              <a:t>{ </a:t>
            </a:r>
          </a:p>
          <a:p>
            <a:r>
              <a:rPr lang="en-US" dirty="0"/>
              <a:t>       construct o; </a:t>
            </a:r>
          </a:p>
          <a:p>
            <a:r>
              <a:rPr lang="en-US" dirty="0"/>
              <a:t>    construct o2( 10, 20); </a:t>
            </a:r>
          </a:p>
          <a:p>
            <a:r>
              <a:rPr lang="en-US" dirty="0"/>
              <a:t>      </a:t>
            </a:r>
          </a:p>
          <a:p>
            <a:r>
              <a:rPr lang="en-US" dirty="0"/>
              <a:t>    </a:t>
            </a:r>
            <a:r>
              <a:rPr lang="en-US" dirty="0" err="1"/>
              <a:t>o.disp</a:t>
            </a:r>
            <a:r>
              <a:rPr lang="en-US" dirty="0"/>
              <a:t>(); </a:t>
            </a:r>
          </a:p>
          <a:p>
            <a:r>
              <a:rPr lang="en-US" dirty="0"/>
              <a:t>    o2.disp(); </a:t>
            </a:r>
          </a:p>
          <a:p>
            <a:r>
              <a:rPr lang="en-US" dirty="0"/>
              <a:t>    return 1; </a:t>
            </a:r>
          </a:p>
          <a:p>
            <a:r>
              <a:rPr lang="en-US" dirty="0"/>
              <a:t>} </a:t>
            </a:r>
          </a:p>
        </p:txBody>
      </p:sp>
      <p:pic>
        <p:nvPicPr>
          <p:cNvPr id="7" name="Picture 6"/>
          <p:cNvPicPr>
            <a:picLocks noChangeAspect="1"/>
          </p:cNvPicPr>
          <p:nvPr/>
        </p:nvPicPr>
        <p:blipFill>
          <a:blip r:embed="rId2"/>
          <a:stretch>
            <a:fillRect/>
          </a:stretch>
        </p:blipFill>
        <p:spPr>
          <a:xfrm>
            <a:off x="5593080" y="3700149"/>
            <a:ext cx="3337560" cy="2479330"/>
          </a:xfrm>
          <a:prstGeom prst="rect">
            <a:avLst/>
          </a:prstGeom>
        </p:spPr>
      </p:pic>
      <p:sp>
        <p:nvSpPr>
          <p:cNvPr id="8" name="TextBox 7"/>
          <p:cNvSpPr txBox="1"/>
          <p:nvPr/>
        </p:nvSpPr>
        <p:spPr>
          <a:xfrm>
            <a:off x="3352800" y="0"/>
            <a:ext cx="6598920" cy="584775"/>
          </a:xfrm>
          <a:prstGeom prst="rect">
            <a:avLst/>
          </a:prstGeom>
          <a:noFill/>
        </p:spPr>
        <p:txBody>
          <a:bodyPr wrap="square" rtlCol="0">
            <a:spAutoFit/>
          </a:bodyPr>
          <a:lstStyle/>
          <a:p>
            <a:r>
              <a:rPr lang="en-US" sz="3200" b="1" dirty="0" smtClean="0">
                <a:solidFill>
                  <a:schemeClr val="accent2">
                    <a:lumMod val="75000"/>
                  </a:schemeClr>
                </a:solidFill>
              </a:rPr>
              <a:t>Constructor overloading in C++</a:t>
            </a:r>
            <a:endParaRPr lang="en-US" sz="3200" b="1" dirty="0">
              <a:solidFill>
                <a:schemeClr val="accent2">
                  <a:lumMod val="75000"/>
                </a:schemeClr>
              </a:solidFill>
            </a:endParaRPr>
          </a:p>
        </p:txBody>
      </p:sp>
    </p:spTree>
    <p:extLst>
      <p:ext uri="{BB962C8B-B14F-4D97-AF65-F5344CB8AC3E}">
        <p14:creationId xmlns:p14="http://schemas.microsoft.com/office/powerpoint/2010/main" val="25942178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0833" y="2734614"/>
            <a:ext cx="8596668" cy="1320800"/>
          </a:xfrm>
        </p:spPr>
        <p:txBody>
          <a:bodyPr>
            <a:normAutofit/>
          </a:bodyPr>
          <a:lstStyle/>
          <a:p>
            <a:r>
              <a:rPr lang="en-US" sz="5400" b="1" dirty="0" smtClean="0">
                <a:latin typeface="Algerian" panose="04020705040A02060702" pitchFamily="82" charset="0"/>
              </a:rPr>
              <a:t>Thank You</a:t>
            </a:r>
            <a:endParaRPr lang="en-US" sz="5400" b="1" dirty="0">
              <a:latin typeface="Algerian" panose="04020705040A02060702" pitchFamily="82" charset="0"/>
            </a:endParaRPr>
          </a:p>
        </p:txBody>
      </p:sp>
    </p:spTree>
    <p:extLst>
      <p:ext uri="{BB962C8B-B14F-4D97-AF65-F5344CB8AC3E}">
        <p14:creationId xmlns:p14="http://schemas.microsoft.com/office/powerpoint/2010/main" val="4821213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for creating Constructor</a:t>
            </a:r>
            <a:endParaRPr lang="en-US" dirty="0"/>
          </a:p>
        </p:txBody>
      </p:sp>
      <p:sp>
        <p:nvSpPr>
          <p:cNvPr id="3" name="Content Placeholder 2"/>
          <p:cNvSpPr>
            <a:spLocks noGrp="1"/>
          </p:cNvSpPr>
          <p:nvPr>
            <p:ph idx="1"/>
          </p:nvPr>
        </p:nvSpPr>
        <p:spPr>
          <a:xfrm>
            <a:off x="677334" y="1657142"/>
            <a:ext cx="8596668" cy="3880773"/>
          </a:xfrm>
        </p:spPr>
        <p:txBody>
          <a:bodyPr>
            <a:normAutofit/>
          </a:bodyPr>
          <a:lstStyle/>
          <a:p>
            <a:pPr algn="just"/>
            <a:r>
              <a:rPr lang="en-US" sz="2400" dirty="0" smtClean="0"/>
              <a:t>Constructor </a:t>
            </a:r>
            <a:r>
              <a:rPr lang="en-US" sz="2400" dirty="0"/>
              <a:t>name must be the same as its class name</a:t>
            </a:r>
          </a:p>
          <a:p>
            <a:pPr algn="just"/>
            <a:r>
              <a:rPr lang="en-US" sz="2400" dirty="0"/>
              <a:t>A Constructor must have no explicit return </a:t>
            </a:r>
            <a:r>
              <a:rPr lang="en-US" sz="2400" dirty="0" smtClean="0"/>
              <a:t>type (not even void)</a:t>
            </a:r>
            <a:endParaRPr lang="en-US" sz="2400" dirty="0"/>
          </a:p>
          <a:p>
            <a:pPr algn="just"/>
            <a:endParaRPr lang="en-US" sz="2400" dirty="0"/>
          </a:p>
        </p:txBody>
      </p:sp>
      <p:pic>
        <p:nvPicPr>
          <p:cNvPr id="5" name="Picture 4"/>
          <p:cNvPicPr>
            <a:picLocks noChangeAspect="1"/>
          </p:cNvPicPr>
          <p:nvPr/>
        </p:nvPicPr>
        <p:blipFill>
          <a:blip r:embed="rId2"/>
          <a:stretch>
            <a:fillRect/>
          </a:stretch>
        </p:blipFill>
        <p:spPr>
          <a:xfrm>
            <a:off x="2009104" y="2933282"/>
            <a:ext cx="5431366" cy="2604633"/>
          </a:xfrm>
          <a:prstGeom prst="rect">
            <a:avLst/>
          </a:prstGeom>
        </p:spPr>
      </p:pic>
    </p:spTree>
    <p:extLst>
      <p:ext uri="{BB962C8B-B14F-4D97-AF65-F5344CB8AC3E}">
        <p14:creationId xmlns:p14="http://schemas.microsoft.com/office/powerpoint/2010/main" val="3902058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576" y="326264"/>
            <a:ext cx="8596668" cy="1320800"/>
          </a:xfrm>
        </p:spPr>
        <p:txBody>
          <a:bodyPr/>
          <a:lstStyle/>
          <a:p>
            <a:r>
              <a:rPr lang="en-US" dirty="0" smtClean="0"/>
              <a:t>Difference between constructor and method</a:t>
            </a:r>
            <a:endParaRPr lang="en-US" dirty="0"/>
          </a:p>
        </p:txBody>
      </p:sp>
      <p:pic>
        <p:nvPicPr>
          <p:cNvPr id="4" name="Picture 3"/>
          <p:cNvPicPr>
            <a:picLocks noChangeAspect="1"/>
          </p:cNvPicPr>
          <p:nvPr/>
        </p:nvPicPr>
        <p:blipFill>
          <a:blip r:embed="rId2"/>
          <a:stretch>
            <a:fillRect/>
          </a:stretch>
        </p:blipFill>
        <p:spPr>
          <a:xfrm>
            <a:off x="1068410" y="1777285"/>
            <a:ext cx="6942920" cy="4628613"/>
          </a:xfrm>
          <a:prstGeom prst="rect">
            <a:avLst/>
          </a:prstGeom>
        </p:spPr>
      </p:pic>
    </p:spTree>
    <p:extLst>
      <p:ext uri="{BB962C8B-B14F-4D97-AF65-F5344CB8AC3E}">
        <p14:creationId xmlns:p14="http://schemas.microsoft.com/office/powerpoint/2010/main" val="3236445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Constructor</a:t>
            </a:r>
            <a:endParaRPr lang="en-US" dirty="0"/>
          </a:p>
        </p:txBody>
      </p:sp>
      <p:sp>
        <p:nvSpPr>
          <p:cNvPr id="3" name="Content Placeholder 2"/>
          <p:cNvSpPr>
            <a:spLocks noGrp="1"/>
          </p:cNvSpPr>
          <p:nvPr>
            <p:ph idx="1"/>
          </p:nvPr>
        </p:nvSpPr>
        <p:spPr/>
        <p:txBody>
          <a:bodyPr>
            <a:normAutofit/>
          </a:bodyPr>
          <a:lstStyle/>
          <a:p>
            <a:pPr algn="just"/>
            <a:r>
              <a:rPr lang="en-US" sz="2800" dirty="0" smtClean="0"/>
              <a:t>Default </a:t>
            </a:r>
            <a:r>
              <a:rPr lang="en-US" sz="2800" dirty="0"/>
              <a:t>constructor (</a:t>
            </a:r>
            <a:r>
              <a:rPr lang="en-US" sz="2800" dirty="0" smtClean="0"/>
              <a:t>no-arguments </a:t>
            </a:r>
            <a:r>
              <a:rPr lang="en-US" sz="2800" dirty="0"/>
              <a:t>constructor)</a:t>
            </a:r>
          </a:p>
          <a:p>
            <a:pPr algn="just"/>
            <a:r>
              <a:rPr lang="en-US" sz="2800" dirty="0"/>
              <a:t>Parameterized constructor</a:t>
            </a:r>
          </a:p>
          <a:p>
            <a:pPr algn="just"/>
            <a:endParaRPr lang="en-US" sz="2800" dirty="0"/>
          </a:p>
        </p:txBody>
      </p:sp>
    </p:spTree>
    <p:extLst>
      <p:ext uri="{BB962C8B-B14F-4D97-AF65-F5344CB8AC3E}">
        <p14:creationId xmlns:p14="http://schemas.microsoft.com/office/powerpoint/2010/main" val="34616146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default constructor</a:t>
            </a:r>
            <a:endParaRPr lang="en-US" dirty="0"/>
          </a:p>
        </p:txBody>
      </p:sp>
      <p:sp>
        <p:nvSpPr>
          <p:cNvPr id="3" name="Content Placeholder 2"/>
          <p:cNvSpPr>
            <a:spLocks noGrp="1"/>
          </p:cNvSpPr>
          <p:nvPr>
            <p:ph idx="1"/>
          </p:nvPr>
        </p:nvSpPr>
        <p:spPr/>
        <p:txBody>
          <a:bodyPr>
            <a:normAutofit/>
          </a:bodyPr>
          <a:lstStyle/>
          <a:p>
            <a:pPr algn="just"/>
            <a:r>
              <a:rPr lang="en-US" sz="2400" dirty="0"/>
              <a:t>The default constructor is used to provide the default values to the object like 0, null, etc., depending on the </a:t>
            </a:r>
            <a:r>
              <a:rPr lang="en-US" sz="2400" dirty="0" smtClean="0"/>
              <a:t>type</a:t>
            </a:r>
          </a:p>
          <a:p>
            <a:pPr algn="just"/>
            <a:r>
              <a:rPr lang="en-US" sz="2400" dirty="0" smtClean="0"/>
              <a:t>E.g.</a:t>
            </a:r>
          </a:p>
          <a:p>
            <a:pPr algn="just"/>
            <a:r>
              <a:rPr lang="en-US" sz="2400" dirty="0"/>
              <a:t>numeric data types are set to 0</a:t>
            </a:r>
          </a:p>
          <a:p>
            <a:pPr algn="just"/>
            <a:r>
              <a:rPr lang="en-US" sz="2400" dirty="0"/>
              <a:t>char data types are set to null character(‘\0’)</a:t>
            </a:r>
          </a:p>
          <a:p>
            <a:pPr algn="just"/>
            <a:r>
              <a:rPr lang="en-US" sz="2400" dirty="0"/>
              <a:t>reference variables are set to null</a:t>
            </a:r>
          </a:p>
          <a:p>
            <a:pPr algn="just"/>
            <a:endParaRPr lang="en-US" sz="2400" dirty="0"/>
          </a:p>
        </p:txBody>
      </p:sp>
    </p:spTree>
    <p:extLst>
      <p:ext uri="{BB962C8B-B14F-4D97-AF65-F5344CB8AC3E}">
        <p14:creationId xmlns:p14="http://schemas.microsoft.com/office/powerpoint/2010/main" val="2789470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on default constructor</a:t>
            </a:r>
            <a:endParaRPr lang="en-US" dirty="0"/>
          </a:p>
        </p:txBody>
      </p:sp>
      <p:sp>
        <p:nvSpPr>
          <p:cNvPr id="3" name="Content Placeholder 2"/>
          <p:cNvSpPr>
            <a:spLocks noGrp="1"/>
          </p:cNvSpPr>
          <p:nvPr>
            <p:ph idx="1"/>
          </p:nvPr>
        </p:nvSpPr>
        <p:spPr>
          <a:xfrm>
            <a:off x="677334" y="1542403"/>
            <a:ext cx="8596668" cy="4794003"/>
          </a:xfrm>
        </p:spPr>
        <p:txBody>
          <a:bodyPr>
            <a:noAutofit/>
          </a:bodyPr>
          <a:lstStyle/>
          <a:p>
            <a:pPr marL="0" indent="0">
              <a:buNone/>
            </a:pPr>
            <a:r>
              <a:rPr lang="en-US" sz="2000" dirty="0"/>
              <a:t>class Bike</a:t>
            </a:r>
          </a:p>
          <a:p>
            <a:pPr marL="0" indent="0">
              <a:buNone/>
            </a:pPr>
            <a:r>
              <a:rPr lang="en-US" sz="2000" dirty="0"/>
              <a:t>{</a:t>
            </a:r>
          </a:p>
          <a:p>
            <a:pPr marL="0" indent="0">
              <a:buNone/>
            </a:pPr>
            <a:r>
              <a:rPr lang="en-US" sz="2000" dirty="0"/>
              <a:t> 	Bike()</a:t>
            </a:r>
          </a:p>
          <a:p>
            <a:pPr marL="0" indent="0">
              <a:buNone/>
            </a:pPr>
            <a:r>
              <a:rPr lang="en-US" sz="2000" dirty="0"/>
              <a:t>	{ </a:t>
            </a:r>
          </a:p>
          <a:p>
            <a:pPr marL="0" indent="0">
              <a:buNone/>
            </a:pPr>
            <a:r>
              <a:rPr lang="en-US" sz="2000" dirty="0"/>
              <a:t>	 </a:t>
            </a:r>
            <a:r>
              <a:rPr lang="en-US" sz="2000" dirty="0" err="1"/>
              <a:t>System.out.println</a:t>
            </a:r>
            <a:r>
              <a:rPr lang="en-US" sz="2000" dirty="0"/>
              <a:t>("object is created");</a:t>
            </a:r>
          </a:p>
          <a:p>
            <a:pPr marL="0" indent="0">
              <a:buNone/>
            </a:pPr>
            <a:r>
              <a:rPr lang="en-US" sz="2000" dirty="0"/>
              <a:t>	}</a:t>
            </a:r>
          </a:p>
          <a:p>
            <a:pPr marL="0" indent="0">
              <a:buNone/>
            </a:pPr>
            <a:r>
              <a:rPr lang="en-US" sz="2000" dirty="0"/>
              <a:t>	public static void main(String </a:t>
            </a:r>
            <a:r>
              <a:rPr lang="en-US" sz="2000" dirty="0" err="1"/>
              <a:t>args</a:t>
            </a:r>
            <a:r>
              <a:rPr lang="en-US" sz="2000" dirty="0"/>
              <a:t>[])</a:t>
            </a:r>
          </a:p>
          <a:p>
            <a:pPr marL="0" indent="0">
              <a:buNone/>
            </a:pPr>
            <a:r>
              <a:rPr lang="en-US" sz="2000" dirty="0"/>
              <a:t>	{</a:t>
            </a:r>
          </a:p>
          <a:p>
            <a:pPr marL="0" indent="0">
              <a:buNone/>
            </a:pPr>
            <a:r>
              <a:rPr lang="en-US" sz="2000" dirty="0"/>
              <a:t>	Bike b1=new Bike();</a:t>
            </a:r>
          </a:p>
          <a:p>
            <a:pPr marL="0" indent="0">
              <a:buNone/>
            </a:pPr>
            <a:r>
              <a:rPr lang="en-US" sz="2000" dirty="0"/>
              <a:t>	}</a:t>
            </a:r>
          </a:p>
          <a:p>
            <a:pPr marL="0" indent="0">
              <a:buNone/>
            </a:pPr>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900" dirty="0"/>
          </a:p>
          <a:p>
            <a:pPr marL="0" indent="0">
              <a:buNone/>
            </a:pPr>
            <a:endParaRPr lang="en-US" sz="900" dirty="0"/>
          </a:p>
          <a:p>
            <a:pPr marL="0" indent="0">
              <a:buNone/>
            </a:pPr>
            <a:endParaRPr lang="en-US" sz="900" dirty="0"/>
          </a:p>
          <a:p>
            <a:pPr marL="0" indent="0">
              <a:buNone/>
            </a:pPr>
            <a:endParaRPr lang="en-US" sz="900" dirty="0"/>
          </a:p>
          <a:p>
            <a:pPr marL="0" indent="0">
              <a:buNone/>
            </a:pPr>
            <a:endParaRPr lang="en-US" sz="900" dirty="0"/>
          </a:p>
          <a:p>
            <a:pPr marL="0" indent="0">
              <a:buNone/>
            </a:pPr>
            <a:endParaRPr lang="en-US" sz="900" dirty="0"/>
          </a:p>
          <a:p>
            <a:pPr marL="0" indent="0">
              <a:buNone/>
            </a:pPr>
            <a:endParaRPr lang="en-US" sz="900" dirty="0"/>
          </a:p>
          <a:p>
            <a:pPr marL="0" indent="0">
              <a:buNone/>
            </a:pPr>
            <a:endParaRPr lang="en-US" sz="900" dirty="0" smtClean="0"/>
          </a:p>
        </p:txBody>
      </p:sp>
      <p:pic>
        <p:nvPicPr>
          <p:cNvPr id="4" name="Picture 3"/>
          <p:cNvPicPr>
            <a:picLocks noChangeAspect="1"/>
          </p:cNvPicPr>
          <p:nvPr/>
        </p:nvPicPr>
        <p:blipFill>
          <a:blip r:embed="rId2"/>
          <a:stretch>
            <a:fillRect/>
          </a:stretch>
        </p:blipFill>
        <p:spPr>
          <a:xfrm>
            <a:off x="5443537" y="4684528"/>
            <a:ext cx="4767263" cy="1651878"/>
          </a:xfrm>
          <a:prstGeom prst="rect">
            <a:avLst/>
          </a:prstGeom>
        </p:spPr>
      </p:pic>
    </p:spTree>
    <p:extLst>
      <p:ext uri="{BB962C8B-B14F-4D97-AF65-F5344CB8AC3E}">
        <p14:creationId xmlns:p14="http://schemas.microsoft.com/office/powerpoint/2010/main" val="30636753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5307" y="180304"/>
            <a:ext cx="5155414" cy="6510056"/>
          </a:xfrm>
        </p:spPr>
        <p:txBody>
          <a:bodyPr>
            <a:noAutofit/>
          </a:bodyPr>
          <a:lstStyle/>
          <a:p>
            <a:pPr marL="0" indent="0">
              <a:buNone/>
            </a:pPr>
            <a:r>
              <a:rPr lang="en-US" sz="2000" dirty="0"/>
              <a:t>class Student</a:t>
            </a:r>
          </a:p>
          <a:p>
            <a:pPr marL="0" indent="0">
              <a:buNone/>
            </a:pPr>
            <a:r>
              <a:rPr lang="en-US" sz="2000" dirty="0"/>
              <a:t>{</a:t>
            </a:r>
          </a:p>
          <a:p>
            <a:pPr marL="0" indent="0">
              <a:buNone/>
            </a:pPr>
            <a:r>
              <a:rPr lang="en-US" sz="2000" dirty="0" err="1"/>
              <a:t>int</a:t>
            </a:r>
            <a:r>
              <a:rPr lang="en-US" sz="2000" dirty="0"/>
              <a:t> </a:t>
            </a:r>
            <a:r>
              <a:rPr lang="en-US" sz="2000" dirty="0" smtClean="0"/>
              <a:t>id</a:t>
            </a:r>
            <a:r>
              <a:rPr lang="en-US" sz="2000" dirty="0"/>
              <a:t>;</a:t>
            </a:r>
          </a:p>
          <a:p>
            <a:pPr marL="0" indent="0">
              <a:buNone/>
            </a:pPr>
            <a:r>
              <a:rPr lang="en-US" sz="2000" dirty="0"/>
              <a:t>String name;</a:t>
            </a:r>
          </a:p>
          <a:p>
            <a:pPr marL="0" indent="0">
              <a:buNone/>
            </a:pPr>
            <a:r>
              <a:rPr lang="en-US" sz="2000" dirty="0"/>
              <a:t>void display()</a:t>
            </a:r>
          </a:p>
          <a:p>
            <a:pPr marL="0" indent="0">
              <a:buNone/>
            </a:pPr>
            <a:r>
              <a:rPr lang="en-US" sz="2000" dirty="0"/>
              <a:t>{ </a:t>
            </a:r>
            <a:r>
              <a:rPr lang="en-US" sz="2000" dirty="0" err="1" smtClean="0"/>
              <a:t>System.out.println</a:t>
            </a:r>
            <a:r>
              <a:rPr lang="en-US" sz="2000" dirty="0" smtClean="0"/>
              <a:t>(id</a:t>
            </a:r>
            <a:r>
              <a:rPr lang="en-US" sz="2000" dirty="0"/>
              <a:t>+" "+name);</a:t>
            </a:r>
          </a:p>
          <a:p>
            <a:pPr marL="0" indent="0">
              <a:buNone/>
            </a:pPr>
            <a:r>
              <a:rPr lang="en-US" sz="2000" dirty="0"/>
              <a:t>}</a:t>
            </a:r>
          </a:p>
          <a:p>
            <a:pPr marL="0" indent="0">
              <a:buNone/>
            </a:pPr>
            <a:r>
              <a:rPr lang="en-US" sz="2000" dirty="0"/>
              <a:t>public static void main(String </a:t>
            </a:r>
            <a:r>
              <a:rPr lang="en-US" sz="2000" dirty="0" err="1"/>
              <a:t>args</a:t>
            </a:r>
            <a:r>
              <a:rPr lang="en-US" sz="2000" dirty="0"/>
              <a:t>[])</a:t>
            </a:r>
          </a:p>
          <a:p>
            <a:pPr marL="0" indent="0">
              <a:buNone/>
            </a:pPr>
            <a:r>
              <a:rPr lang="en-US" sz="2000" dirty="0"/>
              <a:t>{</a:t>
            </a:r>
          </a:p>
          <a:p>
            <a:pPr marL="0" indent="0">
              <a:buNone/>
            </a:pPr>
            <a:r>
              <a:rPr lang="en-US" sz="2000" dirty="0"/>
              <a:t> Student s1=new Student();</a:t>
            </a:r>
          </a:p>
          <a:p>
            <a:pPr marL="0" indent="0">
              <a:buNone/>
            </a:pPr>
            <a:r>
              <a:rPr lang="en-US" sz="2000" dirty="0"/>
              <a:t> Student s2=new Student();</a:t>
            </a:r>
          </a:p>
          <a:p>
            <a:pPr marL="0" indent="0">
              <a:buNone/>
            </a:pPr>
            <a:r>
              <a:rPr lang="en-US" sz="2000" dirty="0"/>
              <a:t> s1.display();</a:t>
            </a:r>
          </a:p>
          <a:p>
            <a:pPr marL="0" indent="0">
              <a:buNone/>
            </a:pPr>
            <a:r>
              <a:rPr lang="en-US" sz="2000" dirty="0"/>
              <a:t> s2.display();</a:t>
            </a:r>
          </a:p>
          <a:p>
            <a:pPr marL="0" indent="0">
              <a:buNone/>
            </a:pPr>
            <a:r>
              <a:rPr lang="en-US" sz="2000" dirty="0"/>
              <a:t>}</a:t>
            </a:r>
          </a:p>
          <a:p>
            <a:pPr marL="0" indent="0">
              <a:buNone/>
            </a:pPr>
            <a:r>
              <a:rPr lang="en-US" sz="2000" dirty="0"/>
              <a:t>}</a:t>
            </a:r>
          </a:p>
          <a:p>
            <a:pPr marL="0" indent="0">
              <a:buNone/>
            </a:pPr>
            <a:endParaRPr lang="en-US" sz="2000" dirty="0"/>
          </a:p>
          <a:p>
            <a:endParaRPr lang="en-US" sz="2000" dirty="0"/>
          </a:p>
        </p:txBody>
      </p:sp>
      <p:pic>
        <p:nvPicPr>
          <p:cNvPr id="2" name="Picture 1"/>
          <p:cNvPicPr>
            <a:picLocks noChangeAspect="1"/>
          </p:cNvPicPr>
          <p:nvPr/>
        </p:nvPicPr>
        <p:blipFill>
          <a:blip r:embed="rId2"/>
          <a:stretch>
            <a:fillRect/>
          </a:stretch>
        </p:blipFill>
        <p:spPr>
          <a:xfrm>
            <a:off x="4541894" y="4373880"/>
            <a:ext cx="6182319" cy="2148840"/>
          </a:xfrm>
          <a:prstGeom prst="rect">
            <a:avLst/>
          </a:prstGeom>
        </p:spPr>
      </p:pic>
      <p:sp>
        <p:nvSpPr>
          <p:cNvPr id="4" name="Title 1"/>
          <p:cNvSpPr>
            <a:spLocks noGrp="1"/>
          </p:cNvSpPr>
          <p:nvPr>
            <p:ph type="title"/>
          </p:nvPr>
        </p:nvSpPr>
        <p:spPr>
          <a:xfrm>
            <a:off x="2780454" y="180304"/>
            <a:ext cx="8596668" cy="1320800"/>
          </a:xfrm>
        </p:spPr>
        <p:txBody>
          <a:bodyPr/>
          <a:lstStyle/>
          <a:p>
            <a:r>
              <a:rPr lang="en-US" dirty="0" smtClean="0"/>
              <a:t>Program on default constructor</a:t>
            </a:r>
            <a:endParaRPr lang="en-US" dirty="0"/>
          </a:p>
        </p:txBody>
      </p:sp>
    </p:spTree>
    <p:extLst>
      <p:ext uri="{BB962C8B-B14F-4D97-AF65-F5344CB8AC3E}">
        <p14:creationId xmlns:p14="http://schemas.microsoft.com/office/powerpoint/2010/main" val="801152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307</TotalTime>
  <Words>1482</Words>
  <Application>Microsoft Office PowerPoint</Application>
  <PresentationFormat>Widescreen</PresentationFormat>
  <Paragraphs>416</Paragraphs>
  <Slides>31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Algerian</vt:lpstr>
      <vt:lpstr>Arial</vt:lpstr>
      <vt:lpstr>Calibri</vt:lpstr>
      <vt:lpstr>Trebuchet MS</vt:lpstr>
      <vt:lpstr>Wingdings 3</vt:lpstr>
      <vt:lpstr>Facet</vt:lpstr>
      <vt:lpstr>Constructors</vt:lpstr>
      <vt:lpstr>What is Constructor</vt:lpstr>
      <vt:lpstr>PowerPoint Presentation</vt:lpstr>
      <vt:lpstr>Rules for creating Constructor</vt:lpstr>
      <vt:lpstr>Difference between constructor and method</vt:lpstr>
      <vt:lpstr>Types of Constructor</vt:lpstr>
      <vt:lpstr>Purpose of default constructor</vt:lpstr>
      <vt:lpstr>Program on default constructor</vt:lpstr>
      <vt:lpstr>Program on default constructor</vt:lpstr>
      <vt:lpstr>PowerPoint Presentation</vt:lpstr>
      <vt:lpstr>PowerPoint Presentation</vt:lpstr>
      <vt:lpstr>PowerPoint Presentation</vt:lpstr>
      <vt:lpstr>Constructor Overloading </vt:lpstr>
      <vt:lpstr>PowerPoint Presentation</vt:lpstr>
      <vt:lpstr>Constructor Chaining </vt:lpstr>
      <vt:lpstr>Constructor Chaining </vt:lpstr>
      <vt:lpstr>Constructor Chaining </vt:lpstr>
      <vt:lpstr>super and this keywords in Java </vt:lpstr>
      <vt:lpstr>PowerPoint Presentation</vt:lpstr>
      <vt:lpstr>PowerPoint Presentation</vt:lpstr>
      <vt:lpstr>PowerPoint Presentation</vt:lpstr>
      <vt:lpstr>PowerPoint Presentation</vt:lpstr>
      <vt:lpstr>PowerPoint Presentation</vt:lpstr>
      <vt:lpstr>super keyword</vt:lpstr>
      <vt:lpstr>Use of super with variables</vt:lpstr>
      <vt:lpstr>Use of super with method</vt:lpstr>
      <vt:lpstr>Use of super with constructor</vt:lpstr>
      <vt:lpstr>Points to remember</vt:lpstr>
      <vt:lpstr>Destructor</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Constructors</dc:title>
  <dc:creator>admin</dc:creator>
  <cp:lastModifiedBy>RBI</cp:lastModifiedBy>
  <cp:revision>23</cp:revision>
  <dcterms:created xsi:type="dcterms:W3CDTF">2019-07-25T05:43:28Z</dcterms:created>
  <dcterms:modified xsi:type="dcterms:W3CDTF">2020-09-02T07:36:28Z</dcterms:modified>
</cp:coreProperties>
</file>