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4"/>
  </p:notesMasterIdLst>
  <p:sldIdLst>
    <p:sldId id="256" r:id="rId3"/>
    <p:sldId id="277" r:id="rId4"/>
    <p:sldId id="258" r:id="rId5"/>
    <p:sldId id="259" r:id="rId6"/>
    <p:sldId id="260" r:id="rId7"/>
    <p:sldId id="278" r:id="rId8"/>
    <p:sldId id="261" r:id="rId9"/>
    <p:sldId id="298" r:id="rId10"/>
    <p:sldId id="299" r:id="rId11"/>
    <p:sldId id="300" r:id="rId12"/>
    <p:sldId id="279" r:id="rId13"/>
    <p:sldId id="280" r:id="rId14"/>
    <p:sldId id="283" r:id="rId15"/>
    <p:sldId id="287" r:id="rId16"/>
    <p:sldId id="288" r:id="rId17"/>
    <p:sldId id="289" r:id="rId18"/>
    <p:sldId id="295" r:id="rId19"/>
    <p:sldId id="296"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68B98D-A7E1-ED4E-9A82-0692A8E7B148}">
          <p14:sldIdLst>
            <p14:sldId id="256"/>
            <p14:sldId id="277"/>
          </p14:sldIdLst>
        </p14:section>
        <p14:section name="k8s-concepts" id="{6F44D6F6-3CAA-DD46-B70E-511108B95217}">
          <p14:sldIdLst>
            <p14:sldId id="258"/>
            <p14:sldId id="259"/>
            <p14:sldId id="260"/>
          </p14:sldIdLst>
        </p14:section>
        <p14:section name="cluster-deployments" id="{EDAA46CF-5A91-4648-8A10-B18718A6FC78}">
          <p14:sldIdLst>
            <p14:sldId id="278"/>
            <p14:sldId id="261"/>
            <p14:sldId id="298"/>
            <p14:sldId id="299"/>
            <p14:sldId id="300"/>
            <p14:sldId id="279"/>
            <p14:sldId id="280"/>
            <p14:sldId id="283"/>
            <p14:sldId id="287"/>
            <p14:sldId id="288"/>
            <p14:sldId id="289"/>
            <p14:sldId id="295"/>
            <p14:sldId id="296"/>
            <p14:sldId id="263"/>
            <p14:sldId id="264"/>
          </p14:sldIdLst>
        </p14:section>
        <p14:section name="networking" id="{E033D0C8-2CD3-0E49-970F-0B9A0A9C1D0D}">
          <p14:sldIdLst>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95"/>
    <p:restoredTop sz="94701"/>
  </p:normalViewPr>
  <p:slideViewPr>
    <p:cSldViewPr snapToGrid="0" snapToObjects="1">
      <p:cViewPr varScale="1">
        <p:scale>
          <a:sx n="88" d="100"/>
          <a:sy n="88" d="100"/>
        </p:scale>
        <p:origin x="184"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CA8CF-3BAC-A64F-85D8-2B6F3ABA07E1}" type="datetimeFigureOut">
              <a:rPr lang="en-US" smtClean="0"/>
              <a:t>10/23/17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10E64-C08A-C344-8CA5-3F1F2B70EB1F}" type="slidenum">
              <a:rPr lang="en-US" smtClean="0"/>
              <a:t>‹#›</a:t>
            </a:fld>
            <a:endParaRPr lang="en-US"/>
          </a:p>
        </p:txBody>
      </p:sp>
    </p:spTree>
    <p:extLst>
      <p:ext uri="{BB962C8B-B14F-4D97-AF65-F5344CB8AC3E}">
        <p14:creationId xmlns:p14="http://schemas.microsoft.com/office/powerpoint/2010/main" val="84537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heptio/aws-quickstart/tree/master/packer" TargetMode="External"/><Relationship Id="rId4" Type="http://schemas.openxmlformats.org/officeDocument/2006/relationships/hyperlink" Target="http://docs.aws.amazon.com/AWSEC2/latest/UserGuide/AMIs.html" TargetMode="External"/><Relationship Id="rId5" Type="http://schemas.openxmlformats.org/officeDocument/2006/relationships/hyperlink" Target="http://kubernetes.io/docs/getting-started-guides/kubeadm/" TargetMode="External"/><Relationship Id="rId6" Type="http://schemas.openxmlformats.org/officeDocument/2006/relationships/hyperlink" Target="https://www.docker.com/" TargetMode="External"/><Relationship Id="rId7" Type="http://schemas.openxmlformats.org/officeDocument/2006/relationships/hyperlink" Target="https://www.projectcalico.org/calico-networking-for-kubernetes/" TargetMode="External"/><Relationship Id="rId8" Type="http://schemas.openxmlformats.org/officeDocument/2006/relationships/hyperlink" Target="https://github.com/weaveworks-experiments/weave-kube"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 Provides </a:t>
            </a:r>
            <a:r>
              <a:rPr lang="en-US" baseline="0" dirty="0" smtClean="0"/>
              <a:t>a series of loosely coupled and extensible components that can apply to a wide range of differing workloads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300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98323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63630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83652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5241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84576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p>
          <a:p>
            <a:r>
              <a:rPr lang="en-US" sz="1200" b="0" i="0" kern="1200" dirty="0" smtClean="0">
                <a:solidFill>
                  <a:schemeClr val="tx1"/>
                </a:solidFill>
                <a:effectLst/>
                <a:latin typeface="Arial"/>
                <a:ea typeface="+mn-ea"/>
                <a:cs typeface="+mn-cs"/>
              </a:rPr>
              <a:t>Kubernetes 1.5.2</a:t>
            </a:r>
          </a:p>
          <a:p>
            <a:r>
              <a:rPr lang="en-US" sz="1200" b="0" i="0" kern="1200" dirty="0" smtClean="0">
                <a:solidFill>
                  <a:schemeClr val="tx1"/>
                </a:solidFill>
                <a:effectLst/>
                <a:latin typeface="Arial"/>
                <a:ea typeface="+mn-ea"/>
                <a:cs typeface="+mn-cs"/>
              </a:rPr>
              <a:t>A VPC in a single Availability Zone</a:t>
            </a:r>
          </a:p>
          <a:p>
            <a:r>
              <a:rPr lang="en-US" sz="1200" b="0" i="0" kern="1200" dirty="0" smtClean="0">
                <a:solidFill>
                  <a:schemeClr val="tx1"/>
                </a:solidFill>
                <a:effectLst/>
                <a:latin typeface="Arial"/>
                <a:ea typeface="+mn-ea"/>
                <a:cs typeface="+mn-cs"/>
              </a:rPr>
              <a:t>2 subnets, one public and one private</a:t>
            </a:r>
          </a:p>
          <a:p>
            <a:r>
              <a:rPr lang="en-US" sz="1200" b="0" i="0" kern="1200" dirty="0" smtClean="0">
                <a:solidFill>
                  <a:schemeClr val="tx1"/>
                </a:solidFill>
                <a:effectLst/>
                <a:latin typeface="Arial"/>
                <a:ea typeface="+mn-ea"/>
                <a:cs typeface="+mn-cs"/>
              </a:rPr>
              <a:t>1 EC2 instance acting as a bastion host in the public subnet</a:t>
            </a:r>
          </a:p>
          <a:p>
            <a:r>
              <a:rPr lang="en-US" sz="1200" b="0" i="0" kern="1200" dirty="0" smtClean="0">
                <a:solidFill>
                  <a:schemeClr val="tx1"/>
                </a:solidFill>
                <a:effectLst/>
                <a:latin typeface="Arial"/>
                <a:ea typeface="+mn-ea"/>
                <a:cs typeface="+mn-cs"/>
              </a:rPr>
              <a:t>1 EC2 instance with automatic recovery for the master node in the private subnet</a:t>
            </a:r>
          </a:p>
          <a:p>
            <a:r>
              <a:rPr lang="en-US" sz="1200" b="0" i="0" kern="1200" dirty="0" smtClean="0">
                <a:solidFill>
                  <a:schemeClr val="tx1"/>
                </a:solidFill>
                <a:effectLst/>
                <a:latin typeface="Arial"/>
                <a:ea typeface="+mn-ea"/>
                <a:cs typeface="+mn-cs"/>
              </a:rPr>
              <a:t>1-20 EC2 instances in an Auto Scaling Group for additional nodes in the private subnet (2 with default settings)</a:t>
            </a:r>
          </a:p>
          <a:p>
            <a:r>
              <a:rPr lang="en-US" sz="1200" b="0" i="0" kern="1200" dirty="0" smtClean="0">
                <a:solidFill>
                  <a:schemeClr val="tx1"/>
                </a:solidFill>
                <a:effectLst/>
                <a:latin typeface="Arial"/>
                <a:ea typeface="+mn-ea"/>
                <a:cs typeface="+mn-cs"/>
              </a:rPr>
              <a:t>1 ELB load balancer for HTTPS access to the Kubernetes API</a:t>
            </a:r>
          </a:p>
          <a:p>
            <a:r>
              <a:rPr lang="en-US" sz="1200" b="0" i="0" kern="1200" dirty="0" smtClean="0">
                <a:solidFill>
                  <a:schemeClr val="tx1"/>
                </a:solidFill>
                <a:effectLst/>
                <a:latin typeface="Arial"/>
                <a:ea typeface="+mn-ea"/>
                <a:cs typeface="+mn-cs"/>
              </a:rPr>
              <a:t>Ubuntu 16.04 LTS for all nodes; the </a:t>
            </a:r>
            <a:r>
              <a:rPr lang="en-US" sz="1200" b="0" i="0" u="none" strike="noStrike" kern="1200" dirty="0" smtClean="0">
                <a:solidFill>
                  <a:schemeClr val="tx1"/>
                </a:solidFill>
                <a:effectLst/>
                <a:latin typeface="Arial"/>
                <a:ea typeface="+mn-ea"/>
                <a:cs typeface="+mn-cs"/>
                <a:hlinkClick r:id="rId3"/>
              </a:rPr>
              <a:t>base image</a:t>
            </a:r>
            <a:r>
              <a:rPr lang="en-US" sz="1200" b="0" i="0" kern="1200" dirty="0" smtClean="0">
                <a:solidFill>
                  <a:schemeClr val="tx1"/>
                </a:solidFill>
                <a:effectLst/>
                <a:latin typeface="Arial"/>
                <a:ea typeface="+mn-ea"/>
                <a:cs typeface="+mn-cs"/>
              </a:rPr>
              <a:t> is a </a:t>
            </a:r>
            <a:r>
              <a:rPr lang="en-US" sz="1200" b="0" i="0" u="none" strike="noStrike" kern="1200" dirty="0" smtClean="0">
                <a:solidFill>
                  <a:schemeClr val="tx1"/>
                </a:solidFill>
                <a:effectLst/>
                <a:latin typeface="Arial"/>
                <a:ea typeface="+mn-ea"/>
                <a:cs typeface="+mn-cs"/>
                <a:hlinkClick r:id="rId4"/>
              </a:rPr>
              <a:t>custom AMI</a:t>
            </a:r>
            <a:r>
              <a:rPr lang="en-US" sz="1200" b="0" i="0" kern="1200" dirty="0" smtClean="0">
                <a:solidFill>
                  <a:schemeClr val="tx1"/>
                </a:solidFill>
                <a:effectLst/>
                <a:latin typeface="Arial"/>
                <a:ea typeface="+mn-ea"/>
                <a:cs typeface="+mn-cs"/>
              </a:rPr>
              <a:t> based on Ubuntu 16.04</a:t>
            </a:r>
          </a:p>
          <a:p>
            <a:r>
              <a:rPr lang="en-US" sz="1200" b="0" i="0" u="none" strike="noStrike" kern="1200" dirty="0" smtClean="0">
                <a:solidFill>
                  <a:schemeClr val="tx1"/>
                </a:solidFill>
                <a:effectLst/>
                <a:latin typeface="Arial"/>
                <a:ea typeface="+mn-ea"/>
                <a:cs typeface="+mn-cs"/>
                <a:hlinkClick r:id="rId5"/>
              </a:rPr>
              <a:t>kubeadm</a:t>
            </a:r>
            <a:r>
              <a:rPr lang="en-US" sz="1200" b="0" i="0" kern="1200" dirty="0" smtClean="0">
                <a:solidFill>
                  <a:schemeClr val="tx1"/>
                </a:solidFill>
                <a:effectLst/>
                <a:latin typeface="Arial"/>
                <a:ea typeface="+mn-ea"/>
                <a:cs typeface="+mn-cs"/>
              </a:rPr>
              <a:t> for bootstrapping Kubernetes on Linux</a:t>
            </a:r>
          </a:p>
          <a:p>
            <a:r>
              <a:rPr lang="en-US" sz="1200" b="0" i="0" u="none" strike="noStrike" kern="1200" dirty="0" smtClean="0">
                <a:solidFill>
                  <a:schemeClr val="tx1"/>
                </a:solidFill>
                <a:effectLst/>
                <a:latin typeface="Arial"/>
                <a:ea typeface="+mn-ea"/>
                <a:cs typeface="+mn-cs"/>
                <a:hlinkClick r:id="rId6"/>
              </a:rPr>
              <a:t>Docker</a:t>
            </a:r>
            <a:r>
              <a:rPr lang="en-US" sz="1200" b="0" i="0" kern="1200" dirty="0" smtClean="0">
                <a:solidFill>
                  <a:schemeClr val="tx1"/>
                </a:solidFill>
                <a:effectLst/>
                <a:latin typeface="Arial"/>
                <a:ea typeface="+mn-ea"/>
                <a:cs typeface="+mn-cs"/>
              </a:rPr>
              <a:t> for the container runtime, which Kubernetes depends on</a:t>
            </a:r>
          </a:p>
          <a:p>
            <a:r>
              <a:rPr lang="en-US" sz="1200" b="0" i="0" u="none" strike="noStrike" kern="1200" dirty="0" smtClean="0">
                <a:solidFill>
                  <a:schemeClr val="tx1"/>
                </a:solidFill>
                <a:effectLst/>
                <a:latin typeface="Arial"/>
                <a:ea typeface="+mn-ea"/>
                <a:cs typeface="+mn-cs"/>
                <a:hlinkClick r:id="rId7"/>
              </a:rPr>
              <a:t>Calico</a:t>
            </a:r>
            <a:r>
              <a:rPr lang="en-US" sz="1200" b="0" i="0" kern="1200" dirty="0" smtClean="0">
                <a:solidFill>
                  <a:schemeClr val="tx1"/>
                </a:solidFill>
                <a:effectLst/>
                <a:latin typeface="Arial"/>
                <a:ea typeface="+mn-ea"/>
                <a:cs typeface="+mn-cs"/>
              </a:rPr>
              <a:t> or </a:t>
            </a:r>
            <a:r>
              <a:rPr lang="en-US" sz="1200" b="0" i="0" u="none" strike="noStrike" kern="1200" dirty="0" smtClean="0">
                <a:solidFill>
                  <a:schemeClr val="tx1"/>
                </a:solidFill>
                <a:effectLst/>
                <a:latin typeface="Arial"/>
                <a:ea typeface="+mn-ea"/>
                <a:cs typeface="+mn-cs"/>
                <a:hlinkClick r:id="rId8"/>
              </a:rPr>
              <a:t>Weave</a:t>
            </a:r>
            <a:r>
              <a:rPr lang="en-US" sz="1200" b="0" i="0" kern="1200" dirty="0" smtClean="0">
                <a:solidFill>
                  <a:schemeClr val="tx1"/>
                </a:solidFill>
                <a:effectLst/>
                <a:latin typeface="Arial"/>
                <a:ea typeface="+mn-ea"/>
                <a:cs typeface="+mn-cs"/>
              </a:rPr>
              <a:t> for pod networking</a:t>
            </a:r>
          </a:p>
          <a:p>
            <a:r>
              <a:rPr lang="en-US" sz="1200" b="0" i="0" kern="1200" dirty="0" smtClean="0">
                <a:solidFill>
                  <a:schemeClr val="tx1"/>
                </a:solidFill>
                <a:effectLst/>
                <a:latin typeface="Arial"/>
                <a:ea typeface="+mn-ea"/>
                <a:cs typeface="+mn-cs"/>
              </a:rPr>
              <a:t>One stack-only security group that allows port 22 for SSH access from the bastion host, port 6443 for HTTPS access to the API, and inter-node connectivity on all ports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97395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22316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98040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Each CNI plugin is implemented as an executable that is invoked by the container management system (e.g. </a:t>
            </a:r>
            <a:r>
              <a:rPr lang="en-US" sz="1200" b="0" i="0" kern="1200" dirty="0" err="1" smtClean="0">
                <a:solidFill>
                  <a:schemeClr val="tx1"/>
                </a:solidFill>
                <a:effectLst/>
                <a:latin typeface="Arial"/>
                <a:ea typeface="+mn-ea"/>
                <a:cs typeface="+mn-cs"/>
              </a:rPr>
              <a:t>rkt</a:t>
            </a:r>
            <a:r>
              <a:rPr lang="en-US" sz="1200" b="0" i="0" kern="1200" dirty="0" smtClean="0">
                <a:solidFill>
                  <a:schemeClr val="tx1"/>
                </a:solidFill>
                <a:effectLst/>
                <a:latin typeface="Arial"/>
                <a:ea typeface="+mn-ea"/>
                <a:cs typeface="+mn-cs"/>
              </a:rPr>
              <a:t> or Docker).</a:t>
            </a:r>
          </a:p>
          <a:p>
            <a:r>
              <a:rPr lang="en-US" sz="1200" b="0" i="0" kern="1200" dirty="0" smtClean="0">
                <a:solidFill>
                  <a:schemeClr val="tx1"/>
                </a:solidFill>
                <a:effectLst/>
                <a:latin typeface="Arial"/>
                <a:ea typeface="+mn-ea"/>
                <a:cs typeface="+mn-cs"/>
              </a:rPr>
              <a:t>A CNI plugin is responsible for inserting a network interface into the container network namespace (e.g. one end of a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pair) and making any necessary changes on the host (e.g. attaching other end of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into a bridge). It should then assign the IP to the interface and setup the routes consistent with IP Address Management section by invoking appropriate IPAM plugin.</a:t>
            </a: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intention is for the container runtime to first create a new network namespace for the container. It then determines which networks this container should belong to and for each network, which plugin must be executed. The network configuration is in JSON format and can easily be stored in a file. The network configuration includes mandatory fields such as "name" and "type" as well as plugin (type) specific ones.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85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6589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4888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weaveworks</a:t>
            </a:r>
            <a:r>
              <a:rPr lang="en-US" dirty="0" smtClean="0"/>
              <a:t>/weave/issues/2045</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07545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443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0353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2340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xfrm>
            <a:off x="8610600" y="6356352"/>
            <a:ext cx="2743200" cy="365125"/>
          </a:xfrm>
          <a:prstGeom prst="rect">
            <a:avLst/>
          </a:prstGeom>
        </p:spPr>
        <p:txBody>
          <a:bodyPr/>
          <a:lstStyle/>
          <a:p>
            <a:pPr defTabSz="609570"/>
            <a:fld id="{86CB4B4D-7CA3-9044-876B-883B54F8677D}" type="slidenum">
              <a:rPr lang="uk-UA" smtClean="0">
                <a:solidFill>
                  <a:srgbClr val="474746"/>
                </a:solidFill>
              </a:rPr>
              <a:pPr defTabSz="609570"/>
              <a:t>‹#›</a:t>
            </a:fld>
            <a:endParaRPr lang="uk-UA">
              <a:solidFill>
                <a:srgbClr val="474746"/>
              </a:solidFill>
            </a:endParaRPr>
          </a:p>
        </p:txBody>
      </p:sp>
    </p:spTree>
    <p:extLst>
      <p:ext uri="{BB962C8B-B14F-4D97-AF65-F5344CB8AC3E}">
        <p14:creationId xmlns:p14="http://schemas.microsoft.com/office/powerpoint/2010/main" val="447974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510174" y="6556947"/>
            <a:ext cx="4036484"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933" b="0" i="0" dirty="0">
                <a:solidFill>
                  <a:srgbClr val="7F7F7F"/>
                </a:solidFill>
                <a:latin typeface="Amazon Ember" charset="0"/>
                <a:ea typeface="Amazon Ember" charset="0"/>
                <a:cs typeface="Amazon Ember" charset="0"/>
              </a:rPr>
              <a:t>© </a:t>
            </a:r>
            <a:r>
              <a:rPr lang="en-US" altLang="x-none" sz="933" b="0" i="0" dirty="0" smtClean="0">
                <a:solidFill>
                  <a:srgbClr val="7F7F7F"/>
                </a:solidFill>
                <a:latin typeface="Amazon Ember" charset="0"/>
                <a:ea typeface="Amazon Ember" charset="0"/>
                <a:cs typeface="Amazon Ember" charset="0"/>
              </a:rPr>
              <a:t>2017, </a:t>
            </a:r>
            <a:r>
              <a:rPr lang="en-US" altLang="x-none" sz="933" b="0" i="0" dirty="0">
                <a:solidFill>
                  <a:srgbClr val="7F7F7F"/>
                </a:solidFill>
                <a:latin typeface="Amazon Ember" charset="0"/>
                <a:ea typeface="Amazon Ember" charset="0"/>
                <a:cs typeface="Amazon Ember" charset="0"/>
              </a:rPr>
              <a:t>Amazon Web Services, Inc. or its Affiliates. All rights reserved.</a:t>
            </a:r>
          </a:p>
        </p:txBody>
      </p:sp>
      <p:sp>
        <p:nvSpPr>
          <p:cNvPr id="2" name="Title 1"/>
          <p:cNvSpPr>
            <a:spLocks noGrp="1"/>
          </p:cNvSpPr>
          <p:nvPr>
            <p:ph type="title" hasCustomPrompt="1"/>
          </p:nvPr>
        </p:nvSpPr>
        <p:spPr>
          <a:xfrm>
            <a:off x="475487" y="463296"/>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475487" y="1304261"/>
            <a:ext cx="11265407" cy="4309729"/>
          </a:xfrm>
        </p:spPr>
        <p:txBody>
          <a:bodyPr/>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01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029829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pPr defTabSz="609585"/>
            <a:r>
              <a:rPr lang="en-US" sz="933" dirty="0" smtClean="0">
                <a:solidFill>
                  <a:srgbClr val="999A98">
                    <a:lumMod val="60000"/>
                    <a:lumOff val="40000"/>
                  </a:srgbClr>
                </a:solidFill>
              </a:rPr>
              <a:t>© 2016, Amazon Web Services, Inc. or its Affiliates. All rights reserved.</a:t>
            </a:r>
            <a:endParaRPr lang="en-US" sz="933" dirty="0">
              <a:solidFill>
                <a:srgbClr val="999A98">
                  <a:lumMod val="60000"/>
                  <a:lumOff val="40000"/>
                </a:srgb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990575" indent="-380990">
              <a:buFont typeface="Arial"/>
              <a:buChar char="•"/>
              <a:defRPr>
                <a:solidFill>
                  <a:srgbClr val="4D4D4C"/>
                </a:solidFill>
              </a:defRPr>
            </a:lvl2pPr>
            <a:lvl3pPr marL="1523962" indent="-304792">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44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32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209362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10738601" y="6186346"/>
            <a:ext cx="1358044" cy="58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099280" y="2232571"/>
            <a:ext cx="8092721" cy="1667557"/>
          </a:xfrm>
        </p:spPr>
        <p:txBody>
          <a:bodyPr anchor="ctr" anchorCtr="0">
            <a:noAutofit/>
          </a:bodyPr>
          <a:lstStyle>
            <a:lvl1pPr>
              <a:defRPr sz="4000"/>
            </a:lvl1pPr>
          </a:lstStyle>
          <a:p>
            <a:r>
              <a:rPr lang="en-US" smtClean="0"/>
              <a:t>Click to edit Master title style</a:t>
            </a:r>
            <a:endParaRPr lang="en-US" dirty="0"/>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5"/>
            <a:ext cx="10363200" cy="1362075"/>
          </a:xfrm>
        </p:spPr>
        <p:txBody>
          <a:bodyPr anchor="ctr">
            <a:noAutofit/>
          </a:bodyPr>
          <a:lstStyle>
            <a:lvl1pPr algn="l">
              <a:defRPr sz="5333" b="1" cap="none"/>
            </a:lvl1pPr>
          </a:lstStyle>
          <a:p>
            <a:r>
              <a:rPr lang="en-US" dirty="0" smtClean="0"/>
              <a:t>Thank you!</a:t>
            </a:r>
            <a:endParaRPr lang="en-US" dirty="0"/>
          </a:p>
        </p:txBody>
      </p:sp>
      <p:sp>
        <p:nvSpPr>
          <p:cNvPr id="3"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7394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84037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EF6E88-B4ED-B54A-A79D-04CCBE4B33D5}" type="datetimeFigureOut">
              <a:rPr lang="en-US" smtClean="0"/>
              <a:t>10/23/17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92222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EF6E88-B4ED-B54A-A79D-04CCBE4B33D5}" type="datetimeFigureOut">
              <a:rPr lang="en-US" smtClean="0"/>
              <a:t>10/23/17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49325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F6E88-B4ED-B54A-A79D-04CCBE4B33D5}" type="datetimeFigureOut">
              <a:rPr lang="en-US" smtClean="0"/>
              <a:t>10/23/17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64360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5194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01324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6" Type="http://schemas.openxmlformats.org/officeDocument/2006/relationships/image" Target="../media/image2.emf"/><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F6E88-B4ED-B54A-A79D-04CCBE4B33D5}" type="datetimeFigureOut">
              <a:rPr lang="en-US" smtClean="0"/>
              <a:t>10/23/17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85558-DD9F-8647-90CC-93B8FD1EBA1A}" type="slidenum">
              <a:rPr lang="en-US" smtClean="0"/>
              <a:t>‹#›</a:t>
            </a:fld>
            <a:endParaRPr lang="en-US"/>
          </a:p>
        </p:txBody>
      </p:sp>
    </p:spTree>
    <p:extLst>
      <p:ext uri="{BB962C8B-B14F-4D97-AF65-F5344CB8AC3E}">
        <p14:creationId xmlns:p14="http://schemas.microsoft.com/office/powerpoint/2010/main" val="1170336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814549" y="6265520"/>
            <a:ext cx="1178200" cy="441467"/>
          </a:xfrm>
          <a:prstGeom prst="rect">
            <a:avLst/>
          </a:prstGeom>
        </p:spPr>
      </p:pic>
    </p:spTree>
    <p:extLst>
      <p:ext uri="{BB962C8B-B14F-4D97-AF65-F5344CB8AC3E}">
        <p14:creationId xmlns:p14="http://schemas.microsoft.com/office/powerpoint/2010/main" val="21127126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609585" rtl="0" eaLnBrk="1" latinLnBrk="0" hangingPunct="1">
        <a:spcBef>
          <a:spcPct val="0"/>
        </a:spcBef>
        <a:buNone/>
        <a:defRPr sz="3733" b="1" i="0" kern="1200">
          <a:solidFill>
            <a:schemeClr val="accent6">
              <a:lumMod val="50000"/>
            </a:schemeClr>
          </a:solidFill>
          <a:latin typeface="Arial"/>
          <a:ea typeface="+mj-ea"/>
          <a:cs typeface="Arial"/>
        </a:defRPr>
      </a:lvl1pPr>
    </p:titleStyle>
    <p:bodyStyle>
      <a:lvl1pPr marL="0" indent="0" algn="l" defTabSz="609585" rtl="0" eaLnBrk="1" latinLnBrk="0" hangingPunct="1">
        <a:spcBef>
          <a:spcPct val="20000"/>
        </a:spcBef>
        <a:buFontTx/>
        <a:buNone/>
        <a:defRPr sz="3200" b="0" i="0" kern="1200">
          <a:solidFill>
            <a:schemeClr val="accent6">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chemeClr val="accent6">
              <a:lumMod val="50000"/>
            </a:schemeClr>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chemeClr val="accent6">
              <a:lumMod val="50000"/>
            </a:schemeClr>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s://github.com/weaveworks/kubernetes-ami" TargetMode="External"/><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hyperlink" Target="https://github.com/containernetworking/cni/blob/master/SPEC.m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4.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00" y="266701"/>
            <a:ext cx="11823700" cy="2019300"/>
          </a:xfrm>
        </p:spPr>
        <p:txBody>
          <a:bodyPr>
            <a:noAutofit/>
          </a:bodyPr>
          <a:lstStyle/>
          <a:p>
            <a:r>
              <a:rPr lang="en-US" b="1" dirty="0">
                <a:solidFill>
                  <a:srgbClr val="999A98">
                    <a:lumMod val="50000"/>
                  </a:srgbClr>
                </a:solidFill>
                <a:latin typeface="Arial"/>
                <a:cs typeface="Arial"/>
              </a:rPr>
              <a:t>Kubernetes on </a:t>
            </a:r>
            <a:r>
              <a:rPr lang="en-US" b="1" dirty="0" smtClean="0">
                <a:solidFill>
                  <a:srgbClr val="999A98">
                    <a:lumMod val="50000"/>
                  </a:srgbClr>
                </a:solidFill>
                <a:latin typeface="Arial"/>
                <a:cs typeface="Arial"/>
              </a:rPr>
              <a:t>AWS Workshop</a:t>
            </a:r>
            <a:endParaRPr lang="en-US" sz="8800" dirty="0"/>
          </a:p>
        </p:txBody>
      </p:sp>
      <p:sp>
        <p:nvSpPr>
          <p:cNvPr id="3" name="Subtitle 2"/>
          <p:cNvSpPr>
            <a:spLocks noGrp="1"/>
          </p:cNvSpPr>
          <p:nvPr>
            <p:ph type="subTitle" idx="1"/>
          </p:nvPr>
        </p:nvSpPr>
        <p:spPr>
          <a:xfrm>
            <a:off x="546100" y="3602038"/>
            <a:ext cx="5778500" cy="2430462"/>
          </a:xfrm>
        </p:spPr>
        <p:txBody>
          <a:bodyPr/>
          <a:lstStyle/>
          <a:p>
            <a:pPr algn="l"/>
            <a:r>
              <a:rPr lang="en-US" dirty="0" smtClean="0"/>
              <a:t>Presenter Name:</a:t>
            </a:r>
          </a:p>
          <a:p>
            <a:pPr algn="l"/>
            <a:endParaRPr lang="en-US" dirty="0" smtClean="0"/>
          </a:p>
          <a:p>
            <a:pPr algn="l"/>
            <a:endParaRPr lang="en-US" dirty="0"/>
          </a:p>
          <a:p>
            <a:pPr algn="l"/>
            <a:endParaRPr lang="en-US" dirty="0"/>
          </a:p>
          <a:p>
            <a:pPr algn="l"/>
            <a:r>
              <a:rPr lang="en-US" dirty="0" smtClean="0"/>
              <a:t>Date:</a:t>
            </a:r>
            <a:endParaRPr lang="en-US" dirty="0"/>
          </a:p>
        </p:txBody>
      </p:sp>
      <p:sp>
        <p:nvSpPr>
          <p:cNvPr id="4" name="Subtitle 2"/>
          <p:cNvSpPr txBox="1">
            <a:spLocks/>
          </p:cNvSpPr>
          <p:nvPr/>
        </p:nvSpPr>
        <p:spPr>
          <a:xfrm>
            <a:off x="7188200" y="3411538"/>
            <a:ext cx="4329028" cy="1211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83" y="3957638"/>
            <a:ext cx="1405837" cy="13636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003" y="3957638"/>
            <a:ext cx="1363662" cy="1363662"/>
          </a:xfrm>
          <a:prstGeom prst="rect">
            <a:avLst/>
          </a:prstGeom>
        </p:spPr>
      </p:pic>
    </p:spTree>
    <p:extLst>
      <p:ext uri="{BB962C8B-B14F-4D97-AF65-F5344CB8AC3E}">
        <p14:creationId xmlns:p14="http://schemas.microsoft.com/office/powerpoint/2010/main" val="420042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45" y="1251209"/>
            <a:ext cx="9779820" cy="4645415"/>
          </a:xfrm>
          <a:prstGeom prst="rect">
            <a:avLst/>
          </a:prstGeom>
        </p:spPr>
      </p:pic>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563600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sp>
        <p:nvSpPr>
          <p:cNvPr id="5" name="TextBox 4"/>
          <p:cNvSpPr txBox="1"/>
          <p:nvPr/>
        </p:nvSpPr>
        <p:spPr>
          <a:xfrm>
            <a:off x="880533" y="2065867"/>
            <a:ext cx="10718800" cy="4154984"/>
          </a:xfrm>
          <a:prstGeom prst="rect">
            <a:avLst/>
          </a:prstGeom>
          <a:noFill/>
        </p:spPr>
        <p:txBody>
          <a:bodyPr wrap="square" rtlCol="0">
            <a:spAutoFit/>
          </a:bodyPr>
          <a:lstStyle/>
          <a:p>
            <a:pPr marL="380990" indent="-380990">
              <a:buFont typeface="Arial" charset="0"/>
              <a:buChar char="•"/>
            </a:pPr>
            <a:r>
              <a:rPr lang="en-US" sz="2400" dirty="0" err="1"/>
              <a:t>Heptio</a:t>
            </a:r>
            <a:r>
              <a:rPr lang="en-US" sz="2400" dirty="0"/>
              <a:t>: Open Source “knowledge base” company founded by Joe Beda + Craig </a:t>
            </a:r>
            <a:r>
              <a:rPr lang="en-US" sz="2400" dirty="0" err="1"/>
              <a:t>McLuckie</a:t>
            </a:r>
            <a:endParaRPr lang="en-US" sz="2400" dirty="0"/>
          </a:p>
          <a:p>
            <a:pPr marL="380990" indent="-380990">
              <a:buFont typeface="Arial" charset="0"/>
              <a:buChar char="•"/>
            </a:pPr>
            <a:endParaRPr lang="en-US" sz="2400" dirty="0"/>
          </a:p>
          <a:p>
            <a:pPr marL="380990" indent="-380990">
              <a:buFont typeface="Arial" charset="0"/>
              <a:buChar char="•"/>
            </a:pPr>
            <a:r>
              <a:rPr lang="en-US" sz="2400" dirty="0" err="1" smtClean="0"/>
              <a:t>Heptio</a:t>
            </a:r>
            <a:r>
              <a:rPr lang="en-US" sz="2400" dirty="0" smtClean="0"/>
              <a:t> quick start uses CloudFormation to automate deployment. </a:t>
            </a:r>
            <a:endParaRPr lang="en-US" sz="2400" dirty="0"/>
          </a:p>
          <a:p>
            <a:pPr marL="380990" indent="-380990">
              <a:buFont typeface="Arial" charset="0"/>
              <a:buChar char="•"/>
            </a:pPr>
            <a:endParaRPr lang="en-US" sz="2400" dirty="0"/>
          </a:p>
          <a:p>
            <a:pPr marL="380990" indent="-380990">
              <a:buFont typeface="Arial" charset="0"/>
              <a:buChar char="•"/>
            </a:pPr>
            <a:r>
              <a:rPr lang="en-US" sz="2400" dirty="0" smtClean="0"/>
              <a:t>Recommends to run one cluster per AZ and use tooling* to coordinate across </a:t>
            </a:r>
            <a:r>
              <a:rPr lang="en-US" sz="2400" dirty="0" err="1" smtClean="0"/>
              <a:t>Azs</a:t>
            </a:r>
            <a:endParaRPr lang="en-US" sz="2400" dirty="0" smtClean="0"/>
          </a:p>
          <a:p>
            <a:pPr marL="380990" indent="-380990">
              <a:buFont typeface="Arial" charset="0"/>
              <a:buChar char="•"/>
            </a:pPr>
            <a:endParaRPr lang="en-US" sz="2400" dirty="0"/>
          </a:p>
          <a:p>
            <a:pPr marL="380990" indent="-380990">
              <a:buFont typeface="Arial" charset="0"/>
              <a:buChar char="•"/>
            </a:pPr>
            <a:r>
              <a:rPr lang="en-US" sz="2400" dirty="0" err="1" smtClean="0"/>
              <a:t>Heptio’s</a:t>
            </a:r>
            <a:r>
              <a:rPr lang="en-US" sz="2400" dirty="0"/>
              <a:t> position is that the cost and complexity to make the master node highly available isn’t always </a:t>
            </a:r>
            <a:r>
              <a:rPr lang="en-US" sz="2400" dirty="0" smtClean="0"/>
              <a:t>justified</a:t>
            </a:r>
          </a:p>
          <a:p>
            <a:pPr marL="380990" indent="-380990">
              <a:buFont typeface="Arial" charset="0"/>
              <a:buChar char="•"/>
            </a:pPr>
            <a:endParaRPr lang="en-US" sz="2400" dirty="0"/>
          </a:p>
          <a:p>
            <a:pPr marL="380990" indent="-380990">
              <a:buFont typeface="Arial" charset="0"/>
              <a:buChar char="•"/>
            </a:pPr>
            <a:r>
              <a:rPr lang="en-US" sz="2400" dirty="0" smtClean="0"/>
              <a:t>Uses EC2 Auto Recovery in case of hardware failure on a singleton master</a:t>
            </a:r>
          </a:p>
        </p:txBody>
      </p:sp>
      <p:sp>
        <p:nvSpPr>
          <p:cNvPr id="2" name="TextBox 1"/>
          <p:cNvSpPr txBox="1"/>
          <p:nvPr/>
        </p:nvSpPr>
        <p:spPr>
          <a:xfrm>
            <a:off x="1384300" y="6355074"/>
            <a:ext cx="3911600" cy="307777"/>
          </a:xfrm>
          <a:prstGeom prst="rect">
            <a:avLst/>
          </a:prstGeom>
          <a:noFill/>
        </p:spPr>
        <p:txBody>
          <a:bodyPr wrap="square" rtlCol="0">
            <a:spAutoFit/>
          </a:bodyPr>
          <a:lstStyle/>
          <a:p>
            <a:r>
              <a:rPr lang="en-US" sz="1400" dirty="0" smtClean="0"/>
              <a:t>* No guidance </a:t>
            </a:r>
            <a:r>
              <a:rPr lang="en-US" sz="1400" smtClean="0"/>
              <a:t>on tooling</a:t>
            </a:r>
            <a:endParaRPr lang="en-US" sz="1400"/>
          </a:p>
        </p:txBody>
      </p:sp>
    </p:spTree>
    <p:extLst>
      <p:ext uri="{BB962C8B-B14F-4D97-AF65-F5344CB8AC3E}">
        <p14:creationId xmlns:p14="http://schemas.microsoft.com/office/powerpoint/2010/main" val="1223478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sp>
        <p:nvSpPr>
          <p:cNvPr id="5" name="TextBox 4"/>
          <p:cNvSpPr txBox="1"/>
          <p:nvPr/>
        </p:nvSpPr>
        <p:spPr>
          <a:xfrm>
            <a:off x="220134" y="1810465"/>
            <a:ext cx="4893733" cy="3170291"/>
          </a:xfrm>
          <a:prstGeom prst="rect">
            <a:avLst/>
          </a:prstGeom>
          <a:noFill/>
        </p:spPr>
        <p:txBody>
          <a:bodyPr wrap="square" rtlCol="0">
            <a:spAutoFit/>
          </a:bodyPr>
          <a:lstStyle/>
          <a:p>
            <a:pPr marL="380990" indent="-380990">
              <a:buFont typeface="Arial" charset="0"/>
              <a:buChar char="•"/>
            </a:pPr>
            <a:r>
              <a:rPr lang="en-US" sz="2400" dirty="0" smtClean="0"/>
              <a:t>Not for Production usage</a:t>
            </a:r>
          </a:p>
          <a:p>
            <a:pPr marL="380990" indent="-380990">
              <a:buFont typeface="Arial" charset="0"/>
              <a:buChar char="•"/>
            </a:pPr>
            <a:endParaRPr lang="en-US" sz="2400" dirty="0"/>
          </a:p>
          <a:p>
            <a:pPr marL="380990" indent="-380990">
              <a:buFont typeface="Arial" charset="0"/>
              <a:buChar char="•"/>
            </a:pPr>
            <a:r>
              <a:rPr lang="en-US" sz="2400" dirty="0"/>
              <a:t>Calico and Weave networking support included</a:t>
            </a:r>
          </a:p>
          <a:p>
            <a:pPr marL="380990" indent="-380990">
              <a:buFont typeface="Arial" charset="0"/>
              <a:buChar char="•"/>
            </a:pPr>
            <a:endParaRPr lang="en-US" sz="2400" dirty="0"/>
          </a:p>
          <a:p>
            <a:pPr marL="380990" indent="-380990">
              <a:buFont typeface="Arial" charset="0"/>
              <a:buChar char="•"/>
            </a:pPr>
            <a:r>
              <a:rPr lang="en-US" sz="2400" dirty="0"/>
              <a:t>AMI </a:t>
            </a:r>
            <a:r>
              <a:rPr lang="en-US" sz="2400" dirty="0" err="1"/>
              <a:t>config</a:t>
            </a:r>
            <a:r>
              <a:rPr lang="en-US" sz="2400" dirty="0"/>
              <a:t> based off </a:t>
            </a:r>
            <a:r>
              <a:rPr lang="en-US" sz="1867" dirty="0">
                <a:hlinkClick r:id="rId4"/>
              </a:rPr>
              <a:t>https</a:t>
            </a:r>
            <a:r>
              <a:rPr lang="en-US" sz="1867" dirty="0">
                <a:hlinkClick r:id="rId4"/>
              </a:rPr>
              <a:t>://</a:t>
            </a:r>
            <a:r>
              <a:rPr lang="en-US" sz="1867" dirty="0">
                <a:hlinkClick r:id="rId4"/>
              </a:rPr>
              <a:t>github.com/weaveworks/kubernetes-ami</a:t>
            </a:r>
            <a:endParaRPr lang="en-US" sz="1867" dirty="0"/>
          </a:p>
          <a:p>
            <a:pPr marL="380990" indent="-380990">
              <a:buFont typeface="Arial" charset="0"/>
              <a:buChar char="•"/>
            </a:pPr>
            <a:endParaRPr lang="en-US" sz="1867"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0934" y="0"/>
            <a:ext cx="5357812" cy="6858000"/>
          </a:xfrm>
          <a:prstGeom prst="rect">
            <a:avLst/>
          </a:prstGeom>
        </p:spPr>
      </p:pic>
    </p:spTree>
    <p:extLst>
      <p:ext uri="{BB962C8B-B14F-4D97-AF65-F5344CB8AC3E}">
        <p14:creationId xmlns:p14="http://schemas.microsoft.com/office/powerpoint/2010/main" val="616180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867" y="1562313"/>
            <a:ext cx="8703733" cy="4864916"/>
          </a:xfrm>
          <a:prstGeom prst="rect">
            <a:avLst/>
          </a:prstGeom>
        </p:spPr>
      </p:pic>
    </p:spTree>
    <p:extLst>
      <p:ext uri="{BB962C8B-B14F-4D97-AF65-F5344CB8AC3E}">
        <p14:creationId xmlns:p14="http://schemas.microsoft.com/office/powerpoint/2010/main" val="93575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0607" y="1571722"/>
            <a:ext cx="4614607" cy="5262979"/>
          </a:xfrm>
          <a:prstGeom prst="rect">
            <a:avLst/>
          </a:prstGeom>
          <a:noFill/>
        </p:spPr>
        <p:txBody>
          <a:bodyPr wrap="square" rtlCol="0">
            <a:spAutoFit/>
          </a:bodyPr>
          <a:lstStyle/>
          <a:p>
            <a:pPr marL="380990" indent="-380990">
              <a:buFont typeface="Arial" charset="0"/>
              <a:buChar char="•"/>
            </a:pPr>
            <a:r>
              <a:rPr lang="en-US" sz="2400" dirty="0"/>
              <a:t>Tectonic is an “enterprise </a:t>
            </a:r>
            <a:r>
              <a:rPr lang="en-US" sz="2400" dirty="0"/>
              <a:t>d</a:t>
            </a:r>
            <a:r>
              <a:rPr lang="en-US" sz="2400" dirty="0"/>
              <a:t>istribution” of Kubernetes produced by CoreOS</a:t>
            </a:r>
          </a:p>
          <a:p>
            <a:pPr marL="380990" indent="-380990">
              <a:buFont typeface="Arial" charset="0"/>
              <a:buChar char="•"/>
            </a:pPr>
            <a:endParaRPr lang="en-US" sz="2400" dirty="0"/>
          </a:p>
          <a:p>
            <a:pPr marL="380990" indent="-380990">
              <a:buFont typeface="Arial" charset="0"/>
              <a:buChar char="•"/>
            </a:pPr>
            <a:r>
              <a:rPr lang="en-US" sz="2400" dirty="0"/>
              <a:t>Packaged </a:t>
            </a:r>
            <a:r>
              <a:rPr lang="en-US" sz="2400" dirty="0" smtClean="0"/>
              <a:t>with most current </a:t>
            </a:r>
            <a:r>
              <a:rPr lang="en-US" sz="2400" dirty="0"/>
              <a:t>upstream</a:t>
            </a:r>
            <a:r>
              <a:rPr lang="en-US" sz="2400" dirty="0" smtClean="0"/>
              <a:t> version of Kubernetes</a:t>
            </a:r>
            <a:r>
              <a:rPr lang="en-US" sz="2400" dirty="0"/>
              <a:t>, </a:t>
            </a:r>
            <a:r>
              <a:rPr lang="en-US" sz="2400" dirty="0" smtClean="0"/>
              <a:t>commercial offering comes with features</a:t>
            </a:r>
          </a:p>
          <a:p>
            <a:pPr marL="838190" lvl="1" indent="-380990">
              <a:buFont typeface="Arial" charset="0"/>
              <a:buChar char="•"/>
            </a:pPr>
            <a:r>
              <a:rPr lang="en-US" sz="2400" dirty="0" smtClean="0"/>
              <a:t>Up to 10 nodes can be created with free account</a:t>
            </a:r>
          </a:p>
          <a:p>
            <a:pPr marL="380990" indent="-380990">
              <a:buFont typeface="Arial" charset="0"/>
              <a:buChar char="•"/>
            </a:pPr>
            <a:endParaRPr lang="en-US" sz="2400" dirty="0"/>
          </a:p>
          <a:p>
            <a:pPr marL="380990" indent="-380990">
              <a:buFont typeface="Arial" charset="0"/>
              <a:buChar char="•"/>
            </a:pPr>
            <a:r>
              <a:rPr lang="en-US" sz="2400" dirty="0" smtClean="0"/>
              <a:t>Installed using GUI installer or Terraform scripts</a:t>
            </a:r>
            <a:endParaRPr lang="en-US" sz="2400" dirty="0"/>
          </a:p>
          <a:p>
            <a:pPr marL="380990" indent="-380990">
              <a:buFont typeface="Arial" charset="0"/>
              <a:buChar char="•"/>
            </a:pP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28" y="1978121"/>
            <a:ext cx="6154232" cy="3200201"/>
          </a:xfrm>
          <a:prstGeom prst="rect">
            <a:avLst/>
          </a:prstGeom>
        </p:spPr>
      </p:pic>
    </p:spTree>
    <p:extLst>
      <p:ext uri="{BB962C8B-B14F-4D97-AF65-F5344CB8AC3E}">
        <p14:creationId xmlns:p14="http://schemas.microsoft.com/office/powerpoint/2010/main" val="197472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9264" y="1468285"/>
            <a:ext cx="11064568" cy="3785652"/>
          </a:xfrm>
          <a:prstGeom prst="rect">
            <a:avLst/>
          </a:prstGeom>
          <a:noFill/>
        </p:spPr>
        <p:txBody>
          <a:bodyPr wrap="square" rtlCol="0">
            <a:spAutoFit/>
          </a:bodyPr>
          <a:lstStyle/>
          <a:p>
            <a:pPr marL="380990" indent="-380990">
              <a:buFont typeface="Arial" charset="0"/>
              <a:buChar char="•"/>
            </a:pPr>
            <a:r>
              <a:rPr lang="en-US" sz="2400" dirty="0" smtClean="0"/>
              <a:t>Self-hosted</a:t>
            </a:r>
            <a:r>
              <a:rPr lang="en-US" sz="2400" dirty="0"/>
              <a:t>: uses Kubernetes to schedule and manage its own components</a:t>
            </a:r>
          </a:p>
          <a:p>
            <a:pPr marL="380990" indent="-380990">
              <a:buFont typeface="Arial" charset="0"/>
              <a:buChar char="•"/>
            </a:pPr>
            <a:endParaRPr lang="en-US" sz="2400" dirty="0"/>
          </a:p>
          <a:p>
            <a:pPr marL="380990" indent="-380990">
              <a:buFont typeface="Arial" charset="0"/>
              <a:buChar char="•"/>
            </a:pPr>
            <a:r>
              <a:rPr lang="en-US" sz="2400" dirty="0"/>
              <a:t>Uses “Operators” to provide logic for </a:t>
            </a:r>
            <a:r>
              <a:rPr lang="en-US" sz="2400" i="1" dirty="0"/>
              <a:t>how</a:t>
            </a:r>
            <a:r>
              <a:rPr lang="en-US" sz="2400" dirty="0"/>
              <a:t> to manage Kubernetes and Tectonic components</a:t>
            </a:r>
          </a:p>
          <a:p>
            <a:pPr marL="380990" indent="-380990">
              <a:buFont typeface="Arial" charset="0"/>
              <a:buChar char="•"/>
            </a:pPr>
            <a:endParaRPr lang="en-US" sz="2400" dirty="0"/>
          </a:p>
          <a:p>
            <a:pPr marL="380990" indent="-380990">
              <a:buFont typeface="Arial" charset="0"/>
              <a:buChar char="•"/>
            </a:pPr>
            <a:r>
              <a:rPr lang="en-US" sz="2400" dirty="0"/>
              <a:t>Zero-downtime upgrades of Container Linux and the Cluster itself</a:t>
            </a:r>
          </a:p>
          <a:p>
            <a:pPr marL="380990" indent="-380990">
              <a:buFont typeface="Arial" charset="0"/>
              <a:buChar char="•"/>
            </a:pPr>
            <a:endParaRPr lang="en-US" sz="2400" dirty="0"/>
          </a:p>
          <a:p>
            <a:pPr marL="380990" indent="-380990">
              <a:buFont typeface="Arial" charset="0"/>
              <a:buChar char="•"/>
            </a:pPr>
            <a:r>
              <a:rPr lang="en-US" sz="2400" dirty="0"/>
              <a:t>Generates and manages all TLS components</a:t>
            </a:r>
          </a:p>
          <a:p>
            <a:pPr marL="380990" indent="-380990">
              <a:buFont typeface="Arial" charset="0"/>
              <a:buChar char="•"/>
            </a:pPr>
            <a:endParaRPr lang="en-US" sz="2400" dirty="0"/>
          </a:p>
          <a:p>
            <a:pPr marL="380990" indent="-380990">
              <a:buFont typeface="Arial" charset="0"/>
              <a:buChar char="•"/>
            </a:pPr>
            <a:r>
              <a:rPr lang="en-US" sz="2400" dirty="0"/>
              <a:t>LDAP integration + RBAC</a:t>
            </a:r>
            <a:endParaRPr lang="en-US" sz="2400" dirty="0"/>
          </a:p>
        </p:txBody>
      </p:sp>
    </p:spTree>
    <p:extLst>
      <p:ext uri="{BB962C8B-B14F-4D97-AF65-F5344CB8AC3E}">
        <p14:creationId xmlns:p14="http://schemas.microsoft.com/office/powerpoint/2010/main" val="860412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9264" y="1468285"/>
            <a:ext cx="11064568" cy="4893647"/>
          </a:xfrm>
          <a:prstGeom prst="rect">
            <a:avLst/>
          </a:prstGeom>
          <a:noFill/>
        </p:spPr>
        <p:txBody>
          <a:bodyPr wrap="square" rtlCol="0">
            <a:spAutoFit/>
          </a:bodyPr>
          <a:lstStyle/>
          <a:p>
            <a:r>
              <a:rPr lang="en-US" sz="2400" dirty="0"/>
              <a:t>AWS Integrations:</a:t>
            </a:r>
          </a:p>
          <a:p>
            <a:endParaRPr lang="en-US" sz="2400" dirty="0"/>
          </a:p>
          <a:p>
            <a:pPr marL="380990" indent="-380990">
              <a:buFont typeface="Arial" charset="0"/>
              <a:buChar char="•"/>
            </a:pPr>
            <a:r>
              <a:rPr lang="en-US" sz="2400" dirty="0"/>
              <a:t>KMS to encrypt secrets sent to the control plane</a:t>
            </a:r>
          </a:p>
          <a:p>
            <a:pPr marL="380990" indent="-380990">
              <a:buFont typeface="Arial" charset="0"/>
              <a:buChar char="•"/>
            </a:pPr>
            <a:endParaRPr lang="en-US" sz="2400" dirty="0"/>
          </a:p>
          <a:p>
            <a:pPr marL="380990" indent="-380990">
              <a:buFont typeface="Arial" charset="0"/>
              <a:buChar char="•"/>
            </a:pPr>
            <a:r>
              <a:rPr lang="en-US" sz="2400" dirty="0"/>
              <a:t>Intelligent distribution of components across three AZs</a:t>
            </a:r>
          </a:p>
          <a:p>
            <a:pPr marL="380990" indent="-380990">
              <a:buFont typeface="Arial" charset="0"/>
              <a:buChar char="•"/>
            </a:pPr>
            <a:endParaRPr lang="en-US" sz="2400" dirty="0"/>
          </a:p>
          <a:p>
            <a:pPr marL="380990" indent="-380990">
              <a:buFont typeface="Arial" charset="0"/>
              <a:buChar char="•"/>
            </a:pPr>
            <a:r>
              <a:rPr lang="en-US" sz="2400" dirty="0" err="1"/>
              <a:t>Etcd</a:t>
            </a:r>
            <a:r>
              <a:rPr lang="en-US" sz="2400" dirty="0"/>
              <a:t> + S3 backup and restore</a:t>
            </a:r>
          </a:p>
          <a:p>
            <a:pPr marL="380990" indent="-380990">
              <a:buFont typeface="Arial" charset="0"/>
              <a:buChar char="•"/>
            </a:pPr>
            <a:endParaRPr lang="en-US" sz="2400" dirty="0"/>
          </a:p>
          <a:p>
            <a:pPr marL="380990" indent="-380990">
              <a:buFont typeface="Arial" charset="0"/>
              <a:buChar char="•"/>
            </a:pPr>
            <a:r>
              <a:rPr lang="en-US" sz="2400" dirty="0"/>
              <a:t>Route 53 zone configuration</a:t>
            </a:r>
          </a:p>
          <a:p>
            <a:pPr marL="380990" indent="-380990">
              <a:buFont typeface="Arial" charset="0"/>
              <a:buChar char="•"/>
            </a:pPr>
            <a:endParaRPr lang="en-US" sz="2400" dirty="0"/>
          </a:p>
          <a:p>
            <a:pPr marL="380990" indent="-380990">
              <a:buFont typeface="Arial" charset="0"/>
              <a:buChar char="•"/>
            </a:pPr>
            <a:r>
              <a:rPr lang="en-US" sz="2400" dirty="0"/>
              <a:t>ELBs for API server and Nodes</a:t>
            </a:r>
          </a:p>
          <a:p>
            <a:pPr marL="380990" indent="-380990">
              <a:buFont typeface="Arial" charset="0"/>
              <a:buChar char="•"/>
            </a:pPr>
            <a:endParaRPr lang="en-US" sz="2400" dirty="0"/>
          </a:p>
          <a:p>
            <a:pPr marL="380990" indent="-380990">
              <a:buFont typeface="Arial" charset="0"/>
              <a:buChar char="•"/>
            </a:pPr>
            <a:endParaRPr lang="en-US" sz="2400" dirty="0"/>
          </a:p>
        </p:txBody>
      </p:sp>
    </p:spTree>
    <p:extLst>
      <p:ext uri="{BB962C8B-B14F-4D97-AF65-F5344CB8AC3E}">
        <p14:creationId xmlns:p14="http://schemas.microsoft.com/office/powerpoint/2010/main" val="1948836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dirty="0" err="1" smtClean="0"/>
              <a:t>Kube</a:t>
            </a:r>
            <a:r>
              <a:rPr lang="en-US" dirty="0" smtClean="0"/>
              <a:t>-AWS</a:t>
            </a:r>
            <a:endParaRPr lang="en-US" dirty="0"/>
          </a:p>
        </p:txBody>
      </p:sp>
      <p:sp>
        <p:nvSpPr>
          <p:cNvPr id="3" name="TextBox 2"/>
          <p:cNvSpPr txBox="1"/>
          <p:nvPr/>
        </p:nvSpPr>
        <p:spPr>
          <a:xfrm>
            <a:off x="668594" y="1297859"/>
            <a:ext cx="7983793" cy="5015797"/>
          </a:xfrm>
          <a:prstGeom prst="rect">
            <a:avLst/>
          </a:prstGeom>
          <a:noFill/>
        </p:spPr>
        <p:txBody>
          <a:bodyPr wrap="square" rtlCol="0">
            <a:spAutoFit/>
          </a:bodyPr>
          <a:lstStyle/>
          <a:p>
            <a:pPr marL="685783" indent="-380990">
              <a:buFont typeface="Arial"/>
              <a:buChar char="•"/>
            </a:pPr>
            <a:r>
              <a:rPr lang="en" sz="2133" dirty="0" err="1"/>
              <a:t>github.com</a:t>
            </a:r>
            <a:r>
              <a:rPr lang="en" sz="2133" dirty="0"/>
              <a:t>/</a:t>
            </a:r>
            <a:r>
              <a:rPr lang="en" sz="2133" dirty="0" err="1"/>
              <a:t>coreos</a:t>
            </a:r>
            <a:r>
              <a:rPr lang="en" sz="2133" dirty="0"/>
              <a:t>/</a:t>
            </a:r>
            <a:r>
              <a:rPr lang="en" sz="2133" dirty="0" err="1"/>
              <a:t>kube-aws</a:t>
            </a:r>
            <a:endParaRPr lang="en-US" sz="2133" dirty="0"/>
          </a:p>
          <a:p>
            <a:pPr marL="304792"/>
            <a:endParaRPr lang="en" sz="2133" dirty="0"/>
          </a:p>
          <a:p>
            <a:pPr marL="685783" indent="-380990">
              <a:buFont typeface="Arial"/>
              <a:buChar char="•"/>
            </a:pPr>
            <a:r>
              <a:rPr lang="en" sz="2133" dirty="0" err="1"/>
              <a:t>kube-aws</a:t>
            </a:r>
            <a:r>
              <a:rPr lang="en" sz="2133" dirty="0"/>
              <a:t> is a templating engine for </a:t>
            </a:r>
            <a:r>
              <a:rPr lang="en-US" sz="2133" dirty="0"/>
              <a:t>AWS C</a:t>
            </a:r>
            <a:r>
              <a:rPr lang="en" sz="2133" dirty="0" err="1"/>
              <a:t>loudformation</a:t>
            </a:r>
            <a:r>
              <a:rPr lang="en" sz="2133" dirty="0"/>
              <a:t> </a:t>
            </a:r>
            <a:r>
              <a:rPr lang="en-US" sz="2133" dirty="0"/>
              <a:t>templates</a:t>
            </a:r>
          </a:p>
          <a:p>
            <a:pPr marL="685783" indent="-380990">
              <a:buFont typeface="Arial"/>
              <a:buChar char="•"/>
            </a:pPr>
            <a:endParaRPr lang="en" sz="2133" dirty="0"/>
          </a:p>
          <a:p>
            <a:pPr marL="685783" indent="-380990">
              <a:buFont typeface="Arial"/>
              <a:buChar char="•"/>
            </a:pPr>
            <a:r>
              <a:rPr lang="en" sz="2133" dirty="0"/>
              <a:t>All assets (</a:t>
            </a:r>
            <a:r>
              <a:rPr lang="en" sz="2133" dirty="0" err="1"/>
              <a:t>CloudFormation</a:t>
            </a:r>
            <a:r>
              <a:rPr lang="en" sz="2133" dirty="0"/>
              <a:t>, </a:t>
            </a:r>
            <a:r>
              <a:rPr lang="en" sz="2133" dirty="0" err="1"/>
              <a:t>userdata</a:t>
            </a:r>
            <a:r>
              <a:rPr lang="en" sz="2133" dirty="0"/>
              <a:t> for instances) are declarative templates that can be checked into </a:t>
            </a:r>
            <a:r>
              <a:rPr lang="en" sz="2133" dirty="0" err="1"/>
              <a:t>git</a:t>
            </a:r>
            <a:r>
              <a:rPr lang="en" sz="2133" dirty="0"/>
              <a:t> </a:t>
            </a:r>
            <a:r>
              <a:rPr lang="en-US" sz="2133" dirty="0"/>
              <a:t>and version controlled</a:t>
            </a:r>
          </a:p>
          <a:p>
            <a:pPr marL="685783" indent="-380990">
              <a:buFont typeface="Arial"/>
              <a:buChar char="•"/>
            </a:pPr>
            <a:endParaRPr lang="en" sz="2133" dirty="0"/>
          </a:p>
          <a:p>
            <a:pPr marL="685783" indent="-380990">
              <a:buFont typeface="Arial"/>
              <a:buChar char="•"/>
            </a:pPr>
            <a:r>
              <a:rPr lang="en-US" sz="2133" dirty="0"/>
              <a:t>Uses Amazon </a:t>
            </a:r>
            <a:r>
              <a:rPr lang="en" sz="2133" dirty="0"/>
              <a:t>KMS to encrypt all secrets before putting them into assets files</a:t>
            </a:r>
            <a:r>
              <a:rPr lang="en-US" sz="2133" dirty="0"/>
              <a:t>. Secrets are u</a:t>
            </a:r>
            <a:r>
              <a:rPr lang="en" sz="2133" dirty="0" err="1"/>
              <a:t>nlocked</a:t>
            </a:r>
            <a:r>
              <a:rPr lang="en" sz="2133" dirty="0"/>
              <a:t> once the machines boot into their IAM roles</a:t>
            </a:r>
            <a:endParaRPr lang="en-US" sz="2133" dirty="0"/>
          </a:p>
          <a:p>
            <a:pPr marL="304792"/>
            <a:endParaRPr lang="en" sz="2133" dirty="0"/>
          </a:p>
          <a:p>
            <a:pPr marL="685783" indent="-380990">
              <a:buFont typeface="Arial"/>
              <a:buChar char="•"/>
            </a:pPr>
            <a:r>
              <a:rPr lang="en" sz="2133" dirty="0"/>
              <a:t>Spreading of workers and control plane nodes across AZs</a:t>
            </a:r>
          </a:p>
          <a:p>
            <a:endParaRPr lang="en-US" sz="2133" dirty="0"/>
          </a:p>
        </p:txBody>
      </p:sp>
    </p:spTree>
    <p:extLst>
      <p:ext uri="{BB962C8B-B14F-4D97-AF65-F5344CB8AC3E}">
        <p14:creationId xmlns:p14="http://schemas.microsoft.com/office/powerpoint/2010/main" val="1279421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dirty="0" err="1" smtClean="0"/>
              <a:t>KubeADM</a:t>
            </a:r>
            <a:endParaRPr lang="en-US" dirty="0"/>
          </a:p>
        </p:txBody>
      </p:sp>
      <p:sp>
        <p:nvSpPr>
          <p:cNvPr id="3" name="TextBox 2"/>
          <p:cNvSpPr txBox="1"/>
          <p:nvPr/>
        </p:nvSpPr>
        <p:spPr>
          <a:xfrm>
            <a:off x="576826" y="1520723"/>
            <a:ext cx="9819149" cy="3785652"/>
          </a:xfrm>
          <a:prstGeom prst="rect">
            <a:avLst/>
          </a:prstGeom>
          <a:noFill/>
        </p:spPr>
        <p:txBody>
          <a:bodyPr wrap="square" rtlCol="0">
            <a:spAutoFit/>
          </a:bodyPr>
          <a:lstStyle/>
          <a:p>
            <a:pPr marL="380990" indent="-380990">
              <a:buFont typeface="Arial" charset="0"/>
              <a:buChar char="•"/>
            </a:pPr>
            <a:r>
              <a:rPr lang="en-US" sz="2400" dirty="0"/>
              <a:t>OS level tool for bootstrapping a cluster</a:t>
            </a:r>
          </a:p>
          <a:p>
            <a:pPr marL="380990" indent="-380990">
              <a:buFont typeface="Arial" charset="0"/>
              <a:buChar char="•"/>
            </a:pPr>
            <a:endParaRPr lang="en-US" sz="2400" dirty="0"/>
          </a:p>
          <a:p>
            <a:pPr marL="380990" indent="-380990">
              <a:buFont typeface="Arial" charset="0"/>
              <a:buChar char="•"/>
            </a:pPr>
            <a:r>
              <a:rPr lang="en-US" sz="2400" dirty="0"/>
              <a:t>Does not manage any underlying infrastructure</a:t>
            </a:r>
          </a:p>
          <a:p>
            <a:pPr marL="380990" indent="-380990">
              <a:buFont typeface="Arial" charset="0"/>
              <a:buChar char="•"/>
            </a:pPr>
            <a:endParaRPr lang="en-US" sz="2400" dirty="0"/>
          </a:p>
          <a:p>
            <a:pPr marL="380990" indent="-380990">
              <a:buFont typeface="Arial" charset="0"/>
              <a:buChar char="•"/>
            </a:pPr>
            <a:r>
              <a:rPr lang="en-US" sz="2400" dirty="0"/>
              <a:t>Intended to be used as part of another provisioning tool, i.e. in </a:t>
            </a:r>
            <a:r>
              <a:rPr lang="en-US" sz="2400" dirty="0" err="1"/>
              <a:t>userdata</a:t>
            </a:r>
            <a:r>
              <a:rPr lang="en-US" sz="2400" dirty="0"/>
              <a:t>, </a:t>
            </a:r>
            <a:r>
              <a:rPr lang="en-US" sz="2400" dirty="0" err="1"/>
              <a:t>cloudformation</a:t>
            </a:r>
            <a:r>
              <a:rPr lang="en-US" sz="2400" dirty="0"/>
              <a:t>, terraform, </a:t>
            </a:r>
            <a:r>
              <a:rPr lang="en-US" sz="2400" dirty="0" err="1"/>
              <a:t>etc</a:t>
            </a:r>
            <a:endParaRPr lang="en-US" sz="2400" dirty="0"/>
          </a:p>
          <a:p>
            <a:pPr marL="380990" indent="-380990">
              <a:buFont typeface="Arial" charset="0"/>
              <a:buChar char="•"/>
            </a:pPr>
            <a:endParaRPr lang="en-US" sz="2400" dirty="0"/>
          </a:p>
          <a:p>
            <a:pPr marL="380990" indent="-380990">
              <a:buFont typeface="Arial" charset="0"/>
              <a:buChar char="•"/>
            </a:pPr>
            <a:r>
              <a:rPr lang="en-US" sz="2400" dirty="0"/>
              <a:t>Requires installation of </a:t>
            </a:r>
            <a:r>
              <a:rPr lang="en-US" sz="2400" dirty="0" err="1"/>
              <a:t>docker</a:t>
            </a:r>
            <a:r>
              <a:rPr lang="en-US" sz="2400" dirty="0"/>
              <a:t>, </a:t>
            </a:r>
            <a:r>
              <a:rPr lang="en-US" sz="2400" dirty="0" err="1"/>
              <a:t>kubelet</a:t>
            </a:r>
            <a:r>
              <a:rPr lang="en-US" sz="2400" dirty="0"/>
              <a:t>, </a:t>
            </a:r>
            <a:r>
              <a:rPr lang="en-US" sz="2400" dirty="0" err="1"/>
              <a:t>kubectl</a:t>
            </a:r>
            <a:r>
              <a:rPr lang="en-US" sz="2400" dirty="0"/>
              <a:t> </a:t>
            </a:r>
            <a:endParaRPr lang="en-US" sz="2400" dirty="0"/>
          </a:p>
          <a:p>
            <a:pPr marL="380990" indent="-380990">
              <a:buFont typeface="Arial" charset="0"/>
              <a:buChar char="•"/>
            </a:pPr>
            <a:endParaRPr lang="en-US" sz="2400" dirty="0"/>
          </a:p>
          <a:p>
            <a:pPr marL="380990" indent="-380990">
              <a:buFont typeface="Arial" charset="0"/>
              <a:buChar char="•"/>
            </a:pPr>
            <a:r>
              <a:rPr lang="en-US" sz="2400" dirty="0"/>
              <a:t>`</a:t>
            </a:r>
            <a:r>
              <a:rPr lang="en-US" sz="2400" dirty="0" err="1"/>
              <a:t>Kubeadm</a:t>
            </a:r>
            <a:r>
              <a:rPr lang="en-US" sz="2400" dirty="0"/>
              <a:t> </a:t>
            </a:r>
            <a:r>
              <a:rPr lang="en-US" sz="2400" dirty="0" err="1"/>
              <a:t>init</a:t>
            </a:r>
            <a:r>
              <a:rPr lang="en-US" sz="2400" dirty="0"/>
              <a:t>` initializes a master, `</a:t>
            </a:r>
            <a:r>
              <a:rPr lang="en-US" sz="2400" dirty="0" err="1"/>
              <a:t>kubeadm</a:t>
            </a:r>
            <a:r>
              <a:rPr lang="en-US" sz="2400" dirty="0"/>
              <a:t> join` joins the cluster</a:t>
            </a:r>
            <a:endParaRPr lang="en-US" sz="2400" dirty="0"/>
          </a:p>
        </p:txBody>
      </p:sp>
    </p:spTree>
    <p:extLst>
      <p:ext uri="{BB962C8B-B14F-4D97-AF65-F5344CB8AC3E}">
        <p14:creationId xmlns:p14="http://schemas.microsoft.com/office/powerpoint/2010/main" val="481056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Minikube</a:t>
            </a:r>
            <a:endParaRPr lang="en-US" dirty="0"/>
          </a:p>
        </p:txBody>
      </p:sp>
      <p:sp>
        <p:nvSpPr>
          <p:cNvPr id="3" name="Content Placeholder 2"/>
          <p:cNvSpPr>
            <a:spLocks noGrp="1"/>
          </p:cNvSpPr>
          <p:nvPr>
            <p:ph sz="quarter" idx="10"/>
          </p:nvPr>
        </p:nvSpPr>
        <p:spPr/>
        <p:txBody>
          <a:bodyPr/>
          <a:lstStyle/>
          <a:p>
            <a:r>
              <a:rPr lang="en-US" sz="2133" dirty="0"/>
              <a:t>Runs a single node cluster in a VM</a:t>
            </a:r>
          </a:p>
          <a:p>
            <a:pPr lvl="1"/>
            <a:r>
              <a:rPr lang="en-US" sz="2133" dirty="0"/>
              <a:t>	OSX: </a:t>
            </a:r>
            <a:r>
              <a:rPr lang="en-US" sz="2133" dirty="0" err="1" smtClean="0"/>
              <a:t>xhyve</a:t>
            </a:r>
            <a:r>
              <a:rPr lang="en-US" sz="2133" dirty="0"/>
              <a:t>, </a:t>
            </a:r>
            <a:r>
              <a:rPr lang="en-US" sz="2133" dirty="0" err="1"/>
              <a:t>VirtualBox</a:t>
            </a:r>
            <a:r>
              <a:rPr lang="en-US" sz="2133" dirty="0"/>
              <a:t> or VMWare Fusion</a:t>
            </a:r>
          </a:p>
          <a:p>
            <a:pPr lvl="1"/>
            <a:r>
              <a:rPr lang="en-US" sz="2133" dirty="0"/>
              <a:t>	Linux: </a:t>
            </a:r>
            <a:r>
              <a:rPr lang="en-US" sz="2133" dirty="0" err="1"/>
              <a:t>VirtualBox</a:t>
            </a:r>
            <a:r>
              <a:rPr lang="en-US" sz="2133" dirty="0"/>
              <a:t> or </a:t>
            </a:r>
            <a:r>
              <a:rPr lang="en-US" sz="2133" dirty="0" err="1"/>
              <a:t>kvm</a:t>
            </a:r>
            <a:endParaRPr lang="en-US" sz="2133" dirty="0"/>
          </a:p>
          <a:p>
            <a:pPr lvl="1"/>
            <a:r>
              <a:rPr lang="en-US" sz="2133" dirty="0"/>
              <a:t>	Windows: </a:t>
            </a:r>
            <a:r>
              <a:rPr lang="en-US" sz="2133" dirty="0" err="1"/>
              <a:t>VirtualBox</a:t>
            </a:r>
            <a:r>
              <a:rPr lang="en-US" sz="2133" dirty="0"/>
              <a:t> or Hyper-V</a:t>
            </a:r>
          </a:p>
          <a:p>
            <a:r>
              <a:rPr lang="en-US" sz="2133" dirty="0"/>
              <a:t>Targeted for local development</a:t>
            </a:r>
          </a:p>
          <a:p>
            <a:r>
              <a:rPr lang="en-US" sz="2133" dirty="0"/>
              <a:t>Flow</a:t>
            </a:r>
          </a:p>
          <a:p>
            <a:pPr lvl="1"/>
            <a:r>
              <a:rPr lang="en-US" sz="2133" dirty="0"/>
              <a:t>	brew cask install </a:t>
            </a:r>
            <a:r>
              <a:rPr lang="en-US" sz="2133" dirty="0" err="1"/>
              <a:t>minikube</a:t>
            </a:r>
            <a:endParaRPr lang="en-US" sz="2133" dirty="0"/>
          </a:p>
          <a:p>
            <a:pPr lvl="1"/>
            <a:r>
              <a:rPr lang="en-US" sz="2133" dirty="0"/>
              <a:t>	</a:t>
            </a:r>
            <a:r>
              <a:rPr lang="en-US" sz="2133" dirty="0" err="1"/>
              <a:t>minikube</a:t>
            </a:r>
            <a:r>
              <a:rPr lang="en-US" sz="2133" dirty="0"/>
              <a:t> start</a:t>
            </a:r>
          </a:p>
          <a:p>
            <a:pPr lvl="1"/>
            <a:r>
              <a:rPr lang="en-US" sz="2133" dirty="0"/>
              <a:t>	</a:t>
            </a:r>
            <a:r>
              <a:rPr lang="en-US" sz="2133" dirty="0" err="1"/>
              <a:t>kubectl</a:t>
            </a:r>
            <a:r>
              <a:rPr lang="en-US" sz="2133" dirty="0"/>
              <a:t> create </a:t>
            </a:r>
            <a:r>
              <a:rPr lang="mr-IN" sz="2133" dirty="0"/>
              <a:t>–</a:t>
            </a:r>
            <a:r>
              <a:rPr lang="en-US" sz="2133" dirty="0"/>
              <a:t>f &lt;file&gt;</a:t>
            </a:r>
          </a:p>
          <a:p>
            <a:r>
              <a:rPr lang="en-US" sz="2133" dirty="0"/>
              <a:t>https://</a:t>
            </a:r>
            <a:r>
              <a:rPr lang="en-US" sz="2133" dirty="0" err="1"/>
              <a:t>github.com</a:t>
            </a:r>
            <a:r>
              <a:rPr lang="en-US" sz="2133" dirty="0"/>
              <a:t>/</a:t>
            </a:r>
            <a:r>
              <a:rPr lang="en-US" sz="2133" dirty="0" err="1"/>
              <a:t>kubernetes</a:t>
            </a:r>
            <a:r>
              <a:rPr lang="en-US" sz="2133" dirty="0"/>
              <a:t>/</a:t>
            </a:r>
            <a:r>
              <a:rPr lang="en-US" sz="2133" dirty="0" err="1"/>
              <a:t>minikube</a:t>
            </a:r>
            <a:endParaRPr lang="en-US" sz="2133" dirty="0"/>
          </a:p>
        </p:txBody>
      </p:sp>
      <p:pic>
        <p:nvPicPr>
          <p:cNvPr id="4" name="Image" descr="Image"/>
          <p:cNvPicPr>
            <a:picLocks noChangeAspect="1"/>
          </p:cNvPicPr>
          <p:nvPr/>
        </p:nvPicPr>
        <p:blipFill>
          <a:blip r:embed="rId2">
            <a:extLst/>
          </a:blip>
          <a:stretch>
            <a:fillRect/>
          </a:stretch>
        </p:blipFill>
        <p:spPr>
          <a:xfrm>
            <a:off x="9126473" y="48411"/>
            <a:ext cx="2926632" cy="829773"/>
          </a:xfrm>
          <a:prstGeom prst="rect">
            <a:avLst/>
          </a:prstGeom>
          <a:ln w="12700">
            <a:miter lim="400000"/>
          </a:ln>
        </p:spPr>
      </p:pic>
    </p:spTree>
    <p:extLst>
      <p:ext uri="{BB962C8B-B14F-4D97-AF65-F5344CB8AC3E}">
        <p14:creationId xmlns:p14="http://schemas.microsoft.com/office/powerpoint/2010/main" val="1318250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504249018"/>
              </p:ext>
            </p:extLst>
          </p:nvPr>
        </p:nvGraphicFramePr>
        <p:xfrm>
          <a:off x="486889" y="1401290"/>
          <a:ext cx="11257808" cy="4963784"/>
        </p:xfrm>
        <a:graphic>
          <a:graphicData uri="http://schemas.openxmlformats.org/drawingml/2006/table">
            <a:tbl>
              <a:tblPr firstRow="1" bandRow="1">
                <a:tableStyleId>{21E4AEA4-8DFA-4A89-87EB-49C32662AFE0}</a:tableStyleId>
              </a:tblPr>
              <a:tblGrid>
                <a:gridCol w="11257808"/>
              </a:tblGrid>
              <a:tr h="673808">
                <a:tc>
                  <a:txBody>
                    <a:bodyPr/>
                    <a:lstStyle/>
                    <a:p>
                      <a:r>
                        <a:rPr lang="en-US" sz="1900" dirty="0" smtClean="0"/>
                        <a:t>Title</a:t>
                      </a:r>
                      <a:endParaRPr lang="en-US" sz="1900" dirty="0"/>
                    </a:p>
                  </a:txBody>
                  <a:tcPr/>
                </a:tc>
              </a:tr>
              <a:tr h="483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Introduction</a:t>
                      </a:r>
                      <a:r>
                        <a:rPr lang="en-US" sz="1900" b="1" baseline="0" dirty="0" smtClean="0"/>
                        <a:t> to Kubernetes [Concepts, Cluster Deployments </a:t>
                      </a:r>
                      <a:r>
                        <a:rPr lang="en-US" sz="1900" b="1" baseline="0" dirty="0" smtClean="0"/>
                        <a:t>(Kops</a:t>
                      </a:r>
                      <a:r>
                        <a:rPr lang="en-US" sz="1900" b="1" baseline="0" dirty="0" smtClean="0"/>
                        <a:t>, </a:t>
                      </a:r>
                      <a:r>
                        <a:rPr lang="en-US" sz="1900" b="1" baseline="0" dirty="0" err="1" smtClean="0"/>
                        <a:t>Heptio</a:t>
                      </a:r>
                      <a:r>
                        <a:rPr lang="en-US" sz="1900" b="1" baseline="0" dirty="0" smtClean="0"/>
                        <a:t>, Tectonic </a:t>
                      </a:r>
                      <a:r>
                        <a:rPr lang="en-US" sz="1900" b="1" baseline="0" dirty="0" smtClean="0"/>
                        <a:t>etc.)]</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Beginners</a:t>
                      </a:r>
                      <a:r>
                        <a:rPr lang="en-US" sz="1900" b="1" baseline="0" dirty="0" smtClean="0"/>
                        <a:t> </a:t>
                      </a:r>
                      <a:r>
                        <a:rPr lang="en-US" sz="1900" b="1" dirty="0" smtClean="0"/>
                        <a:t>tutorials [Setup</a:t>
                      </a:r>
                      <a:r>
                        <a:rPr lang="en-US" sz="1900" b="1" baseline="0" dirty="0" smtClean="0"/>
                        <a:t> Dev Environment, I</a:t>
                      </a:r>
                      <a:r>
                        <a:rPr lang="en-US" sz="1900" b="1" dirty="0" smtClean="0"/>
                        <a:t>nstall</a:t>
                      </a:r>
                      <a:r>
                        <a:rPr lang="en-US" sz="1900" b="1" baseline="0" dirty="0" smtClean="0"/>
                        <a:t> K8s Cluster, Deployment Concepts]</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Kubernetes Ecosystem (Networking, Storage</a:t>
                      </a:r>
                      <a:r>
                        <a:rPr lang="en-US" sz="1900" b="1" baseline="0" dirty="0" smtClean="0"/>
                        <a:t>)</a:t>
                      </a:r>
                      <a:endParaRPr lang="en-US" sz="1900" b="1" dirty="0" smtClean="0"/>
                    </a:p>
                  </a:txBody>
                  <a:tcPr/>
                </a:tc>
              </a:tr>
              <a:tr h="985061">
                <a:tc>
                  <a:txBody>
                    <a:bodyPr/>
                    <a:lstStyle/>
                    <a:p>
                      <a:r>
                        <a:rPr lang="en-US" sz="1900" b="1" dirty="0" smtClean="0"/>
                        <a:t>Mid-level tutorials [Service</a:t>
                      </a:r>
                      <a:r>
                        <a:rPr lang="en-US" sz="1900" b="1" baseline="0" dirty="0" smtClean="0"/>
                        <a:t> Discovery, </a:t>
                      </a:r>
                      <a:r>
                        <a:rPr lang="en-US" sz="1900" b="1" dirty="0" smtClean="0"/>
                        <a:t>Cluster-*</a:t>
                      </a:r>
                      <a:r>
                        <a:rPr lang="en-US" sz="1900" b="1" baseline="0" dirty="0" smtClean="0"/>
                        <a:t> (</a:t>
                      </a:r>
                      <a:r>
                        <a:rPr lang="en-US" sz="1900" b="1" dirty="0" smtClean="0"/>
                        <a:t>Monitoring</a:t>
                      </a:r>
                      <a:r>
                        <a:rPr lang="en-US" sz="1900" b="1" baseline="0" dirty="0" smtClean="0"/>
                        <a:t>, Logging, Upgrades, Scaling), Helm Charts, App Scaling, Configuration and Secrets Management</a:t>
                      </a:r>
                      <a:r>
                        <a:rPr lang="en-US" sz="1900" b="1" dirty="0" smtClean="0"/>
                        <a:t>)</a:t>
                      </a:r>
                      <a:endParaRPr lang="en-US" sz="1900" b="1" dirty="0"/>
                    </a:p>
                  </a:txBody>
                  <a:tcPr/>
                </a:tc>
              </a:tr>
              <a:tr h="7570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b="1" dirty="0" smtClean="0"/>
                        <a:t>Kubernetes Ecosystem (Service Discovery, Service Mesh,</a:t>
                      </a:r>
                      <a:r>
                        <a:rPr lang="en-US" sz="1900" b="1" baseline="0" dirty="0" smtClean="0"/>
                        <a:t> Distributed Tracing)</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Advanced tutorials</a:t>
                      </a:r>
                      <a:r>
                        <a:rPr lang="en-US" sz="1900" b="1" baseline="0" dirty="0" smtClean="0"/>
                        <a:t> (Network policies with Calico, IAM roles with kube2iam, </a:t>
                      </a:r>
                      <a:r>
                        <a:rPr lang="en-US" sz="1900" b="1" baseline="0" dirty="0" err="1" smtClean="0"/>
                        <a:t>Statefulsets</a:t>
                      </a:r>
                      <a:r>
                        <a:rPr lang="en-US" sz="1900" b="1" baseline="0" dirty="0" smtClean="0"/>
                        <a:t> with EBS, Service mesh with </a:t>
                      </a:r>
                      <a:r>
                        <a:rPr lang="en-US" sz="1900" b="1" baseline="0" dirty="0" err="1" smtClean="0"/>
                        <a:t>Linkerd</a:t>
                      </a:r>
                      <a:r>
                        <a:rPr lang="en-US" sz="1900" b="1" baseline="0" dirty="0" smtClean="0"/>
                        <a:t>)</a:t>
                      </a:r>
                      <a:endParaRPr lang="en-US" sz="1900" b="1" dirty="0" smtClean="0"/>
                    </a:p>
                  </a:txBody>
                  <a:tcPr/>
                </a:tc>
              </a:tr>
            </a:tbl>
          </a:graphicData>
        </a:graphic>
      </p:graphicFrame>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defTabSz="457178">
              <a:defRPr/>
            </a:pPr>
            <a:r>
              <a:rPr lang="en-US" sz="3200" dirty="0">
                <a:solidFill>
                  <a:srgbClr val="474746"/>
                </a:solidFill>
              </a:rPr>
              <a:t>Agenda</a:t>
            </a:r>
          </a:p>
        </p:txBody>
      </p:sp>
    </p:spTree>
    <p:extLst>
      <p:ext uri="{BB962C8B-B14F-4D97-AF65-F5344CB8AC3E}">
        <p14:creationId xmlns:p14="http://schemas.microsoft.com/office/powerpoint/2010/main" val="55735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Kubernetes on AWS </a:t>
            </a:r>
            <a:r>
              <a:rPr lang="mr-IN" dirty="0" smtClean="0"/>
              <a:t>–</a:t>
            </a:r>
            <a:r>
              <a:rPr lang="en-US" dirty="0" smtClean="0"/>
              <a:t> Getting Started</a:t>
            </a:r>
            <a:endParaRPr lang="en-US" dirty="0"/>
          </a:p>
        </p:txBody>
      </p:sp>
      <p:pic>
        <p:nvPicPr>
          <p:cNvPr id="4" name="Picture 3"/>
          <p:cNvPicPr>
            <a:picLocks noChangeAspect="1"/>
          </p:cNvPicPr>
          <p:nvPr/>
        </p:nvPicPr>
        <p:blipFill>
          <a:blip r:embed="rId2"/>
          <a:stretch>
            <a:fillRect/>
          </a:stretch>
        </p:blipFill>
        <p:spPr>
          <a:xfrm>
            <a:off x="1846407" y="1421432"/>
            <a:ext cx="8107823" cy="5436568"/>
          </a:xfrm>
          <a:prstGeom prst="rect">
            <a:avLst/>
          </a:prstGeom>
        </p:spPr>
      </p:pic>
      <p:sp>
        <p:nvSpPr>
          <p:cNvPr id="5" name="TextBox 4"/>
          <p:cNvSpPr txBox="1"/>
          <p:nvPr/>
        </p:nvSpPr>
        <p:spPr>
          <a:xfrm>
            <a:off x="1821549" y="2785502"/>
            <a:ext cx="7833811" cy="1323439"/>
          </a:xfrm>
          <a:prstGeom prst="rect">
            <a:avLst/>
          </a:prstGeom>
          <a:noFill/>
        </p:spPr>
        <p:txBody>
          <a:bodyPr wrap="none" rtlCol="0">
            <a:spAutoFit/>
          </a:bodyPr>
          <a:lstStyle/>
          <a:p>
            <a:pPr defTabSz="609570"/>
            <a:r>
              <a:rPr lang="en-US" sz="8000" dirty="0" err="1">
                <a:solidFill>
                  <a:srgbClr val="FF0080"/>
                </a:solidFill>
              </a:rPr>
              <a:t>kubernetes-aws.io</a:t>
            </a:r>
            <a:endParaRPr lang="en-US" sz="8000" dirty="0">
              <a:solidFill>
                <a:srgbClr val="FF0080"/>
              </a:solidFill>
            </a:endParaRPr>
          </a:p>
        </p:txBody>
      </p:sp>
    </p:spTree>
    <p:extLst>
      <p:ext uri="{BB962C8B-B14F-4D97-AF65-F5344CB8AC3E}">
        <p14:creationId xmlns:p14="http://schemas.microsoft.com/office/powerpoint/2010/main" val="24992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1866166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59" y="259680"/>
            <a:ext cx="10940405" cy="726923"/>
          </a:xfrm>
        </p:spPr>
        <p:txBody>
          <a:bodyPr/>
          <a:lstStyle/>
          <a:p>
            <a:r>
              <a:rPr lang="en-US" dirty="0" smtClean="0"/>
              <a:t>CNI Plugins </a:t>
            </a:r>
            <a:endParaRPr lang="en-US" dirty="0"/>
          </a:p>
        </p:txBody>
      </p:sp>
      <p:sp>
        <p:nvSpPr>
          <p:cNvPr id="5" name="TextBox 4"/>
          <p:cNvSpPr txBox="1"/>
          <p:nvPr/>
        </p:nvSpPr>
        <p:spPr>
          <a:xfrm>
            <a:off x="660400" y="1557867"/>
            <a:ext cx="10414000" cy="3785652"/>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The Container Network Interface is a set of specs and libs for writing networking plugins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Handles standards around namespace and interface configuration </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Configured by passing “—networking CNI” flag in cluster spec; then installing the desired plugin as a </a:t>
            </a:r>
            <a:r>
              <a:rPr lang="en-US" sz="2400" dirty="0" err="1">
                <a:solidFill>
                  <a:srgbClr val="474746"/>
                </a:solidFill>
              </a:rPr>
              <a:t>daemonset</a:t>
            </a:r>
            <a:r>
              <a:rPr lang="en-US" sz="2400" dirty="0">
                <a:solidFill>
                  <a:srgbClr val="474746"/>
                </a:solidFill>
              </a:rPr>
              <a:t> (run once on all hosts)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CNI standards have allowed for a number of networking approaches in Kubernetes, each with their own advantages and disadvantages</a:t>
            </a:r>
          </a:p>
        </p:txBody>
      </p:sp>
      <p:sp>
        <p:nvSpPr>
          <p:cNvPr id="6" name="TextBox 5"/>
          <p:cNvSpPr txBox="1"/>
          <p:nvPr/>
        </p:nvSpPr>
        <p:spPr>
          <a:xfrm>
            <a:off x="0" y="6366934"/>
            <a:ext cx="7450667" cy="297454"/>
          </a:xfrm>
          <a:prstGeom prst="rect">
            <a:avLst/>
          </a:prstGeom>
          <a:noFill/>
        </p:spPr>
        <p:txBody>
          <a:bodyPr wrap="square" rtlCol="0">
            <a:spAutoFit/>
          </a:bodyPr>
          <a:lstStyle/>
          <a:p>
            <a:pPr defTabSz="609585"/>
            <a:r>
              <a:rPr lang="en-US" sz="1333" dirty="0">
                <a:solidFill>
                  <a:srgbClr val="474746"/>
                </a:solidFill>
                <a:hlinkClick r:id="rId3"/>
              </a:rPr>
              <a:t>https://github.com/containernetworking/cni/blob/master/SPEC.md</a:t>
            </a:r>
            <a:r>
              <a:rPr lang="en-US" sz="1333" dirty="0">
                <a:solidFill>
                  <a:srgbClr val="474746"/>
                </a:solidFill>
              </a:rPr>
              <a:t> </a:t>
            </a:r>
            <a:r>
              <a:rPr lang="en-US" sz="1333" dirty="0">
                <a:solidFill>
                  <a:srgbClr val="474746"/>
                </a:solidFill>
                <a:sym typeface="Wingdings"/>
              </a:rPr>
              <a:t> you should read this</a:t>
            </a:r>
            <a:endParaRPr lang="en-US" sz="1333" dirty="0">
              <a:solidFill>
                <a:srgbClr val="474746"/>
              </a:solidFill>
            </a:endParaRPr>
          </a:p>
        </p:txBody>
      </p:sp>
    </p:spTree>
    <p:extLst>
      <p:ext uri="{BB962C8B-B14F-4D97-AF65-F5344CB8AC3E}">
        <p14:creationId xmlns:p14="http://schemas.microsoft.com/office/powerpoint/2010/main" val="659196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pic>
        <p:nvPicPr>
          <p:cNvPr id="3" name="Picture 2"/>
          <p:cNvPicPr/>
          <p:nvPr/>
        </p:nvPicPr>
        <p:blipFill>
          <a:blip r:embed="rId3"/>
          <a:stretch>
            <a:fillRect/>
          </a:stretch>
        </p:blipFill>
        <p:spPr>
          <a:xfrm>
            <a:off x="2710639" y="1819956"/>
            <a:ext cx="5797432" cy="3359595"/>
          </a:xfrm>
          <a:prstGeom prst="rect">
            <a:avLst/>
          </a:prstGeom>
        </p:spPr>
      </p:pic>
      <p:sp>
        <p:nvSpPr>
          <p:cNvPr id="4" name="Rectangle 3"/>
          <p:cNvSpPr/>
          <p:nvPr/>
        </p:nvSpPr>
        <p:spPr>
          <a:xfrm>
            <a:off x="-1163382" y="6529706"/>
            <a:ext cx="7748041" cy="297454"/>
          </a:xfrm>
          <a:prstGeom prst="rect">
            <a:avLst/>
          </a:prstGeom>
        </p:spPr>
        <p:txBody>
          <a:bodyPr wrap="square">
            <a:spAutoFit/>
          </a:bodyPr>
          <a:lstStyle/>
          <a:p>
            <a:pPr algn="ctr" defTabSz="609585"/>
            <a:r>
              <a:rPr lang="en-US" sz="1333" dirty="0">
                <a:solidFill>
                  <a:srgbClr val="474746"/>
                </a:solidFill>
                <a:latin typeface="Calibri" charset="0"/>
                <a:ea typeface="Calibri" charset="0"/>
                <a:cs typeface="Times New Roman" charset="0"/>
              </a:rPr>
              <a:t>http://</a:t>
            </a:r>
            <a:r>
              <a:rPr lang="en-US" sz="1333" dirty="0" err="1">
                <a:solidFill>
                  <a:srgbClr val="474746"/>
                </a:solidFill>
                <a:latin typeface="Calibri" charset="0"/>
                <a:ea typeface="Calibri" charset="0"/>
                <a:cs typeface="Times New Roman" charset="0"/>
              </a:rPr>
              <a:t>blog.nigelpoulton.com</a:t>
            </a:r>
            <a:r>
              <a:rPr lang="en-US" sz="1333" dirty="0">
                <a:solidFill>
                  <a:srgbClr val="474746"/>
                </a:solidFill>
                <a:latin typeface="Calibri" charset="0"/>
                <a:ea typeface="Calibri" charset="0"/>
                <a:cs typeface="Times New Roman" charset="0"/>
              </a:rPr>
              <a:t>/demystifying-</a:t>
            </a:r>
            <a:r>
              <a:rPr lang="en-US" sz="1333" dirty="0" err="1">
                <a:solidFill>
                  <a:srgbClr val="474746"/>
                </a:solidFill>
                <a:latin typeface="Calibri" charset="0"/>
                <a:ea typeface="Calibri" charset="0"/>
                <a:cs typeface="Times New Roman" charset="0"/>
              </a:rPr>
              <a:t>docker</a:t>
            </a:r>
            <a:r>
              <a:rPr lang="en-US" sz="1333" dirty="0">
                <a:solidFill>
                  <a:srgbClr val="474746"/>
                </a:solidFill>
                <a:latin typeface="Calibri" charset="0"/>
                <a:ea typeface="Calibri" charset="0"/>
                <a:cs typeface="Times New Roman" charset="0"/>
              </a:rPr>
              <a:t>-overlay-networking/</a:t>
            </a:r>
          </a:p>
        </p:txBody>
      </p:sp>
    </p:spTree>
    <p:extLst>
      <p:ext uri="{BB962C8B-B14F-4D97-AF65-F5344CB8AC3E}">
        <p14:creationId xmlns:p14="http://schemas.microsoft.com/office/powerpoint/2010/main" val="196899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008" y="1566194"/>
            <a:ext cx="3887449"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CoreOS project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Stores configuration data in </a:t>
            </a:r>
            <a:r>
              <a:rPr lang="en-US" sz="2133" dirty="0" err="1">
                <a:solidFill>
                  <a:srgbClr val="474746"/>
                </a:solidFill>
              </a:rPr>
              <a:t>etcd</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err="1">
                <a:solidFill>
                  <a:srgbClr val="474746"/>
                </a:solidFill>
              </a:rPr>
              <a:t>VXLan</a:t>
            </a:r>
            <a:r>
              <a:rPr lang="en-US" sz="2133" dirty="0">
                <a:solidFill>
                  <a:srgbClr val="474746"/>
                </a:solidFill>
              </a:rPr>
              <a:t> for L2 </a:t>
            </a:r>
            <a:r>
              <a:rPr lang="en-US" sz="2133" dirty="0" err="1">
                <a:solidFill>
                  <a:srgbClr val="474746"/>
                </a:solidFill>
              </a:rPr>
              <a:t>encap</a:t>
            </a:r>
            <a:r>
              <a:rPr lang="en-US" sz="2133" dirty="0">
                <a:solidFill>
                  <a:srgbClr val="474746"/>
                </a:solidFill>
              </a:rPr>
              <a:t> (default)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Each pod gets a /24 subnet on the flannel /16 overlay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194937"/>
            <a:ext cx="2397316" cy="730889"/>
          </a:xfrm>
          <a:prstGeom prst="rect">
            <a:avLst/>
          </a:prstGeom>
        </p:spPr>
      </p:pic>
      <p:pic>
        <p:nvPicPr>
          <p:cNvPr id="8" name="Picture 7"/>
          <p:cNvPicPr/>
          <p:nvPr/>
        </p:nvPicPr>
        <p:blipFill>
          <a:blip r:embed="rId4"/>
          <a:stretch>
            <a:fillRect/>
          </a:stretch>
        </p:blipFill>
        <p:spPr>
          <a:xfrm>
            <a:off x="5541364" y="1566194"/>
            <a:ext cx="5596328" cy="3857919"/>
          </a:xfrm>
          <a:prstGeom prst="rect">
            <a:avLst/>
          </a:prstGeom>
        </p:spPr>
      </p:pic>
    </p:spTree>
    <p:extLst>
      <p:ext uri="{BB962C8B-B14F-4D97-AF65-F5344CB8AC3E}">
        <p14:creationId xmlns:p14="http://schemas.microsoft.com/office/powerpoint/2010/main" val="802769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15" y="229851"/>
            <a:ext cx="2536221" cy="660955"/>
          </a:xfrm>
          <a:prstGeom prst="rect">
            <a:avLst/>
          </a:prstGeom>
        </p:spPr>
      </p:pic>
      <p:sp>
        <p:nvSpPr>
          <p:cNvPr id="5" name="TextBox 4"/>
          <p:cNvSpPr txBox="1"/>
          <p:nvPr/>
        </p:nvSpPr>
        <p:spPr>
          <a:xfrm>
            <a:off x="599608" y="1329128"/>
            <a:ext cx="3887449" cy="4031104"/>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Open source project owned by </a:t>
            </a:r>
            <a:r>
              <a:rPr lang="en-US" sz="2133" dirty="0" err="1">
                <a:solidFill>
                  <a:srgbClr val="474746"/>
                </a:solidFill>
              </a:rPr>
              <a:t>Weaveworks</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backing k/v store required; cluster state replicated in memory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Supports multicast + </a:t>
            </a:r>
            <a:r>
              <a:rPr lang="en-US" sz="2133" dirty="0" err="1">
                <a:solidFill>
                  <a:srgbClr val="474746"/>
                </a:solidFill>
              </a:rPr>
              <a:t>NaCL</a:t>
            </a:r>
            <a:r>
              <a:rPr lang="en-US" sz="2133" dirty="0">
                <a:solidFill>
                  <a:srgbClr val="474746"/>
                </a:solidFill>
              </a:rPr>
              <a:t> encryption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Has DNS service discovery and load balancing built in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057" y="1866108"/>
            <a:ext cx="6741009" cy="2988689"/>
          </a:xfrm>
          <a:prstGeom prst="rect">
            <a:avLst/>
          </a:prstGeom>
        </p:spPr>
      </p:pic>
    </p:spTree>
    <p:extLst>
      <p:ext uri="{BB962C8B-B14F-4D97-AF65-F5344CB8AC3E}">
        <p14:creationId xmlns:p14="http://schemas.microsoft.com/office/powerpoint/2010/main" val="1664692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sp>
        <p:nvSpPr>
          <p:cNvPr id="5" name="TextBox 4"/>
          <p:cNvSpPr txBox="1"/>
          <p:nvPr/>
        </p:nvSpPr>
        <p:spPr>
          <a:xfrm>
            <a:off x="449052"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Agnostic to underlying topology and platform</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 easily span networks and platforms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Some offer cool functionality (encryption, multicast)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Can be difficult to troubleshoot due to encapsulation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Require port mapping on host or load balancers for access from other networks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Performance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Tree>
    <p:extLst>
      <p:ext uri="{BB962C8B-B14F-4D97-AF65-F5344CB8AC3E}">
        <p14:creationId xmlns:p14="http://schemas.microsoft.com/office/powerpoint/2010/main" val="199184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7" y="171626"/>
            <a:ext cx="2588300" cy="850665"/>
          </a:xfrm>
          <a:prstGeom prst="rect">
            <a:avLst/>
          </a:prstGeom>
        </p:spPr>
      </p:pic>
      <p:sp>
        <p:nvSpPr>
          <p:cNvPr id="6" name="Rounded Rectangle 5"/>
          <p:cNvSpPr/>
          <p:nvPr/>
        </p:nvSpPr>
        <p:spPr>
          <a:xfrm>
            <a:off x="2038941" y="1549273"/>
            <a:ext cx="4035599" cy="432825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sp>
        <p:nvSpPr>
          <p:cNvPr id="7" name="TextBox 35"/>
          <p:cNvSpPr txBox="1">
            <a:spLocks noChangeArrowheads="1"/>
          </p:cNvSpPr>
          <p:nvPr/>
        </p:nvSpPr>
        <p:spPr bwMode="auto">
          <a:xfrm>
            <a:off x="2811552" y="591684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VPC – 10.0.0.0/16</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241" y="1199377"/>
            <a:ext cx="831979" cy="543097"/>
          </a:xfrm>
          <a:prstGeom prst="rect">
            <a:avLst/>
          </a:prstGeom>
        </p:spPr>
      </p:pic>
      <p:sp>
        <p:nvSpPr>
          <p:cNvPr id="10" name="Rounded Rectangle 9"/>
          <p:cNvSpPr/>
          <p:nvPr/>
        </p:nvSpPr>
        <p:spPr>
          <a:xfrm>
            <a:off x="7236831" y="2307760"/>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848" y="2082143"/>
            <a:ext cx="471805" cy="489279"/>
          </a:xfrm>
          <a:prstGeom prst="rect">
            <a:avLst/>
          </a:prstGeom>
        </p:spPr>
      </p:pic>
      <p:sp>
        <p:nvSpPr>
          <p:cNvPr id="14" name="TextBox 13"/>
          <p:cNvSpPr txBox="1"/>
          <p:nvPr/>
        </p:nvSpPr>
        <p:spPr>
          <a:xfrm>
            <a:off x="2214241"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instance1</a:t>
            </a:r>
            <a:endParaRPr lang="en-US" sz="1867" b="1" dirty="0">
              <a:solidFill>
                <a:srgbClr val="474746"/>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775" y="2307761"/>
            <a:ext cx="726375" cy="75327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995" y="2307761"/>
            <a:ext cx="726375" cy="753279"/>
          </a:xfrm>
          <a:prstGeom prst="rect">
            <a:avLst/>
          </a:prstGeom>
        </p:spPr>
      </p:pic>
      <p:sp>
        <p:nvSpPr>
          <p:cNvPr id="18" name="TextBox 35"/>
          <p:cNvSpPr txBox="1">
            <a:spLocks noChangeArrowheads="1"/>
          </p:cNvSpPr>
          <p:nvPr/>
        </p:nvSpPr>
        <p:spPr bwMode="auto">
          <a:xfrm>
            <a:off x="1549009"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10.0.0.10</a:t>
            </a:r>
          </a:p>
        </p:txBody>
      </p:sp>
      <p:sp>
        <p:nvSpPr>
          <p:cNvPr id="19" name="TextBox 35"/>
          <p:cNvSpPr txBox="1">
            <a:spLocks noChangeArrowheads="1"/>
          </p:cNvSpPr>
          <p:nvPr/>
        </p:nvSpPr>
        <p:spPr bwMode="auto">
          <a:xfrm>
            <a:off x="7322951" y="479376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20" name="Rounded Rectangle 19"/>
          <p:cNvSpPr/>
          <p:nvPr/>
        </p:nvSpPr>
        <p:spPr>
          <a:xfrm>
            <a:off x="2472419" y="1954975"/>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1" name="TextBox 35"/>
          <p:cNvSpPr txBox="1">
            <a:spLocks noChangeArrowheads="1"/>
          </p:cNvSpPr>
          <p:nvPr/>
        </p:nvSpPr>
        <p:spPr bwMode="auto">
          <a:xfrm>
            <a:off x="2907851" y="1967912"/>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22" name="TextBox 35"/>
          <p:cNvSpPr txBox="1">
            <a:spLocks noChangeArrowheads="1"/>
          </p:cNvSpPr>
          <p:nvPr/>
        </p:nvSpPr>
        <p:spPr bwMode="auto">
          <a:xfrm>
            <a:off x="1905949" y="2284247"/>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172.16.0.1/24</a:t>
            </a:r>
          </a:p>
        </p:txBody>
      </p:sp>
      <p:sp>
        <p:nvSpPr>
          <p:cNvPr id="23" name="TextBox 35"/>
          <p:cNvSpPr txBox="1">
            <a:spLocks noChangeArrowheads="1"/>
          </p:cNvSpPr>
          <p:nvPr/>
        </p:nvSpPr>
        <p:spPr bwMode="auto">
          <a:xfrm>
            <a:off x="4068392" y="225700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172.16.0.2/24</a:t>
            </a:r>
          </a:p>
        </p:txBody>
      </p:sp>
      <p:sp>
        <p:nvSpPr>
          <p:cNvPr id="24" name="Rounded Rectangle 23"/>
          <p:cNvSpPr/>
          <p:nvPr/>
        </p:nvSpPr>
        <p:spPr>
          <a:xfrm>
            <a:off x="7541061"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5" name="TextBox 35"/>
          <p:cNvSpPr txBox="1">
            <a:spLocks noChangeArrowheads="1"/>
          </p:cNvSpPr>
          <p:nvPr/>
        </p:nvSpPr>
        <p:spPr bwMode="auto">
          <a:xfrm>
            <a:off x="7162283" y="3463461"/>
            <a:ext cx="1367452"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BGP daemon </a:t>
            </a:r>
          </a:p>
        </p:txBody>
      </p:sp>
      <p:sp>
        <p:nvSpPr>
          <p:cNvPr id="26" name="TextBox 25"/>
          <p:cNvSpPr txBox="1"/>
          <p:nvPr/>
        </p:nvSpPr>
        <p:spPr>
          <a:xfrm>
            <a:off x="7977452" y="4654936"/>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27" name="Rounded Rectangle 26"/>
          <p:cNvSpPr/>
          <p:nvPr/>
        </p:nvSpPr>
        <p:spPr>
          <a:xfrm>
            <a:off x="8556288"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8" name="TextBox 35"/>
          <p:cNvSpPr txBox="1">
            <a:spLocks noChangeArrowheads="1"/>
          </p:cNvSpPr>
          <p:nvPr/>
        </p:nvSpPr>
        <p:spPr bwMode="auto">
          <a:xfrm>
            <a:off x="8177510" y="3463461"/>
            <a:ext cx="1367452" cy="646331"/>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IF on Calico Subnet –</a:t>
            </a:r>
          </a:p>
          <a:p>
            <a:pPr algn="ctr" defTabSz="609585"/>
            <a:r>
              <a:rPr lang="en-US" sz="1200" b="1" dirty="0">
                <a:solidFill>
                  <a:srgbClr val="0C67AE"/>
                </a:solidFill>
                <a:ea typeface="Verdana" pitchFamily="34" charset="0"/>
                <a:cs typeface="Helvetica Neue"/>
              </a:rPr>
              <a:t>172.16.0.2/24</a:t>
            </a:r>
          </a:p>
        </p:txBody>
      </p:sp>
      <p:sp>
        <p:nvSpPr>
          <p:cNvPr id="31" name="TextBox 30"/>
          <p:cNvSpPr txBox="1"/>
          <p:nvPr/>
        </p:nvSpPr>
        <p:spPr>
          <a:xfrm>
            <a:off x="4881455"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32" name="TextBox 35"/>
          <p:cNvSpPr txBox="1">
            <a:spLocks noChangeArrowheads="1"/>
          </p:cNvSpPr>
          <p:nvPr/>
        </p:nvSpPr>
        <p:spPr bwMode="auto">
          <a:xfrm>
            <a:off x="4218077"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35" name="TextBox 34"/>
          <p:cNvSpPr txBox="1"/>
          <p:nvPr/>
        </p:nvSpPr>
        <p:spPr>
          <a:xfrm>
            <a:off x="7419288" y="4130504"/>
            <a:ext cx="2066105" cy="365760"/>
          </a:xfrm>
          <a:prstGeom prst="rect">
            <a:avLst/>
          </a:prstGeom>
          <a:noFill/>
        </p:spPr>
        <p:txBody>
          <a:bodyPr wrap="square" lIns="0" tIns="0" rIns="0" bIns="0" rtlCol="0" anchor="t">
            <a:noAutofit/>
          </a:bodyPr>
          <a:lstStyle/>
          <a:p>
            <a:pPr algn="ctr" defTabSz="609585"/>
            <a:r>
              <a:rPr lang="en-US" sz="1067" b="1" dirty="0">
                <a:solidFill>
                  <a:srgbClr val="474746"/>
                </a:solidFill>
                <a:latin typeface="Consolas" charset="0"/>
                <a:ea typeface="Consolas" charset="0"/>
                <a:cs typeface="Consolas" charset="0"/>
              </a:rPr>
              <a:t>Instance2 route table:</a:t>
            </a:r>
          </a:p>
          <a:p>
            <a:pPr algn="ctr" defTabSz="609585"/>
            <a:r>
              <a:rPr lang="en-US" sz="1067" b="1" dirty="0">
                <a:solidFill>
                  <a:srgbClr val="474746"/>
                </a:solidFill>
                <a:latin typeface="Consolas" charset="0"/>
                <a:ea typeface="Consolas" charset="0"/>
                <a:cs typeface="Consolas" charset="0"/>
              </a:rPr>
              <a:t>172.16.0.1/24 via 10.0.0.10</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0251" y="4220407"/>
            <a:ext cx="2084531" cy="2084531"/>
          </a:xfrm>
          <a:prstGeom prst="rect">
            <a:avLst/>
          </a:prstGeom>
        </p:spPr>
      </p:pic>
      <p:sp>
        <p:nvSpPr>
          <p:cNvPr id="37" name="TextBox 36"/>
          <p:cNvSpPr txBox="1"/>
          <p:nvPr/>
        </p:nvSpPr>
        <p:spPr>
          <a:xfrm>
            <a:off x="7968524" y="2376149"/>
            <a:ext cx="853440" cy="365760"/>
          </a:xfrm>
          <a:prstGeom prst="rect">
            <a:avLst/>
          </a:prstGeom>
          <a:noFill/>
        </p:spPr>
        <p:txBody>
          <a:bodyPr wrap="square" lIns="0" tIns="0" rIns="0" bIns="0" rtlCol="0" anchor="t">
            <a:noAutofit/>
          </a:bodyPr>
          <a:lstStyle/>
          <a:p>
            <a:pPr algn="ctr" defTabSz="609585"/>
            <a:r>
              <a:rPr lang="en-US" sz="1067" b="1" dirty="0" err="1">
                <a:solidFill>
                  <a:srgbClr val="474746"/>
                </a:solidFill>
              </a:rPr>
              <a:t>Src</a:t>
            </a:r>
            <a:r>
              <a:rPr lang="en-US" sz="1067" b="1" dirty="0">
                <a:solidFill>
                  <a:srgbClr val="474746"/>
                </a:solidFill>
              </a:rPr>
              <a:t>/</a:t>
            </a:r>
            <a:r>
              <a:rPr lang="en-US" sz="1067" b="1" dirty="0" err="1">
                <a:solidFill>
                  <a:srgbClr val="474746"/>
                </a:solidFill>
              </a:rPr>
              <a:t>dst</a:t>
            </a:r>
            <a:r>
              <a:rPr lang="en-US" sz="1067" b="1" dirty="0">
                <a:solidFill>
                  <a:srgbClr val="474746"/>
                </a:solidFill>
              </a:rPr>
              <a:t> disabled</a:t>
            </a:r>
            <a:endParaRPr lang="en-US" sz="1867" b="1" dirty="0">
              <a:solidFill>
                <a:srgbClr val="474746"/>
              </a:solidFill>
            </a:endParaRPr>
          </a:p>
        </p:txBody>
      </p:sp>
      <p:cxnSp>
        <p:nvCxnSpPr>
          <p:cNvPr id="39" name="Straight Arrow Connector 38"/>
          <p:cNvCxnSpPr/>
          <p:nvPr/>
        </p:nvCxnSpPr>
        <p:spPr>
          <a:xfrm>
            <a:off x="5734895" y="3218330"/>
            <a:ext cx="861055" cy="1170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2131024" y="1742474"/>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3" name="Rounded Rectangle 42"/>
          <p:cNvSpPr/>
          <p:nvPr/>
        </p:nvSpPr>
        <p:spPr>
          <a:xfrm>
            <a:off x="2104472" y="3815068"/>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4" name="TextBox 43"/>
          <p:cNvSpPr txBox="1"/>
          <p:nvPr/>
        </p:nvSpPr>
        <p:spPr>
          <a:xfrm>
            <a:off x="2194393" y="4252220"/>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instance3</a:t>
            </a:r>
            <a:endParaRPr lang="en-US" sz="1867" b="1" dirty="0">
              <a:solidFill>
                <a:srgbClr val="474746"/>
              </a:solidFill>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706" y="4662519"/>
            <a:ext cx="726375" cy="753279"/>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26" y="4662519"/>
            <a:ext cx="726375" cy="753279"/>
          </a:xfrm>
          <a:prstGeom prst="rect">
            <a:avLst/>
          </a:prstGeom>
        </p:spPr>
      </p:pic>
      <p:sp>
        <p:nvSpPr>
          <p:cNvPr id="47" name="Rounded Rectangle 46"/>
          <p:cNvSpPr/>
          <p:nvPr/>
        </p:nvSpPr>
        <p:spPr>
          <a:xfrm>
            <a:off x="2382522" y="5011059"/>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8" name="TextBox 35"/>
          <p:cNvSpPr txBox="1">
            <a:spLocks noChangeArrowheads="1"/>
          </p:cNvSpPr>
          <p:nvPr/>
        </p:nvSpPr>
        <p:spPr bwMode="auto">
          <a:xfrm>
            <a:off x="2886588" y="5084596"/>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49" name="TextBox 35"/>
          <p:cNvSpPr txBox="1">
            <a:spLocks noChangeArrowheads="1"/>
          </p:cNvSpPr>
          <p:nvPr/>
        </p:nvSpPr>
        <p:spPr bwMode="auto">
          <a:xfrm>
            <a:off x="1881965" y="498171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172.16.0.3/24</a:t>
            </a:r>
          </a:p>
        </p:txBody>
      </p:sp>
      <p:sp>
        <p:nvSpPr>
          <p:cNvPr id="50" name="TextBox 35"/>
          <p:cNvSpPr txBox="1">
            <a:spLocks noChangeArrowheads="1"/>
          </p:cNvSpPr>
          <p:nvPr/>
        </p:nvSpPr>
        <p:spPr bwMode="auto">
          <a:xfrm>
            <a:off x="3991944" y="4967343"/>
            <a:ext cx="2162443" cy="276999"/>
          </a:xfrm>
          <a:prstGeom prst="rect">
            <a:avLst/>
          </a:prstGeom>
          <a:noFill/>
          <a:ln w="9525">
            <a:noFill/>
            <a:miter lim="800000"/>
            <a:headEnd/>
            <a:tailEnd/>
          </a:ln>
        </p:spPr>
        <p:txBody>
          <a:bodyPr wrap="square">
            <a:spAutoFit/>
          </a:bodyPr>
          <a:lstStyle/>
          <a:p>
            <a:pPr algn="ctr" defTabSz="609585"/>
            <a:r>
              <a:rPr lang="en-US" sz="1200" b="1">
                <a:solidFill>
                  <a:srgbClr val="0C67AE"/>
                </a:solidFill>
                <a:ea typeface="Verdana" pitchFamily="34" charset="0"/>
                <a:cs typeface="Helvetica Neue"/>
              </a:rPr>
              <a:t>172.16.0.4/24</a:t>
            </a:r>
            <a:endParaRPr lang="en-US" sz="1200" b="1" dirty="0">
              <a:solidFill>
                <a:srgbClr val="0C67AE"/>
              </a:solidFill>
              <a:ea typeface="Verdana" pitchFamily="34" charset="0"/>
              <a:cs typeface="Helvetica Neue"/>
            </a:endParaRPr>
          </a:p>
        </p:txBody>
      </p:sp>
      <p:sp>
        <p:nvSpPr>
          <p:cNvPr id="51" name="TextBox 50"/>
          <p:cNvSpPr txBox="1"/>
          <p:nvPr/>
        </p:nvSpPr>
        <p:spPr>
          <a:xfrm>
            <a:off x="4881455" y="4313384"/>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instance4</a:t>
            </a:r>
            <a:endParaRPr lang="en-US" sz="1867" b="1" dirty="0">
              <a:solidFill>
                <a:srgbClr val="474746"/>
              </a:solidFill>
            </a:endParaRPr>
          </a:p>
        </p:txBody>
      </p:sp>
      <p:sp>
        <p:nvSpPr>
          <p:cNvPr id="52" name="TextBox 35"/>
          <p:cNvSpPr txBox="1">
            <a:spLocks noChangeArrowheads="1"/>
          </p:cNvSpPr>
          <p:nvPr/>
        </p:nvSpPr>
        <p:spPr bwMode="auto">
          <a:xfrm>
            <a:off x="4228111" y="439102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10.0.1.22</a:t>
            </a:r>
          </a:p>
        </p:txBody>
      </p:sp>
      <p:sp>
        <p:nvSpPr>
          <p:cNvPr id="53" name="TextBox 35"/>
          <p:cNvSpPr txBox="1">
            <a:spLocks noChangeArrowheads="1"/>
          </p:cNvSpPr>
          <p:nvPr/>
        </p:nvSpPr>
        <p:spPr bwMode="auto">
          <a:xfrm>
            <a:off x="1535620" y="4362199"/>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10.0.1.20</a:t>
            </a:r>
          </a:p>
        </p:txBody>
      </p:sp>
      <p:sp>
        <p:nvSpPr>
          <p:cNvPr id="54" name="Can 53"/>
          <p:cNvSpPr/>
          <p:nvPr/>
        </p:nvSpPr>
        <p:spPr>
          <a:xfrm>
            <a:off x="3977461" y="2988543"/>
            <a:ext cx="284075" cy="1391207"/>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6" name="TextBox 35"/>
          <p:cNvSpPr txBox="1">
            <a:spLocks noChangeArrowheads="1"/>
          </p:cNvSpPr>
          <p:nvPr/>
        </p:nvSpPr>
        <p:spPr bwMode="auto">
          <a:xfrm>
            <a:off x="3910237" y="3780018"/>
            <a:ext cx="2011748"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IPIP </a:t>
            </a:r>
            <a:r>
              <a:rPr lang="en-US" sz="1200" b="1">
                <a:solidFill>
                  <a:srgbClr val="0C67AE"/>
                </a:solidFill>
                <a:ea typeface="Verdana" pitchFamily="34" charset="0"/>
                <a:cs typeface="Helvetica Neue"/>
              </a:rPr>
              <a:t>tunnel across subnets</a:t>
            </a:r>
            <a:endParaRPr lang="en-US" sz="1200" b="1" dirty="0">
              <a:solidFill>
                <a:srgbClr val="0C67AE"/>
              </a:solidFill>
              <a:ea typeface="Verdana" pitchFamily="34" charset="0"/>
              <a:cs typeface="Helvetica Neue"/>
            </a:endParaRPr>
          </a:p>
        </p:txBody>
      </p:sp>
    </p:spTree>
    <p:extLst>
      <p:ext uri="{BB962C8B-B14F-4D97-AF65-F5344CB8AC3E}">
        <p14:creationId xmlns:p14="http://schemas.microsoft.com/office/powerpoint/2010/main" val="11814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0" grpId="0" animBg="1"/>
      <p:bldP spid="21" grpId="0"/>
      <p:bldP spid="22" grpId="0"/>
      <p:bldP spid="23" grpId="0"/>
      <p:bldP spid="24" grpId="0" animBg="1"/>
      <p:bldP spid="25" grpId="0"/>
      <p:bldP spid="26" grpId="0"/>
      <p:bldP spid="27" grpId="0" animBg="1"/>
      <p:bldP spid="28" grpId="0"/>
      <p:bldP spid="35" grpId="0"/>
      <p:bldP spid="37" grpId="0"/>
      <p:bldP spid="47" grpId="0" animBg="1"/>
      <p:bldP spid="48" grpId="0"/>
      <p:bldP spid="49" grpId="0"/>
      <p:bldP spid="50" grpId="0"/>
      <p:bldP spid="54"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3 networking (Calico)</a:t>
            </a:r>
            <a:endParaRPr lang="en-US" dirty="0"/>
          </a:p>
        </p:txBody>
      </p:sp>
      <p:sp>
        <p:nvSpPr>
          <p:cNvPr id="5" name="TextBox 4"/>
          <p:cNvSpPr txBox="1"/>
          <p:nvPr/>
        </p:nvSpPr>
        <p:spPr>
          <a:xfrm>
            <a:off x="449052" y="2036461"/>
            <a:ext cx="4676091"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 well known tools/protocols (</a:t>
            </a:r>
            <a:r>
              <a:rPr lang="en-US" sz="2133" dirty="0" err="1">
                <a:solidFill>
                  <a:srgbClr val="474746"/>
                </a:solidFill>
              </a:rPr>
              <a:t>iptables</a:t>
            </a:r>
            <a:r>
              <a:rPr lang="en-US" sz="2133" dirty="0">
                <a:solidFill>
                  <a:srgbClr val="474746"/>
                </a:solidFill>
              </a:rPr>
              <a:t>, BGP)</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supports large clusters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0"/>
            <a:ext cx="4676091" cy="2389950"/>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Limited to UDP/ICMP/TCP protocol support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complexity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152906" y="6434662"/>
            <a:ext cx="3411748" cy="297454"/>
          </a:xfrm>
          <a:prstGeom prst="rect">
            <a:avLst/>
          </a:prstGeom>
          <a:noFill/>
        </p:spPr>
        <p:txBody>
          <a:bodyPr wrap="square" rtlCol="0">
            <a:spAutoFit/>
          </a:bodyPr>
          <a:lstStyle/>
          <a:p>
            <a:pPr defTabSz="609585"/>
            <a:r>
              <a:rPr lang="en-US" sz="1333" dirty="0">
                <a:solidFill>
                  <a:srgbClr val="474746"/>
                </a:solidFill>
              </a:rPr>
              <a:t>*except across subnets</a:t>
            </a:r>
          </a:p>
        </p:txBody>
      </p:sp>
    </p:spTree>
    <p:extLst>
      <p:ext uri="{BB962C8B-B14F-4D97-AF65-F5344CB8AC3E}">
        <p14:creationId xmlns:p14="http://schemas.microsoft.com/office/powerpoint/2010/main" val="1528392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7" y="239843"/>
            <a:ext cx="1817068" cy="101933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045" y="1813422"/>
            <a:ext cx="7415135" cy="3736695"/>
          </a:xfrm>
          <a:prstGeom prst="rect">
            <a:avLst/>
          </a:prstGeom>
        </p:spPr>
      </p:pic>
    </p:spTree>
    <p:extLst>
      <p:ext uri="{BB962C8B-B14F-4D97-AF65-F5344CB8AC3E}">
        <p14:creationId xmlns:p14="http://schemas.microsoft.com/office/powerpoint/2010/main" val="750333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Open source orchestration system for containers…"/>
          <p:cNvSpPr txBox="1">
            <a:spLocks noGrp="1"/>
          </p:cNvSpPr>
          <p:nvPr>
            <p:ph type="body" idx="1"/>
          </p:nvPr>
        </p:nvSpPr>
        <p:spPr>
          <a:xfrm>
            <a:off x="838200" y="1168401"/>
            <a:ext cx="10456333" cy="5008563"/>
          </a:xfrm>
          <a:prstGeom prst="rect">
            <a:avLst/>
          </a:prstGeom>
        </p:spPr>
        <p:txBody>
          <a:bodyPr>
            <a:normAutofit fontScale="92500" lnSpcReduction="20000"/>
          </a:bodyPr>
          <a:lstStyle/>
          <a:p>
            <a:pPr marL="457178" indent="-457178">
              <a:buFont typeface="Arial" charset="0"/>
              <a:buChar char="•"/>
            </a:pPr>
            <a:r>
              <a:rPr lang="en-US" dirty="0" smtClean="0"/>
              <a:t>Ancient </a:t>
            </a:r>
            <a:r>
              <a:rPr lang="en-US" dirty="0" err="1"/>
              <a:t>greek</a:t>
            </a:r>
            <a:r>
              <a:rPr lang="en-US" dirty="0"/>
              <a:t> for “Helmsman”. Root of the word “Governor”, “Cybernetics”</a:t>
            </a:r>
          </a:p>
          <a:p>
            <a:pPr marL="457178" indent="-457178">
              <a:buFont typeface="Arial" charset="0"/>
              <a:buChar char="•"/>
            </a:pPr>
            <a:r>
              <a:rPr dirty="0"/>
              <a:t>Open source orchestration system for containers</a:t>
            </a:r>
          </a:p>
          <a:p>
            <a:pPr lvl="1"/>
            <a:r>
              <a:rPr dirty="0"/>
              <a:t>Docker, rkt, OCI, …</a:t>
            </a:r>
          </a:p>
          <a:p>
            <a:pPr marL="457178" indent="-457178">
              <a:buFont typeface="Arial" charset="0"/>
              <a:buChar char="•"/>
            </a:pPr>
            <a:r>
              <a:rPr lang="en-US" dirty="0" smtClean="0"/>
              <a:t>A Cloud Native Computing Foundation </a:t>
            </a:r>
            <a:r>
              <a:rPr lang="en-US" dirty="0" smtClean="0"/>
              <a:t>(CNCF) project</a:t>
            </a:r>
            <a:endParaRPr lang="en-US" dirty="0"/>
          </a:p>
          <a:p>
            <a:pPr marL="457178" indent="-457178">
              <a:buFont typeface="Arial" charset="0"/>
              <a:buChar char="•"/>
            </a:pPr>
            <a:r>
              <a:rPr lang="en-US" dirty="0"/>
              <a:t>Active open source project and growing ecosystem</a:t>
            </a:r>
          </a:p>
          <a:p>
            <a:pPr lvl="1"/>
            <a:r>
              <a:rPr lang="en-US" dirty="0" smtClean="0"/>
              <a:t>&gt;</a:t>
            </a:r>
            <a:r>
              <a:rPr lang="en-US" dirty="0" smtClean="0"/>
              <a:t>28K </a:t>
            </a:r>
            <a:r>
              <a:rPr lang="en-US" dirty="0" smtClean="0"/>
              <a:t>stars, &gt;1900 contributors</a:t>
            </a:r>
            <a:endParaRPr dirty="0"/>
          </a:p>
          <a:p>
            <a:pPr marL="457178" indent="-457178">
              <a:buFont typeface="Arial" charset="0"/>
              <a:buChar char="•"/>
            </a:pPr>
            <a:r>
              <a:rPr lang="en-US" dirty="0"/>
              <a:t>Written in Go</a:t>
            </a:r>
          </a:p>
          <a:p>
            <a:pPr marL="457178" indent="-457178">
              <a:buFont typeface="Arial" charset="0"/>
              <a:buChar char="•"/>
            </a:pPr>
            <a:r>
              <a:rPr dirty="0"/>
              <a:t>Provide declarative primitives for the “desired state”</a:t>
            </a:r>
          </a:p>
          <a:p>
            <a:pPr marL="573914" lvl="1" indent="-256430">
              <a:defRPr sz="4200"/>
            </a:pPr>
            <a:r>
              <a:rPr sz="2800" dirty="0"/>
              <a:t>Self-healing</a:t>
            </a:r>
          </a:p>
          <a:p>
            <a:pPr marL="573914" lvl="1" indent="-256430">
              <a:defRPr sz="4200"/>
            </a:pPr>
            <a:r>
              <a:rPr sz="2800" dirty="0"/>
              <a:t>Horizontal scaling</a:t>
            </a:r>
          </a:p>
          <a:p>
            <a:pPr marL="573914" lvl="1" indent="-256430">
              <a:defRPr sz="4200"/>
            </a:pPr>
            <a:r>
              <a:rPr sz="2800" dirty="0"/>
              <a:t>Automatic binpacking</a:t>
            </a:r>
          </a:p>
          <a:p>
            <a:pPr marL="573914" lvl="1" indent="-256430">
              <a:defRPr sz="4200"/>
            </a:pPr>
            <a:r>
              <a:rPr sz="2800" dirty="0"/>
              <a:t>Service discovery and load balancing</a:t>
            </a:r>
          </a:p>
        </p:txBody>
      </p:sp>
      <p:sp>
        <p:nvSpPr>
          <p:cNvPr id="113" name="Slide Number"/>
          <p:cNvSpPr txBox="1">
            <a:spLocks noGrp="1"/>
          </p:cNvSpPr>
          <p:nvPr>
            <p:ph type="sldNum" sz="quarter" idx="2"/>
          </p:nvPr>
        </p:nvSpPr>
        <p:spPr>
          <a:xfrm>
            <a:off x="11905591" y="6369049"/>
            <a:ext cx="113640" cy="17145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3</a:t>
            </a:fld>
            <a:endParaRPr>
              <a:solidFill>
                <a:srgbClr val="474746"/>
              </a:solidFill>
            </a:endParaRPr>
          </a:p>
        </p:txBody>
      </p:sp>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What is Kubernetes?</a:t>
            </a:r>
          </a:p>
        </p:txBody>
      </p:sp>
    </p:spTree>
    <p:extLst>
      <p:ext uri="{BB962C8B-B14F-4D97-AF65-F5344CB8AC3E}">
        <p14:creationId xmlns:p14="http://schemas.microsoft.com/office/powerpoint/2010/main" val="24023931"/>
      </p:ext>
    </p:extLst>
  </p:cSld>
  <p:clrMapOvr>
    <a:masterClrMapping/>
  </p:clrMapOvr>
  <p:transition spd="med"/>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a:t>K</a:t>
            </a:r>
            <a:r>
              <a:rPr lang="en-US" dirty="0" err="1" smtClean="0"/>
              <a:t>ubenet</a:t>
            </a:r>
            <a:r>
              <a:rPr lang="en-US" dirty="0" smtClean="0"/>
              <a:t>)</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63081" y="1653858"/>
            <a:ext cx="6215844" cy="3435773"/>
          </a:xfrm>
          <a:prstGeom prst="rect">
            <a:avLst/>
          </a:prstGeom>
        </p:spPr>
      </p:pic>
      <p:sp>
        <p:nvSpPr>
          <p:cNvPr id="4" name="TextBox 3"/>
          <p:cNvSpPr txBox="1"/>
          <p:nvPr/>
        </p:nvSpPr>
        <p:spPr>
          <a:xfrm>
            <a:off x="609600" y="1642534"/>
            <a:ext cx="4487333" cy="4893647"/>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Default networking mode for KOPS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--network-plugin=</a:t>
            </a:r>
            <a:r>
              <a:rPr lang="en-US" sz="2400" dirty="0" err="1">
                <a:solidFill>
                  <a:srgbClr val="474746"/>
                </a:solidFill>
              </a:rPr>
              <a:t>kubenet</a:t>
            </a:r>
            <a:endParaRPr lang="en-US" sz="2400" dirty="0">
              <a:solidFill>
                <a:srgbClr val="474746"/>
              </a:solidFill>
            </a:endParaRP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Creates a bridge called cbr0; connects a </a:t>
            </a:r>
            <a:r>
              <a:rPr lang="en-US" sz="2400" dirty="0" err="1">
                <a:solidFill>
                  <a:srgbClr val="474746"/>
                </a:solidFill>
              </a:rPr>
              <a:t>Veth</a:t>
            </a:r>
            <a:r>
              <a:rPr lang="en-US" sz="2400" dirty="0">
                <a:solidFill>
                  <a:srgbClr val="474746"/>
                </a:solidFill>
              </a:rPr>
              <a:t> pair to each pods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Manages an out-of-band subnet across the cluster (like Calico, so </a:t>
            </a:r>
            <a:r>
              <a:rPr lang="en-US" sz="2400" dirty="0" err="1">
                <a:solidFill>
                  <a:srgbClr val="474746"/>
                </a:solidFill>
              </a:rPr>
              <a:t>src</a:t>
            </a:r>
            <a:r>
              <a:rPr lang="en-US" sz="2400" dirty="0">
                <a:solidFill>
                  <a:srgbClr val="474746"/>
                </a:solidFill>
              </a:rPr>
              <a:t>/</a:t>
            </a:r>
            <a:r>
              <a:rPr lang="en-US" sz="2400" dirty="0" err="1">
                <a:solidFill>
                  <a:srgbClr val="474746"/>
                </a:solidFill>
              </a:rPr>
              <a:t>dst</a:t>
            </a:r>
            <a:r>
              <a:rPr lang="en-US" sz="2400" dirty="0">
                <a:solidFill>
                  <a:srgbClr val="474746"/>
                </a:solidFill>
              </a:rPr>
              <a:t> = disabled is required)</a:t>
            </a:r>
          </a:p>
        </p:txBody>
      </p:sp>
    </p:spTree>
    <p:extLst>
      <p:ext uri="{BB962C8B-B14F-4D97-AF65-F5344CB8AC3E}">
        <p14:creationId xmlns:p14="http://schemas.microsoft.com/office/powerpoint/2010/main" val="1976275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smtClean="0"/>
              <a:t>Kubenet</a:t>
            </a:r>
            <a:r>
              <a:rPr lang="en-US" dirty="0" smtClean="0"/>
              <a:t>)</a:t>
            </a:r>
            <a:endParaRPr lang="en-US" dirty="0"/>
          </a:p>
        </p:txBody>
      </p:sp>
      <p:sp>
        <p:nvSpPr>
          <p:cNvPr id="5" name="TextBox 4"/>
          <p:cNvSpPr txBox="1"/>
          <p:nvPr/>
        </p:nvSpPr>
        <p:spPr>
          <a:xfrm>
            <a:off x="449052" y="2036460"/>
            <a:ext cx="4676091" cy="3046411"/>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Interacts directly with the VPC</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VPC routing tables*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p:txBody>
      </p:sp>
      <p:sp>
        <p:nvSpPr>
          <p:cNvPr id="6" name="TextBox 5"/>
          <p:cNvSpPr txBox="1"/>
          <p:nvPr/>
        </p:nvSpPr>
        <p:spPr>
          <a:xfrm>
            <a:off x="5638980" y="2036461"/>
            <a:ext cx="4676091" cy="4359335"/>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Cluster size limited to number of routes per subnet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Doesn’t automatically update routes on scaling events (</a:t>
            </a:r>
            <a:r>
              <a:rPr lang="en-US" sz="2133" dirty="0" err="1">
                <a:solidFill>
                  <a:srgbClr val="474746"/>
                </a:solidFill>
              </a:rPr>
              <a:t>userdata</a:t>
            </a:r>
            <a:r>
              <a:rPr lang="en-US" sz="2133" dirty="0">
                <a:solidFill>
                  <a:srgbClr val="474746"/>
                </a:solidFill>
              </a:rPr>
              <a:t>/lifecycle hooks?)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Is recommended to be used in its own subnet to prevent route table conflicts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0" y="6427406"/>
            <a:ext cx="3996267" cy="297454"/>
          </a:xfrm>
          <a:prstGeom prst="rect">
            <a:avLst/>
          </a:prstGeom>
          <a:noFill/>
        </p:spPr>
        <p:txBody>
          <a:bodyPr wrap="square" rtlCol="0">
            <a:spAutoFit/>
          </a:bodyPr>
          <a:lstStyle/>
          <a:p>
            <a:pPr defTabSz="609585"/>
            <a:r>
              <a:rPr lang="en-US" sz="1333" dirty="0">
                <a:solidFill>
                  <a:srgbClr val="474746"/>
                </a:solidFill>
              </a:rPr>
              <a:t>*maybe also a negative</a:t>
            </a:r>
          </a:p>
        </p:txBody>
      </p:sp>
    </p:spTree>
    <p:extLst>
      <p:ext uri="{BB962C8B-B14F-4D97-AF65-F5344CB8AC3E}">
        <p14:creationId xmlns:p14="http://schemas.microsoft.com/office/powerpoint/2010/main" val="12739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52" y="982133"/>
            <a:ext cx="6915331" cy="5240867"/>
          </a:xfrm>
          <a:prstGeom prst="rect">
            <a:avLst/>
          </a:prstGeom>
        </p:spPr>
        <p:txBody>
          <a:bodyPr>
            <a:noAutofit/>
          </a:bodyPr>
          <a:lstStyle/>
          <a:p>
            <a:pPr marL="113152" indent="-113152" defTabSz="408602">
              <a:spcBef>
                <a:spcPts val="751"/>
              </a:spcBef>
              <a:defRPr sz="5148"/>
            </a:pPr>
            <a:r>
              <a:rPr sz="3000" b="1" dirty="0">
                <a:latin typeface="Calibri" charset="0"/>
                <a:ea typeface="Calibri" charset="0"/>
                <a:cs typeface="Calibri" charset="0"/>
                <a:sym typeface="Helvetica"/>
              </a:rPr>
              <a:t>Pods</a:t>
            </a:r>
            <a:r>
              <a:rPr sz="3000" dirty="0">
                <a:latin typeface="Calibri" charset="0"/>
                <a:ea typeface="Calibri" charset="0"/>
                <a:cs typeface="Calibri" charset="0"/>
              </a:rPr>
              <a:t>: colocated group of containers that share an IP, namespace, storage volume</a:t>
            </a:r>
          </a:p>
          <a:p>
            <a:pPr marL="113152" indent="-113152" defTabSz="408602">
              <a:spcBef>
                <a:spcPts val="751"/>
              </a:spcBef>
              <a:defRPr sz="5148"/>
            </a:pPr>
            <a:r>
              <a:rPr sz="3000" b="1" dirty="0">
                <a:latin typeface="Calibri" charset="0"/>
                <a:ea typeface="Calibri" charset="0"/>
                <a:cs typeface="Calibri" charset="0"/>
                <a:sym typeface="Helvetica"/>
              </a:rPr>
              <a:t>Service</a:t>
            </a:r>
            <a:r>
              <a:rPr sz="3000" dirty="0">
                <a:latin typeface="Calibri" charset="0"/>
                <a:ea typeface="Calibri" charset="0"/>
                <a:cs typeface="Calibri" charset="0"/>
              </a:rPr>
              <a:t>: Single, stable name for a set of pods, also acts as LB</a:t>
            </a:r>
            <a:endParaRPr lang="en-US" sz="3000" dirty="0">
              <a:latin typeface="Calibri" charset="0"/>
              <a:ea typeface="Calibri" charset="0"/>
              <a:cs typeface="Calibri" charset="0"/>
            </a:endParaRPr>
          </a:p>
          <a:p>
            <a:pPr marL="113152" indent="-113152" defTabSz="408602">
              <a:spcBef>
                <a:spcPts val="751"/>
              </a:spcBef>
              <a:defRPr sz="5148"/>
            </a:pPr>
            <a:r>
              <a:rPr lang="en-US" sz="3000" b="1" dirty="0">
                <a:latin typeface="Calibri" charset="0"/>
                <a:ea typeface="Calibri" charset="0"/>
                <a:cs typeface="Calibri" charset="0"/>
                <a:sym typeface="Helvetica"/>
              </a:rPr>
              <a:t>Replication Set</a:t>
            </a:r>
            <a:r>
              <a:rPr lang="en-US" sz="3000" dirty="0">
                <a:latin typeface="Calibri" charset="0"/>
                <a:ea typeface="Calibri" charset="0"/>
                <a:cs typeface="Calibri" charset="0"/>
              </a:rPr>
              <a:t>: manages the lifecycle of pods and ensures specified number are running</a:t>
            </a:r>
            <a:endParaRPr sz="3000" dirty="0">
              <a:latin typeface="Calibri" charset="0"/>
              <a:ea typeface="Calibri" charset="0"/>
              <a:cs typeface="Calibri" charset="0"/>
            </a:endParaRPr>
          </a:p>
          <a:p>
            <a:pPr marL="113152" indent="-113152" defTabSz="408602">
              <a:spcBef>
                <a:spcPts val="751"/>
              </a:spcBef>
              <a:defRPr sz="5148"/>
            </a:pPr>
            <a:r>
              <a:rPr sz="3000" b="1" dirty="0">
                <a:latin typeface="Calibri" charset="0"/>
                <a:ea typeface="Calibri" charset="0"/>
                <a:cs typeface="Calibri" charset="0"/>
                <a:sym typeface="Helvetica"/>
              </a:rPr>
              <a:t>Label</a:t>
            </a:r>
            <a:r>
              <a:rPr sz="3000" dirty="0">
                <a:latin typeface="Calibri" charset="0"/>
                <a:ea typeface="Calibri" charset="0"/>
                <a:cs typeface="Calibri" charset="0"/>
              </a:rPr>
              <a:t>: used to organize and select group of objects</a:t>
            </a:r>
          </a:p>
        </p:txBody>
      </p:sp>
      <p:sp>
        <p:nvSpPr>
          <p:cNvPr id="117" name="Slide Number"/>
          <p:cNvSpPr txBox="1">
            <a:spLocks noGrp="1"/>
          </p:cNvSpPr>
          <p:nvPr>
            <p:ph type="sldNum" sz="quarter" idx="2"/>
          </p:nvPr>
        </p:nvSpPr>
        <p:spPr>
          <a:xfrm>
            <a:off x="10991189" y="6369053"/>
            <a:ext cx="240451" cy="22570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4</a:t>
            </a:fld>
            <a:endParaRPr>
              <a:solidFill>
                <a:srgbClr val="474746"/>
              </a:solidFill>
            </a:endParaRPr>
          </a:p>
        </p:txBody>
      </p:sp>
      <p:grpSp>
        <p:nvGrpSpPr>
          <p:cNvPr id="9" name="Group 8"/>
          <p:cNvGrpSpPr/>
          <p:nvPr/>
        </p:nvGrpSpPr>
        <p:grpSpPr>
          <a:xfrm>
            <a:off x="8303016" y="1103666"/>
            <a:ext cx="3452471" cy="1662111"/>
            <a:chOff x="7585189" y="1628596"/>
            <a:chExt cx="4840882" cy="2390950"/>
          </a:xfrm>
        </p:grpSpPr>
        <p:sp>
          <p:nvSpPr>
            <p:cNvPr id="130" name="Node"/>
            <p:cNvSpPr/>
            <p:nvPr/>
          </p:nvSpPr>
          <p:spPr>
            <a:xfrm>
              <a:off x="7585189" y="1628596"/>
              <a:ext cx="3603368" cy="1676644"/>
            </a:xfrm>
            <a:prstGeom prst="rect">
              <a:avLst/>
            </a:prstGeom>
            <a:solidFill>
              <a:schemeClr val="accent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lstStyle>
              <a:lvl1pPr algn="r" defTabSz="584200">
                <a:defRPr sz="3200" b="1">
                  <a:solidFill>
                    <a:srgbClr val="FFFFFF"/>
                  </a:solidFill>
                  <a:latin typeface="Helvetica"/>
                  <a:ea typeface="Helvetica"/>
                  <a:cs typeface="Helvetica"/>
                  <a:sym typeface="Helvetica"/>
                </a:defRPr>
              </a:lvl1pPr>
            </a:lstStyle>
            <a:p>
              <a:pPr hangingPunct="0"/>
              <a:r>
                <a:rPr sz="1600" kern="0" dirty="0"/>
                <a:t>Node</a:t>
              </a:r>
            </a:p>
          </p:txBody>
        </p:sp>
        <p:sp>
          <p:nvSpPr>
            <p:cNvPr id="131" name="Docker"/>
            <p:cNvSpPr/>
            <p:nvPr/>
          </p:nvSpPr>
          <p:spPr>
            <a:xfrm>
              <a:off x="7794224" y="2037143"/>
              <a:ext cx="3185297" cy="1145250"/>
            </a:xfrm>
            <a:prstGeom prst="rect">
              <a:avLst/>
            </a:prstGeom>
            <a:solidFill>
              <a:schemeClr val="accent1">
                <a:hueOff val="47394"/>
                <a:satOff val="-25753"/>
                <a:lumOff val="-7544"/>
              </a:schemeClr>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25400" tIns="25400" rIns="25400" bIns="25400"/>
            <a:lstStyle>
              <a:lvl1pPr algn="r">
                <a:defRPr sz="2400" b="1">
                  <a:solidFill>
                    <a:srgbClr val="FFFFFF"/>
                  </a:solidFill>
                  <a:latin typeface="Helvetica"/>
                  <a:ea typeface="Helvetica"/>
                  <a:cs typeface="Helvetica"/>
                  <a:sym typeface="Helvetica"/>
                </a:defRPr>
              </a:lvl1pPr>
            </a:lstStyle>
            <a:p>
              <a:pPr defTabSz="412730" hangingPunct="0"/>
              <a:r>
                <a:rPr sz="1200" kern="0"/>
                <a:t>Docker</a:t>
              </a:r>
            </a:p>
          </p:txBody>
        </p:sp>
        <p:sp>
          <p:nvSpPr>
            <p:cNvPr id="132" name="Rectangle"/>
            <p:cNvSpPr/>
            <p:nvPr/>
          </p:nvSpPr>
          <p:spPr>
            <a:xfrm>
              <a:off x="7893132" y="2369405"/>
              <a:ext cx="752013"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3" name="Rectangle"/>
            <p:cNvSpPr/>
            <p:nvPr/>
          </p:nvSpPr>
          <p:spPr>
            <a:xfrm>
              <a:off x="8783713" y="2376612"/>
              <a:ext cx="815811" cy="6350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4" name="Rectangle"/>
            <p:cNvSpPr/>
            <p:nvPr/>
          </p:nvSpPr>
          <p:spPr>
            <a:xfrm>
              <a:off x="7958849" y="2471845"/>
              <a:ext cx="310970" cy="275845"/>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5" name="Rectangle"/>
            <p:cNvSpPr/>
            <p:nvPr/>
          </p:nvSpPr>
          <p:spPr>
            <a:xfrm>
              <a:off x="8313332" y="2701995"/>
              <a:ext cx="310970" cy="244730"/>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6" name="Rectangle"/>
            <p:cNvSpPr/>
            <p:nvPr/>
          </p:nvSpPr>
          <p:spPr>
            <a:xfrm>
              <a:off x="8991485" y="2503952"/>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7" name="Rectangle"/>
            <p:cNvSpPr/>
            <p:nvPr/>
          </p:nvSpPr>
          <p:spPr>
            <a:xfrm>
              <a:off x="9750699" y="2363126"/>
              <a:ext cx="741238"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8" name="Rectangle"/>
            <p:cNvSpPr/>
            <p:nvPr/>
          </p:nvSpPr>
          <p:spPr>
            <a:xfrm>
              <a:off x="9864034" y="2457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9" name="Rectangle"/>
            <p:cNvSpPr/>
            <p:nvPr/>
          </p:nvSpPr>
          <p:spPr>
            <a:xfrm>
              <a:off x="9927534" y="25206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0" name="Rectangle"/>
            <p:cNvSpPr/>
            <p:nvPr/>
          </p:nvSpPr>
          <p:spPr>
            <a:xfrm>
              <a:off x="9991034" y="2584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1" name="Pod"/>
            <p:cNvSpPr txBox="1"/>
            <p:nvPr/>
          </p:nvSpPr>
          <p:spPr>
            <a:xfrm>
              <a:off x="11312153" y="2215801"/>
              <a:ext cx="712505"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a:solidFill>
                    <a:srgbClr val="000000"/>
                  </a:solidFill>
                </a:rPr>
                <a:t>Pod</a:t>
              </a:r>
            </a:p>
          </p:txBody>
        </p:sp>
        <p:sp>
          <p:nvSpPr>
            <p:cNvPr id="142" name="Containers"/>
            <p:cNvSpPr txBox="1"/>
            <p:nvPr/>
          </p:nvSpPr>
          <p:spPr>
            <a:xfrm>
              <a:off x="10634693" y="3517315"/>
              <a:ext cx="1791378"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dirty="0">
                  <a:solidFill>
                    <a:srgbClr val="000000"/>
                  </a:solidFill>
                </a:rPr>
                <a:t>Containers</a:t>
              </a:r>
            </a:p>
          </p:txBody>
        </p:sp>
        <p:cxnSp>
          <p:nvCxnSpPr>
            <p:cNvPr id="143" name="Connection Line"/>
            <p:cNvCxnSpPr>
              <a:endCxn id="142" idx="0"/>
            </p:cNvCxnSpPr>
            <p:nvPr/>
          </p:nvCxnSpPr>
          <p:spPr>
            <a:xfrm>
              <a:off x="10191169" y="2764397"/>
              <a:ext cx="1339213" cy="752918"/>
            </a:xfrm>
            <a:prstGeom prst="straightConnector1">
              <a:avLst/>
            </a:prstGeom>
            <a:ln w="50800">
              <a:solidFill>
                <a:srgbClr val="000000"/>
              </a:solidFill>
              <a:miter lim="400000"/>
              <a:headEnd type="triangle"/>
            </a:ln>
          </p:spPr>
        </p:cxnSp>
        <p:cxnSp>
          <p:nvCxnSpPr>
            <p:cNvPr id="144" name="Connection Line"/>
            <p:cNvCxnSpPr>
              <a:stCxn id="140" idx="3"/>
              <a:endCxn id="141" idx="1"/>
            </p:cNvCxnSpPr>
            <p:nvPr/>
          </p:nvCxnSpPr>
          <p:spPr>
            <a:xfrm flipV="1">
              <a:off x="10391302" y="2466918"/>
              <a:ext cx="920851" cy="270860"/>
            </a:xfrm>
            <a:prstGeom prst="straightConnector1">
              <a:avLst/>
            </a:prstGeom>
            <a:ln w="50800">
              <a:solidFill>
                <a:srgbClr val="000000"/>
              </a:solidFill>
              <a:miter lim="400000"/>
              <a:headEnd type="triangle"/>
            </a:ln>
          </p:spPr>
        </p:cxnSp>
      </p:grpSp>
      <p:grpSp>
        <p:nvGrpSpPr>
          <p:cNvPr id="10" name="Group 9"/>
          <p:cNvGrpSpPr/>
          <p:nvPr/>
        </p:nvGrpSpPr>
        <p:grpSpPr>
          <a:xfrm>
            <a:off x="8580278" y="4344284"/>
            <a:ext cx="2076465" cy="2038357"/>
            <a:chOff x="7826408" y="3596186"/>
            <a:chExt cx="2905869" cy="2836371"/>
          </a:xfrm>
        </p:grpSpPr>
        <p:sp>
          <p:nvSpPr>
            <p:cNvPr id="118" name="Rectangle"/>
            <p:cNvSpPr/>
            <p:nvPr/>
          </p:nvSpPr>
          <p:spPr>
            <a:xfrm>
              <a:off x="7826408" y="5443726"/>
              <a:ext cx="2905869" cy="988831"/>
            </a:xfrm>
            <a:prstGeom prst="rect">
              <a:avLst/>
            </a:prstGeom>
            <a:ln w="50800">
              <a:solidFill>
                <a:schemeClr val="accent5"/>
              </a:solidFill>
              <a:custDash>
                <a:ds d="600000" sp="600000"/>
              </a:custDash>
              <a:miter lim="400000"/>
            </a:ln>
          </p:spPr>
          <p:txBody>
            <a:bodyPr lIns="25400" tIns="25400" rIns="25400" bIns="25400" anchor="ctr"/>
            <a:lstStyle/>
            <a:p>
              <a:pPr algn="ctr" defTabSz="412730" hangingPunct="0">
                <a:defRPr sz="3200">
                  <a:solidFill>
                    <a:srgbClr val="FFFFFF"/>
                  </a:solidFill>
                </a:defRPr>
              </a:pPr>
              <a:endParaRPr sz="1600" kern="0">
                <a:solidFill>
                  <a:srgbClr val="FFFFFF"/>
                </a:solidFill>
                <a:sym typeface="Helvetica Light"/>
              </a:endParaRPr>
            </a:p>
          </p:txBody>
        </p:sp>
        <p:sp>
          <p:nvSpPr>
            <p:cNvPr id="119" name="Rectangle"/>
            <p:cNvSpPr/>
            <p:nvPr/>
          </p:nvSpPr>
          <p:spPr>
            <a:xfrm>
              <a:off x="8002667"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0" name="Rectangle"/>
            <p:cNvSpPr/>
            <p:nvPr/>
          </p:nvSpPr>
          <p:spPr>
            <a:xfrm>
              <a:off x="8166996"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100" b="1">
                  <a:solidFill>
                    <a:srgbClr val="FFFFFF"/>
                  </a:solidFill>
                  <a:latin typeface="Helvetica"/>
                  <a:ea typeface="Helvetica"/>
                  <a:cs typeface="Helvetica"/>
                  <a:sym typeface="Helvetica"/>
                </a:defRPr>
              </a:pPr>
              <a:endParaRPr sz="1051" b="1" kern="0">
                <a:solidFill>
                  <a:srgbClr val="FFFFFF"/>
                </a:solidFill>
                <a:latin typeface="Helvetica"/>
                <a:ea typeface="Helvetica"/>
                <a:cs typeface="Helvetica"/>
                <a:sym typeface="Helvetica"/>
              </a:endParaRPr>
            </a:p>
          </p:txBody>
        </p:sp>
        <p:sp>
          <p:nvSpPr>
            <p:cNvPr id="121" name="Rectangle"/>
            <p:cNvSpPr/>
            <p:nvPr/>
          </p:nvSpPr>
          <p:spPr>
            <a:xfrm>
              <a:off x="9388372"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2" name="Rectangle"/>
            <p:cNvSpPr/>
            <p:nvPr/>
          </p:nvSpPr>
          <p:spPr>
            <a:xfrm>
              <a:off x="9552701"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200" b="1">
                  <a:solidFill>
                    <a:srgbClr val="FFFFFF"/>
                  </a:solidFill>
                  <a:latin typeface="Helvetica"/>
                  <a:ea typeface="Helvetica"/>
                  <a:cs typeface="Helvetica"/>
                  <a:sym typeface="Helvetica"/>
                </a:defRPr>
              </a:pPr>
              <a:endParaRPr sz="1100" b="1" kern="0">
                <a:solidFill>
                  <a:srgbClr val="FFFFFF"/>
                </a:solidFill>
                <a:latin typeface="Helvetica"/>
                <a:ea typeface="Helvetica"/>
                <a:cs typeface="Helvetica"/>
                <a:sym typeface="Helvetica"/>
              </a:endParaRPr>
            </a:p>
          </p:txBody>
        </p:sp>
        <p:sp>
          <p:nvSpPr>
            <p:cNvPr id="123" name="“web”"/>
            <p:cNvSpPr/>
            <p:nvPr/>
          </p:nvSpPr>
          <p:spPr>
            <a:xfrm>
              <a:off x="8226432" y="3596186"/>
              <a:ext cx="2105821" cy="601986"/>
            </a:xfrm>
            <a:prstGeom prst="rect">
              <a:avLst/>
            </a:prstGeom>
            <a:solidFill>
              <a:schemeClr val="accent6"/>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nchor="ctr"/>
            <a:lstStyle>
              <a:lvl1pPr defTabSz="584200">
                <a:defRPr sz="3200" b="1">
                  <a:solidFill>
                    <a:srgbClr val="FFFFFF"/>
                  </a:solidFill>
                  <a:latin typeface="Helvetica"/>
                  <a:ea typeface="Helvetica"/>
                  <a:cs typeface="Helvetica"/>
                  <a:sym typeface="Helvetica"/>
                </a:defRPr>
              </a:lvl1pPr>
            </a:lstStyle>
            <a:p>
              <a:pPr algn="ctr" hangingPunct="0"/>
              <a:r>
                <a:rPr sz="1600" kern="0"/>
                <a:t>“web”</a:t>
              </a:r>
            </a:p>
          </p:txBody>
        </p:sp>
        <p:sp>
          <p:nvSpPr>
            <p:cNvPr id="124" name="port 8080"/>
            <p:cNvSpPr txBox="1"/>
            <p:nvPr/>
          </p:nvSpPr>
          <p:spPr>
            <a:xfrm>
              <a:off x="8116520"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sp>
          <p:nvSpPr>
            <p:cNvPr id="125" name="port 8080"/>
            <p:cNvSpPr txBox="1"/>
            <p:nvPr/>
          </p:nvSpPr>
          <p:spPr>
            <a:xfrm>
              <a:off x="9502221"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cxnSp>
          <p:nvCxnSpPr>
            <p:cNvPr id="126" name="Connection Line"/>
            <p:cNvCxnSpPr>
              <a:stCxn id="120" idx="0"/>
              <a:endCxn id="124" idx="2"/>
            </p:cNvCxnSpPr>
            <p:nvPr/>
          </p:nvCxnSpPr>
          <p:spPr>
            <a:xfrm flipV="1">
              <a:off x="8586489" y="5096248"/>
              <a:ext cx="1" cy="609361"/>
            </a:xfrm>
            <a:prstGeom prst="straightConnector1">
              <a:avLst/>
            </a:prstGeom>
            <a:ln w="50800">
              <a:solidFill>
                <a:srgbClr val="000000"/>
              </a:solidFill>
              <a:miter lim="400000"/>
              <a:tailEnd type="triangle"/>
            </a:ln>
          </p:spPr>
        </p:cxnSp>
        <p:cxnSp>
          <p:nvCxnSpPr>
            <p:cNvPr id="127" name="Connection Line"/>
            <p:cNvCxnSpPr>
              <a:stCxn id="122" idx="0"/>
              <a:endCxn id="125" idx="2"/>
            </p:cNvCxnSpPr>
            <p:nvPr/>
          </p:nvCxnSpPr>
          <p:spPr>
            <a:xfrm flipH="1" flipV="1">
              <a:off x="9972192" y="5096248"/>
              <a:ext cx="3" cy="609361"/>
            </a:xfrm>
            <a:prstGeom prst="straightConnector1">
              <a:avLst/>
            </a:prstGeom>
            <a:ln w="50800">
              <a:solidFill>
                <a:srgbClr val="000000"/>
              </a:solidFill>
              <a:miter lim="400000"/>
              <a:tailEnd type="triangle"/>
            </a:ln>
          </p:spPr>
        </p:cxnSp>
        <p:sp>
          <p:nvSpPr>
            <p:cNvPr id="128" name="Line"/>
            <p:cNvSpPr/>
            <p:nvPr/>
          </p:nvSpPr>
          <p:spPr>
            <a:xfrm flipV="1">
              <a:off x="8535241"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sp>
          <p:nvSpPr>
            <p:cNvPr id="129" name="Line"/>
            <p:cNvSpPr/>
            <p:nvPr/>
          </p:nvSpPr>
          <p:spPr>
            <a:xfrm flipH="1" flipV="1">
              <a:off x="9389419"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pic>
          <p:nvPicPr>
            <p:cNvPr id="145" name="Image" descr="Image"/>
            <p:cNvPicPr>
              <a:picLocks noChangeAspect="1"/>
            </p:cNvPicPr>
            <p:nvPr/>
          </p:nvPicPr>
          <p:blipFill>
            <a:blip r:embed="rId2">
              <a:extLst/>
            </a:blip>
            <a:srcRect t="15332" b="20417"/>
            <a:stretch>
              <a:fillRect/>
            </a:stretch>
          </p:blipFill>
          <p:spPr>
            <a:xfrm>
              <a:off x="8273156" y="5736827"/>
              <a:ext cx="626762" cy="402700"/>
            </a:xfrm>
            <a:prstGeom prst="rect">
              <a:avLst/>
            </a:prstGeom>
            <a:ln w="12700">
              <a:miter lim="400000"/>
            </a:ln>
          </p:spPr>
        </p:pic>
        <p:pic>
          <p:nvPicPr>
            <p:cNvPr id="146" name="Image" descr="Image"/>
            <p:cNvPicPr>
              <a:picLocks noChangeAspect="1"/>
            </p:cNvPicPr>
            <p:nvPr/>
          </p:nvPicPr>
          <p:blipFill>
            <a:blip r:embed="rId2">
              <a:extLst/>
            </a:blip>
            <a:srcRect t="15332" b="20417"/>
            <a:stretch>
              <a:fillRect/>
            </a:stretch>
          </p:blipFill>
          <p:spPr>
            <a:xfrm>
              <a:off x="9658862" y="5736827"/>
              <a:ext cx="626762" cy="402700"/>
            </a:xfrm>
            <a:prstGeom prst="rect">
              <a:avLst/>
            </a:prstGeom>
            <a:ln w="12700">
              <a:miter lim="400000"/>
            </a:ln>
          </p:spPr>
        </p:pic>
      </p:grpSp>
      <p:pic>
        <p:nvPicPr>
          <p:cNvPr id="44" name="Picture 43"/>
          <p:cNvPicPr>
            <a:picLocks noChangeAspect="1"/>
          </p:cNvPicPr>
          <p:nvPr/>
        </p:nvPicPr>
        <p:blipFill>
          <a:blip r:embed="rId3"/>
          <a:stretch>
            <a:fillRect/>
          </a:stretch>
        </p:blipFill>
        <p:spPr>
          <a:xfrm>
            <a:off x="7663516" y="3078183"/>
            <a:ext cx="4387851" cy="781199"/>
          </a:xfrm>
          <a:prstGeom prst="rect">
            <a:avLst/>
          </a:prstGeom>
        </p:spPr>
      </p:pic>
      <p:sp>
        <p:nvSpPr>
          <p:cNvPr id="4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rPr>
              <a:t>Kubernetes</a:t>
            </a:r>
            <a:r>
              <a:rPr lang="en-US" sz="3200" dirty="0">
                <a:solidFill>
                  <a:srgbClr val="474746"/>
                </a:solidFill>
                <a:latin typeface="Calibri" charset="0"/>
                <a:ea typeface="Calibri" charset="0"/>
                <a:cs typeface="Calibri" charset="0"/>
              </a:rPr>
              <a:t> </a:t>
            </a:r>
            <a:r>
              <a:rPr lang="en-US" sz="3200" dirty="0">
                <a:solidFill>
                  <a:srgbClr val="474746"/>
                </a:solidFill>
              </a:rPr>
              <a:t>Concepts - Developer</a:t>
            </a:r>
          </a:p>
        </p:txBody>
      </p:sp>
    </p:spTree>
    <p:extLst>
      <p:ext uri="{BB962C8B-B14F-4D97-AF65-F5344CB8AC3E}">
        <p14:creationId xmlns:p14="http://schemas.microsoft.com/office/powerpoint/2010/main" val="432826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49" y="1032933"/>
            <a:ext cx="10991851" cy="5190067"/>
          </a:xfrm>
          <a:prstGeom prst="rect">
            <a:avLst/>
          </a:prstGeom>
        </p:spPr>
        <p:txBody>
          <a:bodyPr>
            <a:normAutofit/>
          </a:bodyPr>
          <a:lstStyle/>
          <a:p>
            <a:pPr marL="113152" indent="-113152" defTabSz="408602">
              <a:spcBef>
                <a:spcPts val="751"/>
              </a:spcBef>
              <a:defRPr sz="5148"/>
            </a:pPr>
            <a:r>
              <a:rPr lang="en-US" sz="3000" b="1" dirty="0">
                <a:latin typeface="Calibri" charset="0"/>
                <a:ea typeface="Calibri" charset="0"/>
                <a:cs typeface="Calibri" charset="0"/>
                <a:sym typeface="Helvetica"/>
              </a:rPr>
              <a:t>Namespaces</a:t>
            </a:r>
            <a:r>
              <a:rPr sz="3000" dirty="0">
                <a:latin typeface="Calibri" charset="0"/>
                <a:ea typeface="Calibri" charset="0"/>
                <a:cs typeface="Calibri" charset="0"/>
              </a:rPr>
              <a:t>: </a:t>
            </a:r>
            <a:r>
              <a:rPr lang="en-US" sz="3000" dirty="0">
                <a:latin typeface="Calibri" charset="0"/>
                <a:ea typeface="Calibri" charset="0"/>
                <a:cs typeface="Calibri" charset="0"/>
              </a:rPr>
              <a:t>Isolated workspaces for users/projects</a:t>
            </a:r>
          </a:p>
          <a:p>
            <a:pPr marL="113152" indent="-113152" defTabSz="408602">
              <a:spcBef>
                <a:spcPts val="751"/>
              </a:spcBef>
              <a:defRPr sz="5148"/>
            </a:pPr>
            <a:r>
              <a:rPr lang="en-US" sz="3000" b="1" dirty="0">
                <a:latin typeface="Calibri" charset="0"/>
                <a:ea typeface="Calibri" charset="0"/>
                <a:cs typeface="Calibri" charset="0"/>
              </a:rPr>
              <a:t>Ingress controller</a:t>
            </a:r>
            <a:r>
              <a:rPr lang="en-US" sz="3000" dirty="0">
                <a:latin typeface="Calibri" charset="0"/>
                <a:ea typeface="Calibri" charset="0"/>
                <a:cs typeface="Calibri" charset="0"/>
              </a:rPr>
              <a:t>: L7 load balancing</a:t>
            </a:r>
          </a:p>
          <a:p>
            <a:pPr marL="113152" indent="-113152" defTabSz="408602">
              <a:spcBef>
                <a:spcPts val="751"/>
              </a:spcBef>
              <a:defRPr sz="5148"/>
            </a:pPr>
            <a:r>
              <a:rPr lang="en-US" sz="3000" b="1" dirty="0">
                <a:latin typeface="Calibri" charset="0"/>
                <a:ea typeface="Calibri" charset="0"/>
                <a:cs typeface="Calibri" charset="0"/>
              </a:rPr>
              <a:t>Deployments</a:t>
            </a:r>
            <a:r>
              <a:rPr lang="en-US" sz="3000" dirty="0">
                <a:latin typeface="Calibri" charset="0"/>
                <a:ea typeface="Calibri" charset="0"/>
                <a:cs typeface="Calibri" charset="0"/>
              </a:rPr>
              <a:t>: Declarative version updates</a:t>
            </a:r>
          </a:p>
          <a:p>
            <a:pPr marL="113152" indent="-113152" defTabSz="408602">
              <a:spcBef>
                <a:spcPts val="751"/>
              </a:spcBef>
              <a:defRPr sz="5148"/>
            </a:pPr>
            <a:r>
              <a:rPr lang="en-US" sz="3000" b="1" dirty="0">
                <a:latin typeface="Calibri" charset="0"/>
                <a:ea typeface="Calibri" charset="0"/>
                <a:cs typeface="Calibri" charset="0"/>
              </a:rPr>
              <a:t>Jobs</a:t>
            </a:r>
            <a:r>
              <a:rPr lang="en-US" sz="3000" dirty="0">
                <a:latin typeface="Calibri" charset="0"/>
                <a:ea typeface="Calibri" charset="0"/>
                <a:cs typeface="Calibri" charset="0"/>
              </a:rPr>
              <a:t>: Run to completion</a:t>
            </a:r>
          </a:p>
          <a:p>
            <a:pPr marL="113152" indent="-113152" defTabSz="408602">
              <a:spcBef>
                <a:spcPts val="751"/>
              </a:spcBef>
              <a:defRPr sz="5148"/>
            </a:pPr>
            <a:r>
              <a:rPr lang="en-US" sz="3000" b="1" dirty="0" err="1">
                <a:latin typeface="Calibri" charset="0"/>
                <a:ea typeface="Calibri" charset="0"/>
                <a:cs typeface="Calibri" charset="0"/>
              </a:rPr>
              <a:t>Autoscale</a:t>
            </a:r>
            <a:r>
              <a:rPr lang="en-US" sz="3000" dirty="0">
                <a:latin typeface="Calibri" charset="0"/>
                <a:ea typeface="Calibri" charset="0"/>
                <a:cs typeface="Calibri" charset="0"/>
              </a:rPr>
              <a:t>: Automatically adjust number of Pods </a:t>
            </a:r>
          </a:p>
          <a:p>
            <a:pPr marL="113152" indent="-113152" defTabSz="408602">
              <a:spcBef>
                <a:spcPts val="751"/>
              </a:spcBef>
              <a:defRPr sz="5148"/>
            </a:pPr>
            <a:r>
              <a:rPr lang="en-US" sz="3000" b="1" dirty="0">
                <a:latin typeface="Calibri" charset="0"/>
                <a:ea typeface="Calibri" charset="0"/>
                <a:cs typeface="Calibri" charset="0"/>
              </a:rPr>
              <a:t>Network Policies</a:t>
            </a:r>
            <a:r>
              <a:rPr lang="en-US" sz="3000" dirty="0">
                <a:latin typeface="Calibri" charset="0"/>
                <a:ea typeface="Calibri" charset="0"/>
                <a:cs typeface="Calibri" charset="0"/>
              </a:rPr>
              <a:t>: aka Security Groups for Pods</a:t>
            </a:r>
          </a:p>
          <a:p>
            <a:pPr marL="113152" indent="-113152" defTabSz="408602">
              <a:spcBef>
                <a:spcPts val="751"/>
              </a:spcBef>
              <a:defRPr sz="5148"/>
            </a:pPr>
            <a:r>
              <a:rPr lang="en-US" sz="3000" b="1" dirty="0" err="1">
                <a:latin typeface="Calibri" charset="0"/>
                <a:ea typeface="Calibri" charset="0"/>
                <a:cs typeface="Calibri" charset="0"/>
              </a:rPr>
              <a:t>StatefulSet</a:t>
            </a:r>
            <a:r>
              <a:rPr lang="en-US" sz="3000" dirty="0">
                <a:latin typeface="Calibri" charset="0"/>
                <a:ea typeface="Calibri" charset="0"/>
                <a:cs typeface="Calibri" charset="0"/>
              </a:rPr>
              <a:t>: Support for long term </a:t>
            </a:r>
            <a:r>
              <a:rPr lang="en-US" sz="3000" dirty="0" err="1">
                <a:latin typeface="Calibri" charset="0"/>
                <a:ea typeface="Calibri" charset="0"/>
                <a:cs typeface="Calibri" charset="0"/>
              </a:rPr>
              <a:t>stateful</a:t>
            </a:r>
            <a:r>
              <a:rPr lang="en-US" sz="3000" dirty="0">
                <a:latin typeface="Calibri" charset="0"/>
                <a:ea typeface="Calibri" charset="0"/>
                <a:cs typeface="Calibri" charset="0"/>
              </a:rPr>
              <a:t> distributed systems</a:t>
            </a:r>
          </a:p>
          <a:p>
            <a:pPr marL="113152" indent="-113152" defTabSz="408602">
              <a:spcBef>
                <a:spcPts val="751"/>
              </a:spcBef>
              <a:defRPr sz="5148"/>
            </a:pPr>
            <a:r>
              <a:rPr lang="en-US" sz="3000" b="1" dirty="0">
                <a:latin typeface="Calibri" charset="0"/>
                <a:ea typeface="Calibri" charset="0"/>
                <a:cs typeface="Calibri" charset="0"/>
              </a:rPr>
              <a:t>M</a:t>
            </a:r>
            <a:r>
              <a:rPr lang="is-IS" sz="3000" b="1" dirty="0">
                <a:latin typeface="Calibri" charset="0"/>
                <a:ea typeface="Calibri" charset="0"/>
                <a:cs typeface="Calibri" charset="0"/>
              </a:rPr>
              <a:t>ore </a:t>
            </a:r>
            <a:r>
              <a:rPr lang="is-IS" sz="3000" dirty="0">
                <a:latin typeface="Calibri" charset="0"/>
                <a:ea typeface="Calibri" charset="0"/>
                <a:cs typeface="Calibri" charset="0"/>
              </a:rPr>
              <a:t>…</a:t>
            </a:r>
            <a:endParaRPr lang="en-US" sz="3000" dirty="0">
              <a:latin typeface="Calibri" charset="0"/>
              <a:ea typeface="Calibri" charset="0"/>
              <a:cs typeface="Calibri" charset="0"/>
            </a:endParaRPr>
          </a:p>
        </p:txBody>
      </p:sp>
      <p:sp>
        <p:nvSpPr>
          <p:cNvPr id="3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ea typeface="Calibri" charset="0"/>
                <a:cs typeface="Calibri" charset="0"/>
              </a:rPr>
              <a:t>Kubernetes Concepts - Developer</a:t>
            </a:r>
          </a:p>
        </p:txBody>
      </p:sp>
    </p:spTree>
    <p:extLst>
      <p:ext uri="{BB962C8B-B14F-4D97-AF65-F5344CB8AC3E}">
        <p14:creationId xmlns:p14="http://schemas.microsoft.com/office/powerpoint/2010/main" val="1602546881"/>
      </p:ext>
    </p:extLst>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Deployments</a:t>
            </a:r>
            <a:endParaRPr lang="en-US" dirty="0"/>
          </a:p>
        </p:txBody>
      </p:sp>
    </p:spTree>
    <p:extLst>
      <p:ext uri="{BB962C8B-B14F-4D97-AF65-F5344CB8AC3E}">
        <p14:creationId xmlns:p14="http://schemas.microsoft.com/office/powerpoint/2010/main" val="115146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8997" y="173649"/>
            <a:ext cx="8742003" cy="6383048"/>
          </a:xfrm>
          <a:prstGeom prst="rect">
            <a:avLst/>
          </a:prstGeom>
        </p:spPr>
      </p:pic>
      <p:pic>
        <p:nvPicPr>
          <p:cNvPr id="5" name="Picture 4"/>
          <p:cNvPicPr>
            <a:picLocks noChangeAspect="1"/>
          </p:cNvPicPr>
          <p:nvPr/>
        </p:nvPicPr>
        <p:blipFill>
          <a:blip r:embed="rId4"/>
          <a:stretch>
            <a:fillRect/>
          </a:stretch>
        </p:blipFill>
        <p:spPr>
          <a:xfrm>
            <a:off x="601387" y="2277171"/>
            <a:ext cx="1908196" cy="1700784"/>
          </a:xfrm>
          <a:prstGeom prst="rect">
            <a:avLst/>
          </a:prstGeom>
        </p:spPr>
      </p:pic>
      <p:sp>
        <p:nvSpPr>
          <p:cNvPr id="6"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Architecture</a:t>
            </a:r>
          </a:p>
        </p:txBody>
      </p:sp>
    </p:spTree>
    <p:extLst>
      <p:ext uri="{BB962C8B-B14F-4D97-AF65-F5344CB8AC3E}">
        <p14:creationId xmlns:p14="http://schemas.microsoft.com/office/powerpoint/2010/main" val="26552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827" y="1197172"/>
            <a:ext cx="9448755" cy="5632311"/>
          </a:xfrm>
          <a:prstGeom prst="rect">
            <a:avLst/>
          </a:prstGeom>
          <a:noFill/>
        </p:spPr>
        <p:txBody>
          <a:bodyPr wrap="square" rtlCol="0">
            <a:spAutoFit/>
          </a:bodyPr>
          <a:lstStyle/>
          <a:p>
            <a:pPr marL="380990" indent="-380990">
              <a:buFont typeface="Arial" charset="0"/>
              <a:buChar char="•"/>
            </a:pPr>
            <a:r>
              <a:rPr lang="en-US" sz="2400" dirty="0"/>
              <a:t>Owned by Kubernetes AWS </a:t>
            </a:r>
            <a:r>
              <a:rPr lang="en-US" sz="2400" dirty="0"/>
              <a:t>SIG; </a:t>
            </a:r>
            <a:r>
              <a:rPr lang="en-US" sz="2400" dirty="0"/>
              <a:t>successor </a:t>
            </a:r>
            <a:r>
              <a:rPr lang="en-US" sz="2400" dirty="0"/>
              <a:t>to </a:t>
            </a:r>
            <a:r>
              <a:rPr lang="en-US" sz="2400" dirty="0" err="1"/>
              <a:t>kube-up.sh</a:t>
            </a:r>
            <a:endParaRPr lang="en-US" sz="2400" dirty="0"/>
          </a:p>
          <a:p>
            <a:pPr marL="380990" indent="-380990">
              <a:buFont typeface="Arial" charset="0"/>
              <a:buChar char="•"/>
            </a:pPr>
            <a:endParaRPr lang="en-US" sz="2400" dirty="0"/>
          </a:p>
          <a:p>
            <a:pPr marL="380990" indent="-380990">
              <a:buFont typeface="Arial" charset="0"/>
              <a:buChar char="•"/>
            </a:pPr>
            <a:r>
              <a:rPr lang="en-US" sz="2400" dirty="0"/>
              <a:t>CLI tool for launching and managing clusters</a:t>
            </a:r>
          </a:p>
          <a:p>
            <a:pPr marL="380990" indent="-380990">
              <a:buFont typeface="Arial" charset="0"/>
              <a:buChar char="•"/>
            </a:pPr>
            <a:endParaRPr lang="en-US" sz="2400" dirty="0"/>
          </a:p>
          <a:p>
            <a:pPr marL="380990" indent="-380990">
              <a:buFont typeface="Arial" charset="0"/>
              <a:buChar char="•"/>
            </a:pPr>
            <a:r>
              <a:rPr lang="en-US" sz="2400" dirty="0"/>
              <a:t>Can provision simple single-AZ clusters or multi-AZ production ready clusters</a:t>
            </a:r>
          </a:p>
          <a:p>
            <a:pPr marL="380990" indent="-380990">
              <a:buFont typeface="Arial" charset="0"/>
              <a:buChar char="•"/>
            </a:pPr>
            <a:endParaRPr lang="en-US" sz="2400" dirty="0"/>
          </a:p>
          <a:p>
            <a:pPr marL="380990" indent="-380990">
              <a:buFont typeface="Arial" charset="0"/>
              <a:buChar char="•"/>
            </a:pPr>
            <a:r>
              <a:rPr lang="en-US" sz="2400" dirty="0"/>
              <a:t>Provides choice of networking configuration</a:t>
            </a:r>
          </a:p>
          <a:p>
            <a:pPr marL="380990" indent="-380990">
              <a:buFont typeface="Arial" charset="0"/>
              <a:buChar char="•"/>
            </a:pPr>
            <a:endParaRPr lang="en-US" sz="2400" dirty="0"/>
          </a:p>
          <a:p>
            <a:pPr marL="380990" indent="-380990">
              <a:buFont typeface="Arial" charset="0"/>
              <a:buChar char="•"/>
            </a:pPr>
            <a:r>
              <a:rPr lang="en-US" sz="2400" dirty="0"/>
              <a:t>Manages DNS </a:t>
            </a:r>
            <a:r>
              <a:rPr lang="en-US" sz="2400" dirty="0" smtClean="0"/>
              <a:t>configuration in Route53</a:t>
            </a:r>
            <a:endParaRPr lang="en-US" sz="2400" dirty="0"/>
          </a:p>
          <a:p>
            <a:pPr marL="380990" indent="-380990">
              <a:buFont typeface="Arial" charset="0"/>
              <a:buChar char="•"/>
            </a:pPr>
            <a:endParaRPr lang="en-US" sz="2400" dirty="0"/>
          </a:p>
          <a:p>
            <a:pPr marL="380990" indent="-380990">
              <a:buFont typeface="Arial" charset="0"/>
              <a:buChar char="•"/>
            </a:pPr>
            <a:r>
              <a:rPr lang="en-US" sz="2400" dirty="0"/>
              <a:t>Can generate Terraform </a:t>
            </a:r>
            <a:r>
              <a:rPr lang="en-US" sz="2400" dirty="0" err="1"/>
              <a:t>config</a:t>
            </a:r>
            <a:r>
              <a:rPr lang="en-US" sz="2400" dirty="0"/>
              <a:t> </a:t>
            </a:r>
            <a:r>
              <a:rPr lang="en-US" sz="2400" dirty="0" smtClean="0"/>
              <a:t>and basic CloudFormation</a:t>
            </a:r>
            <a:endParaRPr lang="en-US" sz="2400" dirty="0"/>
          </a:p>
          <a:p>
            <a:pPr marL="380990" indent="-380990">
              <a:buFont typeface="Arial" charset="0"/>
              <a:buChar char="•"/>
            </a:pPr>
            <a:endParaRPr lang="en-US" sz="2400" dirty="0"/>
          </a:p>
          <a:p>
            <a:pPr marL="380990" indent="-380990">
              <a:buFont typeface="Arial" charset="0"/>
              <a:buChar char="•"/>
            </a:pPr>
            <a:r>
              <a:rPr lang="en-US" sz="2400" dirty="0"/>
              <a:t>Stores cluster state in S3</a:t>
            </a:r>
          </a:p>
          <a:p>
            <a:pPr marL="380990" indent="-380990">
              <a:buFont typeface="Arial" charset="0"/>
              <a:buChar char="•"/>
            </a:pPr>
            <a:endParaRPr lang="en-US" sz="2400" dirty="0"/>
          </a:p>
        </p:txBody>
      </p:sp>
      <p:sp>
        <p:nvSpPr>
          <p:cNvPr id="4"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652196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219" y="979157"/>
            <a:ext cx="8008412" cy="5433115"/>
          </a:xfrm>
          <a:prstGeom prst="rect">
            <a:avLst/>
          </a:prstGeom>
        </p:spPr>
      </p:pic>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49733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1799</Words>
  <Application>Microsoft Macintosh PowerPoint</Application>
  <PresentationFormat>Widescreen</PresentationFormat>
  <Paragraphs>299</Paragraphs>
  <Slides>31</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31</vt:i4>
      </vt:variant>
    </vt:vector>
  </HeadingPairs>
  <TitlesOfParts>
    <vt:vector size="46" baseType="lpstr">
      <vt:lpstr>Amazon Ember</vt:lpstr>
      <vt:lpstr>Amazon Ember Light</vt:lpstr>
      <vt:lpstr>Calibri</vt:lpstr>
      <vt:lpstr>Calibri Light</vt:lpstr>
      <vt:lpstr>Consolas</vt:lpstr>
      <vt:lpstr>Helvetica</vt:lpstr>
      <vt:lpstr>Helvetica Light</vt:lpstr>
      <vt:lpstr>Helvetica Neue</vt:lpstr>
      <vt:lpstr>Lucida Console</vt:lpstr>
      <vt:lpstr>Times New Roman</vt:lpstr>
      <vt:lpstr>Verdana</vt:lpstr>
      <vt:lpstr>Wingdings</vt:lpstr>
      <vt:lpstr>Arial</vt:lpstr>
      <vt:lpstr>Office Theme</vt:lpstr>
      <vt:lpstr>DeckTemplate-AWS</vt:lpstr>
      <vt:lpstr>Kubernetes on AWS Workshop</vt:lpstr>
      <vt:lpstr>PowerPoint Presentation</vt:lpstr>
      <vt:lpstr>PowerPoint Presentation</vt:lpstr>
      <vt:lpstr>PowerPoint Presentation</vt:lpstr>
      <vt:lpstr>PowerPoint Presentation</vt:lpstr>
      <vt:lpstr>Cluster Deployments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Others: Kube-AWS</vt:lpstr>
      <vt:lpstr>Others: KubeADM</vt:lpstr>
      <vt:lpstr>Minikube</vt:lpstr>
      <vt:lpstr>Kubernetes on AWS – Getting Started</vt:lpstr>
      <vt:lpstr>Networking</vt:lpstr>
      <vt:lpstr>CNI Plugins </vt:lpstr>
      <vt:lpstr>Overlay Networks</vt:lpstr>
      <vt:lpstr>PowerPoint Presentation</vt:lpstr>
      <vt:lpstr>PowerPoint Presentation</vt:lpstr>
      <vt:lpstr>Overlay Networks</vt:lpstr>
      <vt:lpstr>PowerPoint Presentation</vt:lpstr>
      <vt:lpstr>Layer 3 networking (Calico)</vt:lpstr>
      <vt:lpstr>PowerPoint Presentation</vt:lpstr>
      <vt:lpstr>VPC Networking (Kubenet)</vt:lpstr>
      <vt:lpstr>VPC Networking (Kubenet)</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Dalbhanjan</dc:creator>
  <cp:lastModifiedBy>Peter Dalbhanjan</cp:lastModifiedBy>
  <cp:revision>211</cp:revision>
  <dcterms:created xsi:type="dcterms:W3CDTF">2017-10-13T19:55:50Z</dcterms:created>
  <dcterms:modified xsi:type="dcterms:W3CDTF">2017-10-23T21:58:24Z</dcterms:modified>
</cp:coreProperties>
</file>