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23"/>
  </p:notesMasterIdLst>
  <p:sldIdLst>
    <p:sldId id="256" r:id="rId3"/>
    <p:sldId id="27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25"/>
    <p:restoredTop sz="94701"/>
  </p:normalViewPr>
  <p:slideViewPr>
    <p:cSldViewPr snapToGrid="0" snapToObjects="1">
      <p:cViewPr varScale="1">
        <p:scale>
          <a:sx n="108" d="100"/>
          <a:sy n="108" d="100"/>
        </p:scale>
        <p:origin x="208"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CA8CF-3BAC-A64F-85D8-2B6F3ABA07E1}" type="datetimeFigureOut">
              <a:rPr lang="en-US" smtClean="0"/>
              <a:t>10/23/17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10E64-C08A-C344-8CA5-3F1F2B70EB1F}" type="slidenum">
              <a:rPr lang="en-US" smtClean="0"/>
              <a:t>‹#›</a:t>
            </a:fld>
            <a:endParaRPr lang="en-US"/>
          </a:p>
        </p:txBody>
      </p:sp>
    </p:spTree>
    <p:extLst>
      <p:ext uri="{BB962C8B-B14F-4D97-AF65-F5344CB8AC3E}">
        <p14:creationId xmlns:p14="http://schemas.microsoft.com/office/powerpoint/2010/main" val="845378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 Provides </a:t>
            </a:r>
            <a:r>
              <a:rPr lang="en-US" baseline="0" dirty="0" smtClean="0"/>
              <a:t>a series of loosely coupled and extensible components that can apply to a wide range of differing workloads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6300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Each CNI plugin is implemented as an executable that is invoked by the container management system (e.g. </a:t>
            </a:r>
            <a:r>
              <a:rPr lang="en-US" sz="1200" b="0" i="0" kern="1200" dirty="0" err="1" smtClean="0">
                <a:solidFill>
                  <a:schemeClr val="tx1"/>
                </a:solidFill>
                <a:effectLst/>
                <a:latin typeface="Arial"/>
                <a:ea typeface="+mn-ea"/>
                <a:cs typeface="+mn-cs"/>
              </a:rPr>
              <a:t>rkt</a:t>
            </a:r>
            <a:r>
              <a:rPr lang="en-US" sz="1200" b="0" i="0" kern="1200" dirty="0" smtClean="0">
                <a:solidFill>
                  <a:schemeClr val="tx1"/>
                </a:solidFill>
                <a:effectLst/>
                <a:latin typeface="Arial"/>
                <a:ea typeface="+mn-ea"/>
                <a:cs typeface="+mn-cs"/>
              </a:rPr>
              <a:t> or Docker).</a:t>
            </a:r>
          </a:p>
          <a:p>
            <a:r>
              <a:rPr lang="en-US" sz="1200" b="0" i="0" kern="1200" dirty="0" smtClean="0">
                <a:solidFill>
                  <a:schemeClr val="tx1"/>
                </a:solidFill>
                <a:effectLst/>
                <a:latin typeface="Arial"/>
                <a:ea typeface="+mn-ea"/>
                <a:cs typeface="+mn-cs"/>
              </a:rPr>
              <a:t>A CNI plugin is responsible for inserting a network interface into the container network namespace (e.g. one end of a </a:t>
            </a:r>
            <a:r>
              <a:rPr lang="en-US" sz="1200" b="0" i="0" kern="1200" dirty="0" err="1" smtClean="0">
                <a:solidFill>
                  <a:schemeClr val="tx1"/>
                </a:solidFill>
                <a:effectLst/>
                <a:latin typeface="Arial"/>
                <a:ea typeface="+mn-ea"/>
                <a:cs typeface="+mn-cs"/>
              </a:rPr>
              <a:t>veth</a:t>
            </a:r>
            <a:r>
              <a:rPr lang="en-US" sz="1200" b="0" i="0" kern="1200" dirty="0" smtClean="0">
                <a:solidFill>
                  <a:schemeClr val="tx1"/>
                </a:solidFill>
                <a:effectLst/>
                <a:latin typeface="Arial"/>
                <a:ea typeface="+mn-ea"/>
                <a:cs typeface="+mn-cs"/>
              </a:rPr>
              <a:t> pair) and making any necessary changes on the host (e.g. attaching other end of </a:t>
            </a:r>
            <a:r>
              <a:rPr lang="en-US" sz="1200" b="0" i="0" kern="1200" dirty="0" err="1" smtClean="0">
                <a:solidFill>
                  <a:schemeClr val="tx1"/>
                </a:solidFill>
                <a:effectLst/>
                <a:latin typeface="Arial"/>
                <a:ea typeface="+mn-ea"/>
                <a:cs typeface="+mn-cs"/>
              </a:rPr>
              <a:t>veth</a:t>
            </a:r>
            <a:r>
              <a:rPr lang="en-US" sz="1200" b="0" i="0" kern="1200" dirty="0" smtClean="0">
                <a:solidFill>
                  <a:schemeClr val="tx1"/>
                </a:solidFill>
                <a:effectLst/>
                <a:latin typeface="Arial"/>
                <a:ea typeface="+mn-ea"/>
                <a:cs typeface="+mn-cs"/>
              </a:rPr>
              <a:t> into a bridge). It should then assign the IP to the interface and setup the routes consistent with IP Address Management section by invoking appropriate IPAM plugin.</a:t>
            </a:r>
          </a:p>
          <a:p>
            <a:endParaRPr lang="en-US" sz="1200" b="0" i="0" kern="1200" dirty="0" smtClean="0">
              <a:solidFill>
                <a:schemeClr val="tx1"/>
              </a:solidFill>
              <a:effectLst/>
              <a:latin typeface="Arial"/>
              <a:ea typeface="+mn-ea"/>
              <a:cs typeface="+mn-cs"/>
            </a:endParaRPr>
          </a:p>
          <a:p>
            <a:r>
              <a:rPr lang="en-US" sz="1200" b="0" i="0" kern="1200" dirty="0" smtClean="0">
                <a:solidFill>
                  <a:schemeClr val="tx1"/>
                </a:solidFill>
                <a:effectLst/>
                <a:latin typeface="Arial"/>
                <a:ea typeface="+mn-ea"/>
                <a:cs typeface="+mn-cs"/>
              </a:rPr>
              <a:t>The intention is for the container runtime to first create a new network namespace for the container. It then determines which networks this container should belong to and for each network, which plugin must be executed. The network configuration is in JSON format and can easily be stored in a file. The network configuration includes mandatory fields such as "name" and "type" as well as plugin (type) specific ones. </a:t>
            </a:r>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52852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mn-cs"/>
              </a:rPr>
              <a:t>Overlay networks implement a common network address space across the entire cluster on which containers can communicate. Most overlays use the Docker0 bridge interface, but they “extend” the bridge network by providing information about the Docker0 network on other hosts, and coordinate IP addressing to prevent conflicts. Information about the network is commonly stored in a backing key/value </a:t>
            </a:r>
            <a:r>
              <a:rPr lang="en-US" sz="1200" kern="1200" dirty="0" err="1" smtClean="0">
                <a:solidFill>
                  <a:schemeClr val="tx1"/>
                </a:solidFill>
                <a:effectLst/>
                <a:latin typeface="Arial"/>
                <a:ea typeface="+mn-ea"/>
                <a:cs typeface="+mn-cs"/>
              </a:rPr>
              <a:t>datastore</a:t>
            </a:r>
            <a:r>
              <a:rPr lang="en-US" sz="1200" kern="1200" dirty="0" smtClean="0">
                <a:solidFill>
                  <a:schemeClr val="tx1"/>
                </a:solidFill>
                <a:effectLst/>
                <a:latin typeface="Arial"/>
                <a:ea typeface="+mn-ea"/>
                <a:cs typeface="+mn-cs"/>
              </a:rPr>
              <a:t> like </a:t>
            </a:r>
            <a:r>
              <a:rPr lang="en-US" sz="1200" kern="1200" dirty="0" err="1" smtClean="0">
                <a:solidFill>
                  <a:schemeClr val="tx1"/>
                </a:solidFill>
                <a:effectLst/>
                <a:latin typeface="Arial"/>
                <a:ea typeface="+mn-ea"/>
                <a:cs typeface="+mn-cs"/>
              </a:rPr>
              <a:t>Etcd</a:t>
            </a:r>
            <a:r>
              <a:rPr lang="en-US" sz="1200" kern="1200" dirty="0" smtClean="0">
                <a:solidFill>
                  <a:schemeClr val="tx1"/>
                </a:solidFill>
                <a:effectLst/>
                <a:latin typeface="Arial"/>
                <a:ea typeface="+mn-ea"/>
                <a:cs typeface="+mn-cs"/>
              </a:rPr>
              <a:t>, with the one exception being Weave Net, in which information about the overlay is stored in-memory and replicated across the cluster. </a:t>
            </a:r>
          </a:p>
          <a:p>
            <a:endParaRPr lang="en-US" sz="1200" kern="120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One advantage of overlay networks is that the container orchestration platform maintains complete control over the networking functionality and feature set. This makes overlay networks platform agnostic, and doesn’t require custom integration development when workloads are deployed across networks with different features and capabilities. </a:t>
            </a:r>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65897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64888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weaveworks</a:t>
            </a:r>
            <a:r>
              <a:rPr lang="en-US" dirty="0" smtClean="0"/>
              <a:t>/weave/issues/2045</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075457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mn-cs"/>
              </a:rPr>
              <a:t>Overlay networks implement a common network address space across the entire cluster on which containers can communicate. Most overlays use the Docker0 bridge interface, but they “extend” the bridge network by providing information about the Docker0 network on other hosts, and coordinate IP addressing to prevent conflicts. Information about the network is commonly stored in a backing key/value </a:t>
            </a:r>
            <a:r>
              <a:rPr lang="en-US" sz="1200" kern="1200" dirty="0" err="1" smtClean="0">
                <a:solidFill>
                  <a:schemeClr val="tx1"/>
                </a:solidFill>
                <a:effectLst/>
                <a:latin typeface="Arial"/>
                <a:ea typeface="+mn-ea"/>
                <a:cs typeface="+mn-cs"/>
              </a:rPr>
              <a:t>datastore</a:t>
            </a:r>
            <a:r>
              <a:rPr lang="en-US" sz="1200" kern="1200" dirty="0" smtClean="0">
                <a:solidFill>
                  <a:schemeClr val="tx1"/>
                </a:solidFill>
                <a:effectLst/>
                <a:latin typeface="Arial"/>
                <a:ea typeface="+mn-ea"/>
                <a:cs typeface="+mn-cs"/>
              </a:rPr>
              <a:t> like </a:t>
            </a:r>
            <a:r>
              <a:rPr lang="en-US" sz="1200" kern="1200" dirty="0" err="1" smtClean="0">
                <a:solidFill>
                  <a:schemeClr val="tx1"/>
                </a:solidFill>
                <a:effectLst/>
                <a:latin typeface="Arial"/>
                <a:ea typeface="+mn-ea"/>
                <a:cs typeface="+mn-cs"/>
              </a:rPr>
              <a:t>Etcd</a:t>
            </a:r>
            <a:r>
              <a:rPr lang="en-US" sz="1200" kern="1200" dirty="0" smtClean="0">
                <a:solidFill>
                  <a:schemeClr val="tx1"/>
                </a:solidFill>
                <a:effectLst/>
                <a:latin typeface="Arial"/>
                <a:ea typeface="+mn-ea"/>
                <a:cs typeface="+mn-cs"/>
              </a:rPr>
              <a:t>, with the one exception being Weave Net, in which information about the overlay is stored in-memory and replicated across the cluster. </a:t>
            </a:r>
          </a:p>
          <a:p>
            <a:endParaRPr lang="en-US" sz="1200" kern="120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One advantage of overlay networks is that the container orchestration platform maintains complete control over the networking functionality and feature set. This makes overlay networks platform agnostic, and doesn’t require custom integration development when workloads are deployed across networks with different features and capabilities. </a:t>
            </a:r>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98323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636307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83652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5241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04436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00353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2340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0" name="Slide Number"/>
          <p:cNvSpPr txBox="1">
            <a:spLocks noGrp="1"/>
          </p:cNvSpPr>
          <p:nvPr>
            <p:ph type="sldNum" sz="quarter" idx="2"/>
          </p:nvPr>
        </p:nvSpPr>
        <p:spPr>
          <a:xfrm>
            <a:off x="8610600" y="6356352"/>
            <a:ext cx="2743200" cy="365125"/>
          </a:xfrm>
          <a:prstGeom prst="rect">
            <a:avLst/>
          </a:prstGeom>
        </p:spPr>
        <p:txBody>
          <a:bodyPr/>
          <a:lstStyle/>
          <a:p>
            <a:pPr defTabSz="609570"/>
            <a:fld id="{86CB4B4D-7CA3-9044-876B-883B54F8677D}" type="slidenum">
              <a:rPr lang="uk-UA" smtClean="0">
                <a:solidFill>
                  <a:srgbClr val="474746"/>
                </a:solidFill>
              </a:rPr>
              <a:pPr defTabSz="609570"/>
              <a:t>‹#›</a:t>
            </a:fld>
            <a:endParaRPr lang="uk-UA">
              <a:solidFill>
                <a:srgbClr val="474746"/>
              </a:solidFill>
            </a:endParaRPr>
          </a:p>
        </p:txBody>
      </p:sp>
    </p:spTree>
    <p:extLst>
      <p:ext uri="{BB962C8B-B14F-4D97-AF65-F5344CB8AC3E}">
        <p14:creationId xmlns:p14="http://schemas.microsoft.com/office/powerpoint/2010/main" val="44797415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510174" y="6556947"/>
            <a:ext cx="4036484" cy="14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933" b="0" i="0" dirty="0">
                <a:solidFill>
                  <a:srgbClr val="7F7F7F"/>
                </a:solidFill>
                <a:latin typeface="Amazon Ember" charset="0"/>
                <a:ea typeface="Amazon Ember" charset="0"/>
                <a:cs typeface="Amazon Ember" charset="0"/>
              </a:rPr>
              <a:t>© </a:t>
            </a:r>
            <a:r>
              <a:rPr lang="en-US" altLang="x-none" sz="933" b="0" i="0" dirty="0" smtClean="0">
                <a:solidFill>
                  <a:srgbClr val="7F7F7F"/>
                </a:solidFill>
                <a:latin typeface="Amazon Ember" charset="0"/>
                <a:ea typeface="Amazon Ember" charset="0"/>
                <a:cs typeface="Amazon Ember" charset="0"/>
              </a:rPr>
              <a:t>2017, </a:t>
            </a:r>
            <a:r>
              <a:rPr lang="en-US" altLang="x-none" sz="933" b="0" i="0" dirty="0">
                <a:solidFill>
                  <a:srgbClr val="7F7F7F"/>
                </a:solidFill>
                <a:latin typeface="Amazon Ember" charset="0"/>
                <a:ea typeface="Amazon Ember" charset="0"/>
                <a:cs typeface="Amazon Ember" charset="0"/>
              </a:rPr>
              <a:t>Amazon Web Services, Inc. or its Affiliates. All rights reserved.</a:t>
            </a:r>
          </a:p>
        </p:txBody>
      </p:sp>
      <p:sp>
        <p:nvSpPr>
          <p:cNvPr id="2" name="Title 1"/>
          <p:cNvSpPr>
            <a:spLocks noGrp="1"/>
          </p:cNvSpPr>
          <p:nvPr>
            <p:ph type="title" hasCustomPrompt="1"/>
          </p:nvPr>
        </p:nvSpPr>
        <p:spPr>
          <a:xfrm>
            <a:off x="475487" y="463296"/>
            <a:ext cx="11265408" cy="626440"/>
          </a:xfrm>
        </p:spPr>
        <p:txBody>
          <a:bodyPr lIns="91440" tIns="45720" rIns="91440" bIns="45720"/>
          <a:lstStyle>
            <a:lvl1pPr>
              <a:defRPr b="0" i="0" spc="400">
                <a:latin typeface="Amazon Ember Light" charset="0"/>
                <a:ea typeface="Amazon Ember Light" charset="0"/>
                <a:cs typeface="Amazon Ember Light" charset="0"/>
              </a:defRPr>
            </a:lvl1pPr>
          </a:lstStyle>
          <a:p>
            <a:r>
              <a:rPr lang="en-US" dirty="0" smtClean="0"/>
              <a:t>CLICK TO EDIT MASTER TITLE STYLE</a:t>
            </a:r>
            <a:endParaRPr lang="en-US" dirty="0"/>
          </a:p>
        </p:txBody>
      </p:sp>
      <p:sp>
        <p:nvSpPr>
          <p:cNvPr id="7" name="Content Placeholder 6"/>
          <p:cNvSpPr>
            <a:spLocks noGrp="1"/>
          </p:cNvSpPr>
          <p:nvPr>
            <p:ph sz="quarter" idx="10"/>
          </p:nvPr>
        </p:nvSpPr>
        <p:spPr>
          <a:xfrm>
            <a:off x="475487" y="1304261"/>
            <a:ext cx="11265407" cy="4309729"/>
          </a:xfrm>
        </p:spPr>
        <p:txBody>
          <a:bodyPr/>
          <a:lstStyle>
            <a:lvl1pPr>
              <a:defRPr sz="1600" b="0" i="0" spc="67" baseline="0">
                <a:latin typeface="Amazon Ember" charset="0"/>
                <a:ea typeface="Amazon Ember" charset="0"/>
                <a:cs typeface="Amazon Ember" charset="0"/>
              </a:defRPr>
            </a:lvl1pPr>
            <a:lvl2pPr>
              <a:defRPr sz="1600" b="0" i="0" spc="67" baseline="0">
                <a:latin typeface="Amazon Ember" charset="0"/>
                <a:ea typeface="Amazon Ember" charset="0"/>
                <a:cs typeface="Amazon Ember" charset="0"/>
              </a:defRPr>
            </a:lvl2pPr>
            <a:lvl3pPr>
              <a:defRPr sz="1600" b="0" i="0" spc="67" baseline="0">
                <a:latin typeface="Amazon Ember" charset="0"/>
                <a:ea typeface="Amazon Ember" charset="0"/>
                <a:cs typeface="Amazon Ember" charset="0"/>
              </a:defRPr>
            </a:lvl3pPr>
            <a:lvl4pPr>
              <a:defRPr sz="1600" b="0" i="0" spc="67" baseline="0">
                <a:latin typeface="Amazon Ember" charset="0"/>
                <a:ea typeface="Amazon Ember" charset="0"/>
                <a:cs typeface="Amazon Ember" charset="0"/>
              </a:defRPr>
            </a:lvl4pPr>
            <a:lvl5pPr>
              <a:defRPr sz="1600" b="0" i="0" spc="67" baseline="0">
                <a:latin typeface="Amazon Ember" charset="0"/>
                <a:ea typeface="Amazon Ember" charset="0"/>
                <a:cs typeface="Amazon Embe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53016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pPr defTabSz="609585"/>
            <a:r>
              <a:rPr lang="en-US" sz="933" dirty="0" smtClean="0">
                <a:solidFill>
                  <a:srgbClr val="999A98">
                    <a:lumMod val="60000"/>
                    <a:lumOff val="40000"/>
                  </a:srgbClr>
                </a:solidFill>
              </a:rPr>
              <a:t>© 2016, Amazon Web Services, Inc. or its Affiliates. All rights reserved.</a:t>
            </a:r>
            <a:endParaRPr lang="en-US" sz="933" dirty="0">
              <a:solidFill>
                <a:srgbClr val="999A98">
                  <a:lumMod val="60000"/>
                  <a:lumOff val="40000"/>
                </a:srgb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990575" indent="-380990">
              <a:buFont typeface="Arial"/>
              <a:buChar char="•"/>
              <a:defRPr>
                <a:solidFill>
                  <a:srgbClr val="4D4D4C"/>
                </a:solidFill>
              </a:defRPr>
            </a:lvl2pPr>
            <a:lvl3pPr marL="1523962" indent="-304792">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448817" y="1347211"/>
            <a:ext cx="10943656" cy="4855901"/>
          </a:xfrm>
          <a:noFill/>
        </p:spPr>
        <p:txBody>
          <a:bodyPr/>
          <a:lstStyle>
            <a:lvl1pPr marL="0" indent="0">
              <a:buNone/>
              <a:defRPr lang="en-US" sz="1467">
                <a:solidFill>
                  <a:srgbClr val="3366FF"/>
                </a:solidFill>
                <a:effectLst/>
                <a:latin typeface="Lucida Console" panose="020B0609040504020204" pitchFamily="49" charset="0"/>
              </a:defRPr>
            </a:lvl1pPr>
            <a:lvl2pPr marL="609585" indent="0">
              <a:buNone/>
              <a:defRPr>
                <a:latin typeface="Lucida Console" panose="020B0609040504020204" pitchFamily="49" charset="0"/>
              </a:defRPr>
            </a:lvl2pPr>
            <a:lvl3pPr marL="1219170" indent="0">
              <a:buNone/>
              <a:defRPr>
                <a:latin typeface="Lucida Console" panose="020B0609040504020204" pitchFamily="49" charset="0"/>
              </a:defRPr>
            </a:lvl3pPr>
            <a:lvl4pPr marL="1828754" indent="0">
              <a:buNone/>
              <a:defRPr>
                <a:latin typeface="Lucida Console" panose="020B0609040504020204" pitchFamily="49" charset="0"/>
              </a:defRPr>
            </a:lvl4pPr>
            <a:lvl5pPr marL="2438339" indent="0">
              <a:buNone/>
              <a:defRPr>
                <a:latin typeface="Lucida Console" panose="020B0609040504020204" pitchFamily="49" charset="0"/>
              </a:defRPr>
            </a:lvl5pPr>
          </a:lstStyle>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528525" y="2625603"/>
            <a:ext cx="10363200" cy="1240140"/>
          </a:xfrm>
        </p:spPr>
        <p:txBody>
          <a:bodyPr anchor="ctr">
            <a:noAutofit/>
          </a:bodyPr>
          <a:lstStyle>
            <a:lvl1pPr algn="l">
              <a:defRPr sz="5333" b="1" cap="none">
                <a:solidFill>
                  <a:srgbClr val="4D4D4C"/>
                </a:solidFill>
              </a:defRPr>
            </a:lvl1p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normAutofit/>
          </a:bodyPr>
          <a:lstStyle>
            <a:lvl1pPr>
              <a:defRPr sz="3733">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44767" y="1350010"/>
            <a:ext cx="5384800" cy="4629431"/>
          </a:xfrm>
        </p:spPr>
        <p:txBody>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32767" y="1350010"/>
            <a:ext cx="5384800" cy="4629431"/>
          </a:xfrm>
        </p:spPr>
        <p:txBody>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0324" y="1344071"/>
            <a:ext cx="5386917" cy="639763"/>
          </a:xfrm>
        </p:spPr>
        <p:txBody>
          <a:bodyPr anchor="b">
            <a:no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450324" y="1983832"/>
            <a:ext cx="5386917"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49052" y="153249"/>
            <a:ext cx="10940405" cy="727655"/>
          </a:xfrm>
        </p:spPr>
        <p:txBody>
          <a:bodyPr>
            <a:normAutofit/>
          </a:bodyPr>
          <a:lstStyle>
            <a:lvl1pPr>
              <a:defRPr sz="3733">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6034093" y="1344071"/>
            <a:ext cx="5389033" cy="639763"/>
          </a:xfr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16" name="Content Placeholder 5"/>
          <p:cNvSpPr>
            <a:spLocks noGrp="1"/>
          </p:cNvSpPr>
          <p:nvPr>
            <p:ph sz="quarter" idx="4"/>
          </p:nvPr>
        </p:nvSpPr>
        <p:spPr>
          <a:xfrm>
            <a:off x="6034093" y="1983832"/>
            <a:ext cx="5389033"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209362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0025"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4308002"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8165981"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450323"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2" name="Text Placeholder 3"/>
          <p:cNvSpPr>
            <a:spLocks noGrp="1"/>
          </p:cNvSpPr>
          <p:nvPr>
            <p:ph type="body" sz="half" idx="11"/>
          </p:nvPr>
        </p:nvSpPr>
        <p:spPr>
          <a:xfrm>
            <a:off x="3328996"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3" name="Text Placeholder 3"/>
          <p:cNvSpPr>
            <a:spLocks noGrp="1"/>
          </p:cNvSpPr>
          <p:nvPr>
            <p:ph type="body" sz="half" idx="13"/>
          </p:nvPr>
        </p:nvSpPr>
        <p:spPr>
          <a:xfrm>
            <a:off x="6179447"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4" name="Text Placeholder 3"/>
          <p:cNvSpPr>
            <a:spLocks noGrp="1"/>
          </p:cNvSpPr>
          <p:nvPr>
            <p:ph type="body" sz="half" idx="15"/>
          </p:nvPr>
        </p:nvSpPr>
        <p:spPr>
          <a:xfrm>
            <a:off x="9320460"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5" name="Picture Placeholder 2"/>
          <p:cNvSpPr>
            <a:spLocks noGrp="1"/>
          </p:cNvSpPr>
          <p:nvPr>
            <p:ph type="pic" sz="quarter" idx="16"/>
          </p:nvPr>
        </p:nvSpPr>
        <p:spPr>
          <a:xfrm>
            <a:off x="450323"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3328996"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6179447"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9320460"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453244"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4" name="Text Placeholder 3"/>
          <p:cNvSpPr>
            <a:spLocks noGrp="1"/>
          </p:cNvSpPr>
          <p:nvPr>
            <p:ph type="body" sz="half" idx="11"/>
          </p:nvPr>
        </p:nvSpPr>
        <p:spPr>
          <a:xfrm>
            <a:off x="4639077"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Text Placeholder 3"/>
          <p:cNvSpPr>
            <a:spLocks noGrp="1"/>
          </p:cNvSpPr>
          <p:nvPr>
            <p:ph type="body" sz="half" idx="13"/>
          </p:nvPr>
        </p:nvSpPr>
        <p:spPr>
          <a:xfrm>
            <a:off x="8833299"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6" name="Text Placeholder 3"/>
          <p:cNvSpPr>
            <a:spLocks noGrp="1"/>
          </p:cNvSpPr>
          <p:nvPr>
            <p:ph type="body" sz="half" idx="15"/>
          </p:nvPr>
        </p:nvSpPr>
        <p:spPr>
          <a:xfrm>
            <a:off x="453244"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7" name="Text Placeholder 3"/>
          <p:cNvSpPr>
            <a:spLocks noGrp="1"/>
          </p:cNvSpPr>
          <p:nvPr>
            <p:ph type="body" sz="half" idx="17"/>
          </p:nvPr>
        </p:nvSpPr>
        <p:spPr>
          <a:xfrm>
            <a:off x="4639077"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8" name="Text Placeholder 3"/>
          <p:cNvSpPr>
            <a:spLocks noGrp="1"/>
          </p:cNvSpPr>
          <p:nvPr>
            <p:ph type="body" sz="half" idx="19"/>
          </p:nvPr>
        </p:nvSpPr>
        <p:spPr>
          <a:xfrm>
            <a:off x="8833299"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9" name="Picture Placeholder 2"/>
          <p:cNvSpPr>
            <a:spLocks noGrp="1"/>
          </p:cNvSpPr>
          <p:nvPr>
            <p:ph type="pic" sz="quarter" idx="20"/>
          </p:nvPr>
        </p:nvSpPr>
        <p:spPr>
          <a:xfrm>
            <a:off x="453252" y="1237731"/>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4639077" y="1237731"/>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8833299" y="1237731"/>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4639077" y="3709830"/>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8833299" y="3709830"/>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smtClean="0"/>
              <a:t>Click to edit Master title style</a:t>
            </a:r>
            <a:endParaRPr lang="en-US" dirty="0"/>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10738601" y="6186346"/>
            <a:ext cx="1358044" cy="5867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099280" y="2232571"/>
            <a:ext cx="8092721" cy="1667557"/>
          </a:xfrm>
        </p:spPr>
        <p:txBody>
          <a:bodyPr anchor="ctr" anchorCtr="0">
            <a:noAutofit/>
          </a:bodyPr>
          <a:lstStyle>
            <a:lvl1pPr>
              <a:defRPr sz="4000"/>
            </a:lvl1pPr>
          </a:lstStyle>
          <a:p>
            <a:r>
              <a:rPr lang="en-US" smtClean="0"/>
              <a:t>Click to edit Master title style</a:t>
            </a:r>
            <a:endParaRPr lang="en-US" dirty="0"/>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4269" y="2067775"/>
            <a:ext cx="10363200" cy="1362075"/>
          </a:xfrm>
        </p:spPr>
        <p:txBody>
          <a:bodyPr anchor="ctr">
            <a:noAutofit/>
          </a:bodyPr>
          <a:lstStyle>
            <a:lvl1pPr algn="l">
              <a:defRPr sz="5333" b="1" cap="none"/>
            </a:lvl1pPr>
          </a:lstStyle>
          <a:p>
            <a:r>
              <a:rPr lang="en-US" dirty="0" smtClean="0"/>
              <a:t>Thank you!</a:t>
            </a:r>
            <a:endParaRPr lang="en-US" dirty="0"/>
          </a:p>
        </p:txBody>
      </p:sp>
      <p:sp>
        <p:nvSpPr>
          <p:cNvPr id="3" name="Text Placeholder 11"/>
          <p:cNvSpPr>
            <a:spLocks noGrp="1"/>
          </p:cNvSpPr>
          <p:nvPr>
            <p:ph type="body" sz="quarter" idx="10"/>
          </p:nvPr>
        </p:nvSpPr>
        <p:spPr>
          <a:xfrm>
            <a:off x="650532" y="4643694"/>
            <a:ext cx="4910667" cy="577849"/>
          </a:xfrm>
        </p:spPr>
        <p:txBody>
          <a:bodyPr>
            <a:normAutofit/>
          </a:bodyPr>
          <a:lstStyle>
            <a:lvl1pPr marL="0" indent="0" algn="l">
              <a:buNone/>
              <a:defRPr sz="2133" baseline="0"/>
            </a:lvl1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97394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EF6E88-B4ED-B54A-A79D-04CCBE4B33D5}"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84037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EF6E88-B4ED-B54A-A79D-04CCBE4B33D5}" type="datetimeFigureOut">
              <a:rPr lang="en-US" smtClean="0"/>
              <a:t>10/23/17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92222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EF6E88-B4ED-B54A-A79D-04CCBE4B33D5}" type="datetimeFigureOut">
              <a:rPr lang="en-US" smtClean="0"/>
              <a:t>10/23/17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49325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F6E88-B4ED-B54A-A79D-04CCBE4B33D5}" type="datetimeFigureOut">
              <a:rPr lang="en-US" smtClean="0"/>
              <a:t>10/23/17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64360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F6E88-B4ED-B54A-A79D-04CCBE4B33D5}"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05194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F6E88-B4ED-B54A-A79D-04CCBE4B33D5}"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9013244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slideLayout" Target="../slideLayouts/slideLayout27.xml"/><Relationship Id="rId15" Type="http://schemas.openxmlformats.org/officeDocument/2006/relationships/theme" Target="../theme/theme2.xml"/><Relationship Id="rId16" Type="http://schemas.openxmlformats.org/officeDocument/2006/relationships/image" Target="../media/image2.emf"/><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F6E88-B4ED-B54A-A79D-04CCBE4B33D5}" type="datetimeFigureOut">
              <a:rPr lang="en-US" smtClean="0"/>
              <a:t>10/23/17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85558-DD9F-8647-90CC-93B8FD1EBA1A}" type="slidenum">
              <a:rPr lang="en-US" smtClean="0"/>
              <a:t>‹#›</a:t>
            </a:fld>
            <a:endParaRPr lang="en-US"/>
          </a:p>
        </p:txBody>
      </p:sp>
    </p:spTree>
    <p:extLst>
      <p:ext uri="{BB962C8B-B14F-4D97-AF65-F5344CB8AC3E}">
        <p14:creationId xmlns:p14="http://schemas.microsoft.com/office/powerpoint/2010/main" val="1170336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9052" y="153248"/>
            <a:ext cx="10940405" cy="114300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4123" y="1345776"/>
            <a:ext cx="10940405" cy="4738568"/>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0814549" y="6265520"/>
            <a:ext cx="1178200" cy="441467"/>
          </a:xfrm>
          <a:prstGeom prst="rect">
            <a:avLst/>
          </a:prstGeom>
        </p:spPr>
      </p:pic>
    </p:spTree>
    <p:extLst>
      <p:ext uri="{BB962C8B-B14F-4D97-AF65-F5344CB8AC3E}">
        <p14:creationId xmlns:p14="http://schemas.microsoft.com/office/powerpoint/2010/main" val="211271260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l" defTabSz="609585" rtl="0" eaLnBrk="1" latinLnBrk="0" hangingPunct="1">
        <a:spcBef>
          <a:spcPct val="0"/>
        </a:spcBef>
        <a:buNone/>
        <a:defRPr sz="3733" b="1" i="0" kern="1200">
          <a:solidFill>
            <a:schemeClr val="accent6">
              <a:lumMod val="50000"/>
            </a:schemeClr>
          </a:solidFill>
          <a:latin typeface="Arial"/>
          <a:ea typeface="+mj-ea"/>
          <a:cs typeface="Arial"/>
        </a:defRPr>
      </a:lvl1pPr>
    </p:titleStyle>
    <p:bodyStyle>
      <a:lvl1pPr marL="0" indent="0" algn="l" defTabSz="609585" rtl="0" eaLnBrk="1" latinLnBrk="0" hangingPunct="1">
        <a:spcBef>
          <a:spcPct val="20000"/>
        </a:spcBef>
        <a:buFontTx/>
        <a:buNone/>
        <a:defRPr sz="3200" b="0" i="0" kern="1200">
          <a:solidFill>
            <a:schemeClr val="accent6">
              <a:lumMod val="50000"/>
            </a:schemeClr>
          </a:solidFill>
          <a:latin typeface="Arial"/>
          <a:ea typeface="+mn-ea"/>
          <a:cs typeface="Arial"/>
        </a:defRPr>
      </a:lvl1pPr>
      <a:lvl2pPr marL="990575" indent="-380990" algn="l" defTabSz="609585" rtl="0" eaLnBrk="1" latinLnBrk="0" hangingPunct="1">
        <a:spcBef>
          <a:spcPct val="20000"/>
        </a:spcBef>
        <a:buFont typeface="Arial"/>
        <a:buChar char="•"/>
        <a:defRPr sz="2667" b="0" i="0" kern="1200">
          <a:solidFill>
            <a:schemeClr val="accent6">
              <a:lumMod val="50000"/>
            </a:schemeClr>
          </a:solidFill>
          <a:latin typeface="Arial"/>
          <a:ea typeface="+mn-ea"/>
          <a:cs typeface="Arial"/>
        </a:defRPr>
      </a:lvl2pPr>
      <a:lvl3pPr marL="1523962" indent="-304792" algn="l" defTabSz="609585" rtl="0" eaLnBrk="1" latinLnBrk="0" hangingPunct="1">
        <a:spcBef>
          <a:spcPct val="20000"/>
        </a:spcBef>
        <a:buFont typeface="Arial"/>
        <a:buChar char="•"/>
        <a:defRPr sz="2400" b="0" i="0" kern="1200">
          <a:solidFill>
            <a:schemeClr val="accent6">
              <a:lumMod val="50000"/>
            </a:schemeClr>
          </a:solidFill>
          <a:latin typeface="Arial"/>
          <a:ea typeface="+mn-ea"/>
          <a:cs typeface="Arial"/>
        </a:defRPr>
      </a:lvl3pPr>
      <a:lvl4pPr marL="2133547" indent="-304792" algn="l" defTabSz="609585" rtl="0" eaLnBrk="1" latinLnBrk="0" hangingPunct="1">
        <a:spcBef>
          <a:spcPct val="20000"/>
        </a:spcBef>
        <a:buFont typeface="Arial"/>
        <a:buChar char="–"/>
        <a:defRPr sz="2133" b="0" i="0" kern="1200">
          <a:solidFill>
            <a:schemeClr val="accent6">
              <a:lumMod val="50000"/>
            </a:schemeClr>
          </a:solidFill>
          <a:latin typeface="Arial"/>
          <a:ea typeface="+mn-ea"/>
          <a:cs typeface="Arial"/>
        </a:defRPr>
      </a:lvl4pPr>
      <a:lvl5pPr marL="2743131" indent="-304792" algn="l" defTabSz="609585" rtl="0" eaLnBrk="1" latinLnBrk="0" hangingPunct="1">
        <a:spcBef>
          <a:spcPct val="20000"/>
        </a:spcBef>
        <a:buFont typeface="Arial"/>
        <a:buChar char="»"/>
        <a:defRPr sz="2133" b="0" i="0" kern="1200">
          <a:solidFill>
            <a:schemeClr val="accent6">
              <a:lumMod val="50000"/>
            </a:schemeClr>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hyperlink" Target="https://github.com/containernetworking/cni/blob/master/SPEC.m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3.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tif"/><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900" y="266701"/>
            <a:ext cx="11823700" cy="2019300"/>
          </a:xfrm>
        </p:spPr>
        <p:txBody>
          <a:bodyPr>
            <a:noAutofit/>
          </a:bodyPr>
          <a:lstStyle/>
          <a:p>
            <a:r>
              <a:rPr lang="en-US" b="1" dirty="0">
                <a:solidFill>
                  <a:srgbClr val="999A98">
                    <a:lumMod val="50000"/>
                  </a:srgbClr>
                </a:solidFill>
                <a:latin typeface="Arial"/>
                <a:cs typeface="Arial"/>
              </a:rPr>
              <a:t>Kubernetes on </a:t>
            </a:r>
            <a:r>
              <a:rPr lang="en-US" b="1" dirty="0" smtClean="0">
                <a:solidFill>
                  <a:srgbClr val="999A98">
                    <a:lumMod val="50000"/>
                  </a:srgbClr>
                </a:solidFill>
                <a:latin typeface="Arial"/>
                <a:cs typeface="Arial"/>
              </a:rPr>
              <a:t>AWS Workshop</a:t>
            </a:r>
            <a:endParaRPr lang="en-US" sz="8800" dirty="0"/>
          </a:p>
        </p:txBody>
      </p:sp>
      <p:sp>
        <p:nvSpPr>
          <p:cNvPr id="3" name="Subtitle 2"/>
          <p:cNvSpPr>
            <a:spLocks noGrp="1"/>
          </p:cNvSpPr>
          <p:nvPr>
            <p:ph type="subTitle" idx="1"/>
          </p:nvPr>
        </p:nvSpPr>
        <p:spPr>
          <a:xfrm>
            <a:off x="546100" y="3602038"/>
            <a:ext cx="5778500" cy="2430462"/>
          </a:xfrm>
        </p:spPr>
        <p:txBody>
          <a:bodyPr/>
          <a:lstStyle/>
          <a:p>
            <a:pPr algn="l"/>
            <a:r>
              <a:rPr lang="en-US" dirty="0" smtClean="0"/>
              <a:t>Presenter Name:</a:t>
            </a:r>
          </a:p>
          <a:p>
            <a:pPr algn="l"/>
            <a:endParaRPr lang="en-US" dirty="0" smtClean="0"/>
          </a:p>
          <a:p>
            <a:pPr algn="l"/>
            <a:endParaRPr lang="en-US" dirty="0"/>
          </a:p>
          <a:p>
            <a:pPr algn="l"/>
            <a:endParaRPr lang="en-US" dirty="0"/>
          </a:p>
          <a:p>
            <a:pPr algn="l"/>
            <a:r>
              <a:rPr lang="en-US" dirty="0" smtClean="0"/>
              <a:t>Date</a:t>
            </a:r>
            <a:r>
              <a:rPr lang="en-US" dirty="0" smtClean="0"/>
              <a:t>:</a:t>
            </a:r>
            <a:endParaRPr lang="en-US" dirty="0"/>
          </a:p>
        </p:txBody>
      </p:sp>
      <p:sp>
        <p:nvSpPr>
          <p:cNvPr id="4" name="Subtitle 2"/>
          <p:cNvSpPr txBox="1">
            <a:spLocks/>
          </p:cNvSpPr>
          <p:nvPr/>
        </p:nvSpPr>
        <p:spPr>
          <a:xfrm>
            <a:off x="7188200" y="3411538"/>
            <a:ext cx="4329028" cy="1211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83" y="3957638"/>
            <a:ext cx="1405837" cy="13636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003" y="3957638"/>
            <a:ext cx="1363662" cy="1363662"/>
          </a:xfrm>
          <a:prstGeom prst="rect">
            <a:avLst/>
          </a:prstGeom>
        </p:spPr>
      </p:pic>
    </p:spTree>
    <p:extLst>
      <p:ext uri="{BB962C8B-B14F-4D97-AF65-F5344CB8AC3E}">
        <p14:creationId xmlns:p14="http://schemas.microsoft.com/office/powerpoint/2010/main" val="420042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Tree>
    <p:extLst>
      <p:ext uri="{BB962C8B-B14F-4D97-AF65-F5344CB8AC3E}">
        <p14:creationId xmlns:p14="http://schemas.microsoft.com/office/powerpoint/2010/main" val="186616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059" y="259680"/>
            <a:ext cx="10940405" cy="726923"/>
          </a:xfrm>
        </p:spPr>
        <p:txBody>
          <a:bodyPr/>
          <a:lstStyle/>
          <a:p>
            <a:r>
              <a:rPr lang="en-US" dirty="0" smtClean="0"/>
              <a:t>CNI Plugins </a:t>
            </a:r>
            <a:endParaRPr lang="en-US" dirty="0"/>
          </a:p>
        </p:txBody>
      </p:sp>
      <p:sp>
        <p:nvSpPr>
          <p:cNvPr id="5" name="TextBox 4"/>
          <p:cNvSpPr txBox="1"/>
          <p:nvPr/>
        </p:nvSpPr>
        <p:spPr>
          <a:xfrm>
            <a:off x="660400" y="1557867"/>
            <a:ext cx="10414000" cy="3785652"/>
          </a:xfrm>
          <a:prstGeom prst="rect">
            <a:avLst/>
          </a:prstGeom>
          <a:noFill/>
        </p:spPr>
        <p:txBody>
          <a:bodyPr wrap="square" rtlCol="0">
            <a:spAutoFit/>
          </a:bodyPr>
          <a:lstStyle/>
          <a:p>
            <a:pPr marL="380990" indent="-380990" defTabSz="609585">
              <a:buFont typeface="Arial" charset="0"/>
              <a:buChar char="•"/>
            </a:pPr>
            <a:r>
              <a:rPr lang="en-US" sz="2400" dirty="0">
                <a:solidFill>
                  <a:srgbClr val="474746"/>
                </a:solidFill>
              </a:rPr>
              <a:t>The Container Network Interface is a set of specs and libs for writing networking plugins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Handles standards around namespace and interface configuration </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Configured by passing “—networking CNI” flag in cluster spec; then installing the desired plugin as a </a:t>
            </a:r>
            <a:r>
              <a:rPr lang="en-US" sz="2400" dirty="0" err="1">
                <a:solidFill>
                  <a:srgbClr val="474746"/>
                </a:solidFill>
              </a:rPr>
              <a:t>daemonset</a:t>
            </a:r>
            <a:r>
              <a:rPr lang="en-US" sz="2400" dirty="0">
                <a:solidFill>
                  <a:srgbClr val="474746"/>
                </a:solidFill>
              </a:rPr>
              <a:t> (run once on all hosts)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CNI standards have allowed for a number of networking approaches in Kubernetes, each with their own advantages and disadvantages</a:t>
            </a:r>
          </a:p>
        </p:txBody>
      </p:sp>
      <p:sp>
        <p:nvSpPr>
          <p:cNvPr id="6" name="TextBox 5"/>
          <p:cNvSpPr txBox="1"/>
          <p:nvPr/>
        </p:nvSpPr>
        <p:spPr>
          <a:xfrm>
            <a:off x="0" y="6366934"/>
            <a:ext cx="7450667" cy="297454"/>
          </a:xfrm>
          <a:prstGeom prst="rect">
            <a:avLst/>
          </a:prstGeom>
          <a:noFill/>
        </p:spPr>
        <p:txBody>
          <a:bodyPr wrap="square" rtlCol="0">
            <a:spAutoFit/>
          </a:bodyPr>
          <a:lstStyle/>
          <a:p>
            <a:pPr defTabSz="609585"/>
            <a:r>
              <a:rPr lang="en-US" sz="1333" dirty="0">
                <a:solidFill>
                  <a:srgbClr val="474746"/>
                </a:solidFill>
                <a:hlinkClick r:id="rId3"/>
              </a:rPr>
              <a:t>https://github.com/containernetworking/cni/blob/master/SPEC.md</a:t>
            </a:r>
            <a:r>
              <a:rPr lang="en-US" sz="1333" dirty="0">
                <a:solidFill>
                  <a:srgbClr val="474746"/>
                </a:solidFill>
              </a:rPr>
              <a:t> </a:t>
            </a:r>
            <a:r>
              <a:rPr lang="en-US" sz="1333" dirty="0">
                <a:solidFill>
                  <a:srgbClr val="474746"/>
                </a:solidFill>
                <a:sym typeface="Wingdings"/>
              </a:rPr>
              <a:t> you should read this</a:t>
            </a:r>
            <a:endParaRPr lang="en-US" sz="1333" dirty="0">
              <a:solidFill>
                <a:srgbClr val="474746"/>
              </a:solidFill>
            </a:endParaRPr>
          </a:p>
        </p:txBody>
      </p:sp>
    </p:spTree>
    <p:extLst>
      <p:ext uri="{BB962C8B-B14F-4D97-AF65-F5344CB8AC3E}">
        <p14:creationId xmlns:p14="http://schemas.microsoft.com/office/powerpoint/2010/main" val="65919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Overlay Networks</a:t>
            </a:r>
            <a:endParaRPr lang="en-US" dirty="0"/>
          </a:p>
        </p:txBody>
      </p:sp>
      <p:pic>
        <p:nvPicPr>
          <p:cNvPr id="3" name="Picture 2"/>
          <p:cNvPicPr/>
          <p:nvPr/>
        </p:nvPicPr>
        <p:blipFill>
          <a:blip r:embed="rId3"/>
          <a:stretch>
            <a:fillRect/>
          </a:stretch>
        </p:blipFill>
        <p:spPr>
          <a:xfrm>
            <a:off x="2710639" y="1819956"/>
            <a:ext cx="5797432" cy="3359595"/>
          </a:xfrm>
          <a:prstGeom prst="rect">
            <a:avLst/>
          </a:prstGeom>
        </p:spPr>
      </p:pic>
      <p:sp>
        <p:nvSpPr>
          <p:cNvPr id="4" name="Rectangle 3"/>
          <p:cNvSpPr/>
          <p:nvPr/>
        </p:nvSpPr>
        <p:spPr>
          <a:xfrm>
            <a:off x="-1163382" y="6529706"/>
            <a:ext cx="7748041" cy="297454"/>
          </a:xfrm>
          <a:prstGeom prst="rect">
            <a:avLst/>
          </a:prstGeom>
        </p:spPr>
        <p:txBody>
          <a:bodyPr wrap="square">
            <a:spAutoFit/>
          </a:bodyPr>
          <a:lstStyle/>
          <a:p>
            <a:pPr algn="ctr" defTabSz="609585"/>
            <a:r>
              <a:rPr lang="en-US" sz="1333" dirty="0">
                <a:solidFill>
                  <a:srgbClr val="474746"/>
                </a:solidFill>
                <a:latin typeface="Calibri" charset="0"/>
                <a:ea typeface="Calibri" charset="0"/>
                <a:cs typeface="Times New Roman" charset="0"/>
              </a:rPr>
              <a:t>http://</a:t>
            </a:r>
            <a:r>
              <a:rPr lang="en-US" sz="1333" dirty="0" err="1">
                <a:solidFill>
                  <a:srgbClr val="474746"/>
                </a:solidFill>
                <a:latin typeface="Calibri" charset="0"/>
                <a:ea typeface="Calibri" charset="0"/>
                <a:cs typeface="Times New Roman" charset="0"/>
              </a:rPr>
              <a:t>blog.nigelpoulton.com</a:t>
            </a:r>
            <a:r>
              <a:rPr lang="en-US" sz="1333" dirty="0">
                <a:solidFill>
                  <a:srgbClr val="474746"/>
                </a:solidFill>
                <a:latin typeface="Calibri" charset="0"/>
                <a:ea typeface="Calibri" charset="0"/>
                <a:cs typeface="Times New Roman" charset="0"/>
              </a:rPr>
              <a:t>/demystifying-</a:t>
            </a:r>
            <a:r>
              <a:rPr lang="en-US" sz="1333" dirty="0" err="1">
                <a:solidFill>
                  <a:srgbClr val="474746"/>
                </a:solidFill>
                <a:latin typeface="Calibri" charset="0"/>
                <a:ea typeface="Calibri" charset="0"/>
                <a:cs typeface="Times New Roman" charset="0"/>
              </a:rPr>
              <a:t>docker</a:t>
            </a:r>
            <a:r>
              <a:rPr lang="en-US" sz="1333" dirty="0">
                <a:solidFill>
                  <a:srgbClr val="474746"/>
                </a:solidFill>
                <a:latin typeface="Calibri" charset="0"/>
                <a:ea typeface="Calibri" charset="0"/>
                <a:cs typeface="Times New Roman" charset="0"/>
              </a:rPr>
              <a:t>-overlay-networking/</a:t>
            </a:r>
          </a:p>
        </p:txBody>
      </p:sp>
    </p:spTree>
    <p:extLst>
      <p:ext uri="{BB962C8B-B14F-4D97-AF65-F5344CB8AC3E}">
        <p14:creationId xmlns:p14="http://schemas.microsoft.com/office/powerpoint/2010/main" val="196899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4008" y="1566194"/>
            <a:ext cx="3887449" cy="3374642"/>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CoreOS project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Stores configuration data in </a:t>
            </a:r>
            <a:r>
              <a:rPr lang="en-US" sz="2133" dirty="0" err="1">
                <a:solidFill>
                  <a:srgbClr val="474746"/>
                </a:solidFill>
              </a:rPr>
              <a:t>etcd</a:t>
            </a:r>
            <a:endParaRPr lang="en-US" sz="2133" dirty="0">
              <a:solidFill>
                <a:srgbClr val="474746"/>
              </a:solidFill>
            </a:endParaRP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err="1">
                <a:solidFill>
                  <a:srgbClr val="474746"/>
                </a:solidFill>
              </a:rPr>
              <a:t>VXLan</a:t>
            </a:r>
            <a:r>
              <a:rPr lang="en-US" sz="2133" dirty="0">
                <a:solidFill>
                  <a:srgbClr val="474746"/>
                </a:solidFill>
              </a:rPr>
              <a:t> for L2 </a:t>
            </a:r>
            <a:r>
              <a:rPr lang="en-US" sz="2133" dirty="0" err="1">
                <a:solidFill>
                  <a:srgbClr val="474746"/>
                </a:solidFill>
              </a:rPr>
              <a:t>encap</a:t>
            </a:r>
            <a:r>
              <a:rPr lang="en-US" sz="2133" dirty="0">
                <a:solidFill>
                  <a:srgbClr val="474746"/>
                </a:solidFill>
              </a:rPr>
              <a:t> (default)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Each pod gets a /24 subnet on the flannel /16 overlay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07" y="194937"/>
            <a:ext cx="2397316" cy="730889"/>
          </a:xfrm>
          <a:prstGeom prst="rect">
            <a:avLst/>
          </a:prstGeom>
        </p:spPr>
      </p:pic>
      <p:pic>
        <p:nvPicPr>
          <p:cNvPr id="8" name="Picture 7"/>
          <p:cNvPicPr/>
          <p:nvPr/>
        </p:nvPicPr>
        <p:blipFill>
          <a:blip r:embed="rId4"/>
          <a:stretch>
            <a:fillRect/>
          </a:stretch>
        </p:blipFill>
        <p:spPr>
          <a:xfrm>
            <a:off x="5541364" y="1566194"/>
            <a:ext cx="5596328" cy="3857919"/>
          </a:xfrm>
          <a:prstGeom prst="rect">
            <a:avLst/>
          </a:prstGeom>
        </p:spPr>
      </p:pic>
    </p:spTree>
    <p:extLst>
      <p:ext uri="{BB962C8B-B14F-4D97-AF65-F5344CB8AC3E}">
        <p14:creationId xmlns:p14="http://schemas.microsoft.com/office/powerpoint/2010/main" val="80276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15" y="229851"/>
            <a:ext cx="2536221" cy="660955"/>
          </a:xfrm>
          <a:prstGeom prst="rect">
            <a:avLst/>
          </a:prstGeom>
        </p:spPr>
      </p:pic>
      <p:sp>
        <p:nvSpPr>
          <p:cNvPr id="5" name="TextBox 4"/>
          <p:cNvSpPr txBox="1"/>
          <p:nvPr/>
        </p:nvSpPr>
        <p:spPr>
          <a:xfrm>
            <a:off x="599608" y="1329128"/>
            <a:ext cx="3887449" cy="4031104"/>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Open source project owned by </a:t>
            </a:r>
            <a:r>
              <a:rPr lang="en-US" sz="2133" dirty="0" err="1">
                <a:solidFill>
                  <a:srgbClr val="474746"/>
                </a:solidFill>
              </a:rPr>
              <a:t>Weaveworks</a:t>
            </a:r>
            <a:endParaRPr lang="en-US" sz="2133" dirty="0">
              <a:solidFill>
                <a:srgbClr val="474746"/>
              </a:solidFill>
            </a:endParaRP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backing k/v store required; cluster state replicated in memory</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Supports multicast + </a:t>
            </a:r>
            <a:r>
              <a:rPr lang="en-US" sz="2133" dirty="0" err="1">
                <a:solidFill>
                  <a:srgbClr val="474746"/>
                </a:solidFill>
              </a:rPr>
              <a:t>NaCL</a:t>
            </a:r>
            <a:r>
              <a:rPr lang="en-US" sz="2133" dirty="0">
                <a:solidFill>
                  <a:srgbClr val="474746"/>
                </a:solidFill>
              </a:rPr>
              <a:t> encryption</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Has DNS service discovery and load balancing built in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057" y="1866108"/>
            <a:ext cx="6741009" cy="2988689"/>
          </a:xfrm>
          <a:prstGeom prst="rect">
            <a:avLst/>
          </a:prstGeom>
        </p:spPr>
      </p:pic>
    </p:spTree>
    <p:extLst>
      <p:ext uri="{BB962C8B-B14F-4D97-AF65-F5344CB8AC3E}">
        <p14:creationId xmlns:p14="http://schemas.microsoft.com/office/powerpoint/2010/main" val="1664692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Overlay Networks</a:t>
            </a:r>
            <a:endParaRPr lang="en-US" dirty="0"/>
          </a:p>
        </p:txBody>
      </p:sp>
      <p:sp>
        <p:nvSpPr>
          <p:cNvPr id="5" name="TextBox 4"/>
          <p:cNvSpPr txBox="1"/>
          <p:nvPr/>
        </p:nvSpPr>
        <p:spPr>
          <a:xfrm>
            <a:off x="449052" y="2036461"/>
            <a:ext cx="4676091" cy="3702873"/>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Agnostic to underlying topology and platform</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 easily span networks and platforms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Some offer cool functionality (encryption, multicast)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cluster size limitations due to routes or hosts</a:t>
            </a:r>
          </a:p>
        </p:txBody>
      </p:sp>
      <p:sp>
        <p:nvSpPr>
          <p:cNvPr id="6" name="TextBox 5"/>
          <p:cNvSpPr txBox="1"/>
          <p:nvPr/>
        </p:nvSpPr>
        <p:spPr>
          <a:xfrm>
            <a:off x="5638980" y="2036461"/>
            <a:ext cx="4676091" cy="3702873"/>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Can be difficult to troubleshoot due to encapsulation</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Require port mapping on host or load balancers for access from other networks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Performance overhead</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Can’t use security groups</a:t>
            </a:r>
          </a:p>
          <a:p>
            <a:pPr marL="380990" indent="-380990" defTabSz="609585">
              <a:buFont typeface="Arial" charset="0"/>
              <a:buChar char="•"/>
            </a:pPr>
            <a:endParaRPr lang="en-US" sz="2133" dirty="0">
              <a:solidFill>
                <a:srgbClr val="474746"/>
              </a:solidFill>
            </a:endParaRPr>
          </a:p>
        </p:txBody>
      </p:sp>
      <p:sp>
        <p:nvSpPr>
          <p:cNvPr id="7" name="TextBox 6"/>
          <p:cNvSpPr txBox="1"/>
          <p:nvPr/>
        </p:nvSpPr>
        <p:spPr>
          <a:xfrm>
            <a:off x="739515" y="1069300"/>
            <a:ext cx="2238531" cy="461665"/>
          </a:xfrm>
          <a:prstGeom prst="rect">
            <a:avLst/>
          </a:prstGeom>
          <a:noFill/>
        </p:spPr>
        <p:txBody>
          <a:bodyPr wrap="square" rtlCol="0">
            <a:spAutoFit/>
          </a:bodyPr>
          <a:lstStyle/>
          <a:p>
            <a:pPr defTabSz="609585"/>
            <a:r>
              <a:rPr lang="en-US" sz="2400" b="1" dirty="0">
                <a:solidFill>
                  <a:srgbClr val="474746"/>
                </a:solidFill>
              </a:rPr>
              <a:t>Pros:</a:t>
            </a:r>
          </a:p>
        </p:txBody>
      </p:sp>
      <p:sp>
        <p:nvSpPr>
          <p:cNvPr id="8" name="TextBox 7"/>
          <p:cNvSpPr txBox="1"/>
          <p:nvPr/>
        </p:nvSpPr>
        <p:spPr>
          <a:xfrm>
            <a:off x="6089337" y="1069300"/>
            <a:ext cx="2238531" cy="461665"/>
          </a:xfrm>
          <a:prstGeom prst="rect">
            <a:avLst/>
          </a:prstGeom>
          <a:noFill/>
        </p:spPr>
        <p:txBody>
          <a:bodyPr wrap="square" rtlCol="0">
            <a:spAutoFit/>
          </a:bodyPr>
          <a:lstStyle/>
          <a:p>
            <a:pPr defTabSz="609585"/>
            <a:r>
              <a:rPr lang="en-US" sz="2400" b="1" dirty="0">
                <a:solidFill>
                  <a:srgbClr val="474746"/>
                </a:solidFill>
              </a:rPr>
              <a:t>Cons:</a:t>
            </a:r>
          </a:p>
        </p:txBody>
      </p:sp>
    </p:spTree>
    <p:extLst>
      <p:ext uri="{BB962C8B-B14F-4D97-AF65-F5344CB8AC3E}">
        <p14:creationId xmlns:p14="http://schemas.microsoft.com/office/powerpoint/2010/main" val="199184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97" y="171626"/>
            <a:ext cx="2588300" cy="850665"/>
          </a:xfrm>
          <a:prstGeom prst="rect">
            <a:avLst/>
          </a:prstGeom>
        </p:spPr>
      </p:pic>
      <p:sp>
        <p:nvSpPr>
          <p:cNvPr id="6" name="Rounded Rectangle 5"/>
          <p:cNvSpPr/>
          <p:nvPr/>
        </p:nvSpPr>
        <p:spPr>
          <a:xfrm>
            <a:off x="2038941" y="1549273"/>
            <a:ext cx="4035599" cy="4328259"/>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Arial"/>
            </a:endParaRPr>
          </a:p>
        </p:txBody>
      </p:sp>
      <p:sp>
        <p:nvSpPr>
          <p:cNvPr id="7" name="TextBox 35"/>
          <p:cNvSpPr txBox="1">
            <a:spLocks noChangeArrowheads="1"/>
          </p:cNvSpPr>
          <p:nvPr/>
        </p:nvSpPr>
        <p:spPr bwMode="auto">
          <a:xfrm>
            <a:off x="2811552" y="5916845"/>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VPC – 10.0.0.0/16</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241" y="1199377"/>
            <a:ext cx="831979" cy="543097"/>
          </a:xfrm>
          <a:prstGeom prst="rect">
            <a:avLst/>
          </a:prstGeom>
        </p:spPr>
      </p:pic>
      <p:sp>
        <p:nvSpPr>
          <p:cNvPr id="10" name="Rounded Rectangle 9"/>
          <p:cNvSpPr/>
          <p:nvPr/>
        </p:nvSpPr>
        <p:spPr>
          <a:xfrm>
            <a:off x="7236831" y="2307760"/>
            <a:ext cx="2334684"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Aria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3848" y="2082143"/>
            <a:ext cx="471805" cy="489279"/>
          </a:xfrm>
          <a:prstGeom prst="rect">
            <a:avLst/>
          </a:prstGeom>
        </p:spPr>
      </p:pic>
      <p:sp>
        <p:nvSpPr>
          <p:cNvPr id="14" name="TextBox 13"/>
          <p:cNvSpPr txBox="1"/>
          <p:nvPr/>
        </p:nvSpPr>
        <p:spPr>
          <a:xfrm>
            <a:off x="2214241" y="3218329"/>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instance1</a:t>
            </a:r>
            <a:endParaRPr lang="en-US" sz="1867" b="1" dirty="0">
              <a:solidFill>
                <a:srgbClr val="474746"/>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7775" y="2307761"/>
            <a:ext cx="726375" cy="75327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995" y="2307761"/>
            <a:ext cx="726375" cy="753279"/>
          </a:xfrm>
          <a:prstGeom prst="rect">
            <a:avLst/>
          </a:prstGeom>
        </p:spPr>
      </p:pic>
      <p:sp>
        <p:nvSpPr>
          <p:cNvPr id="18" name="TextBox 35"/>
          <p:cNvSpPr txBox="1">
            <a:spLocks noChangeArrowheads="1"/>
          </p:cNvSpPr>
          <p:nvPr/>
        </p:nvSpPr>
        <p:spPr bwMode="auto">
          <a:xfrm>
            <a:off x="1549009" y="3346053"/>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10.0.0.10</a:t>
            </a:r>
          </a:p>
        </p:txBody>
      </p:sp>
      <p:sp>
        <p:nvSpPr>
          <p:cNvPr id="19" name="TextBox 35"/>
          <p:cNvSpPr txBox="1">
            <a:spLocks noChangeArrowheads="1"/>
          </p:cNvSpPr>
          <p:nvPr/>
        </p:nvSpPr>
        <p:spPr bwMode="auto">
          <a:xfrm>
            <a:off x="7322951" y="4793762"/>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10.0.0.12</a:t>
            </a:r>
          </a:p>
        </p:txBody>
      </p:sp>
      <p:sp>
        <p:nvSpPr>
          <p:cNvPr id="20" name="Rounded Rectangle 19"/>
          <p:cNvSpPr/>
          <p:nvPr/>
        </p:nvSpPr>
        <p:spPr>
          <a:xfrm>
            <a:off x="2472419" y="1954975"/>
            <a:ext cx="3213100" cy="604055"/>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21" name="TextBox 35"/>
          <p:cNvSpPr txBox="1">
            <a:spLocks noChangeArrowheads="1"/>
          </p:cNvSpPr>
          <p:nvPr/>
        </p:nvSpPr>
        <p:spPr bwMode="auto">
          <a:xfrm>
            <a:off x="2907851" y="1967912"/>
            <a:ext cx="2162443"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Subnet – 172.16.1.0/16</a:t>
            </a:r>
          </a:p>
        </p:txBody>
      </p:sp>
      <p:sp>
        <p:nvSpPr>
          <p:cNvPr id="22" name="TextBox 35"/>
          <p:cNvSpPr txBox="1">
            <a:spLocks noChangeArrowheads="1"/>
          </p:cNvSpPr>
          <p:nvPr/>
        </p:nvSpPr>
        <p:spPr bwMode="auto">
          <a:xfrm>
            <a:off x="1905949" y="2284247"/>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172.16.0.1/24</a:t>
            </a:r>
          </a:p>
        </p:txBody>
      </p:sp>
      <p:sp>
        <p:nvSpPr>
          <p:cNvPr id="23" name="TextBox 35"/>
          <p:cNvSpPr txBox="1">
            <a:spLocks noChangeArrowheads="1"/>
          </p:cNvSpPr>
          <p:nvPr/>
        </p:nvSpPr>
        <p:spPr bwMode="auto">
          <a:xfrm>
            <a:off x="4068392" y="2257002"/>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172.16.0.2/24</a:t>
            </a:r>
          </a:p>
        </p:txBody>
      </p:sp>
      <p:sp>
        <p:nvSpPr>
          <p:cNvPr id="24" name="Rounded Rectangle 23"/>
          <p:cNvSpPr/>
          <p:nvPr/>
        </p:nvSpPr>
        <p:spPr>
          <a:xfrm>
            <a:off x="7541061" y="2797039"/>
            <a:ext cx="609896" cy="642093"/>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25" name="TextBox 35"/>
          <p:cNvSpPr txBox="1">
            <a:spLocks noChangeArrowheads="1"/>
          </p:cNvSpPr>
          <p:nvPr/>
        </p:nvSpPr>
        <p:spPr bwMode="auto">
          <a:xfrm>
            <a:off x="7162283" y="3463461"/>
            <a:ext cx="1367452"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BGP daemon </a:t>
            </a:r>
          </a:p>
        </p:txBody>
      </p:sp>
      <p:sp>
        <p:nvSpPr>
          <p:cNvPr id="26" name="TextBox 25"/>
          <p:cNvSpPr txBox="1"/>
          <p:nvPr/>
        </p:nvSpPr>
        <p:spPr>
          <a:xfrm>
            <a:off x="7977452" y="4654936"/>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instance2</a:t>
            </a:r>
            <a:endParaRPr lang="en-US" sz="1867" b="1" dirty="0">
              <a:solidFill>
                <a:srgbClr val="474746"/>
              </a:solidFill>
            </a:endParaRPr>
          </a:p>
        </p:txBody>
      </p:sp>
      <p:sp>
        <p:nvSpPr>
          <p:cNvPr id="27" name="Rounded Rectangle 26"/>
          <p:cNvSpPr/>
          <p:nvPr/>
        </p:nvSpPr>
        <p:spPr>
          <a:xfrm>
            <a:off x="8556288" y="2797039"/>
            <a:ext cx="609896" cy="642093"/>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28" name="TextBox 35"/>
          <p:cNvSpPr txBox="1">
            <a:spLocks noChangeArrowheads="1"/>
          </p:cNvSpPr>
          <p:nvPr/>
        </p:nvSpPr>
        <p:spPr bwMode="auto">
          <a:xfrm>
            <a:off x="8177510" y="3463461"/>
            <a:ext cx="1367452" cy="646331"/>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IF on Calico Subnet –</a:t>
            </a:r>
          </a:p>
          <a:p>
            <a:pPr algn="ctr" defTabSz="609585"/>
            <a:r>
              <a:rPr lang="en-US" sz="1200" b="1" dirty="0">
                <a:solidFill>
                  <a:srgbClr val="0C67AE"/>
                </a:solidFill>
                <a:ea typeface="Verdana" pitchFamily="34" charset="0"/>
                <a:cs typeface="Helvetica Neue"/>
              </a:rPr>
              <a:t>172.16.0.2/24</a:t>
            </a:r>
          </a:p>
        </p:txBody>
      </p:sp>
      <p:sp>
        <p:nvSpPr>
          <p:cNvPr id="31" name="TextBox 30"/>
          <p:cNvSpPr txBox="1"/>
          <p:nvPr/>
        </p:nvSpPr>
        <p:spPr>
          <a:xfrm>
            <a:off x="4881455" y="3218329"/>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instance2</a:t>
            </a:r>
            <a:endParaRPr lang="en-US" sz="1867" b="1" dirty="0">
              <a:solidFill>
                <a:srgbClr val="474746"/>
              </a:solidFill>
            </a:endParaRPr>
          </a:p>
        </p:txBody>
      </p:sp>
      <p:sp>
        <p:nvSpPr>
          <p:cNvPr id="32" name="TextBox 35"/>
          <p:cNvSpPr txBox="1">
            <a:spLocks noChangeArrowheads="1"/>
          </p:cNvSpPr>
          <p:nvPr/>
        </p:nvSpPr>
        <p:spPr bwMode="auto">
          <a:xfrm>
            <a:off x="4218077" y="3346053"/>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10.0.0.12</a:t>
            </a:r>
          </a:p>
        </p:txBody>
      </p:sp>
      <p:sp>
        <p:nvSpPr>
          <p:cNvPr id="35" name="TextBox 34"/>
          <p:cNvSpPr txBox="1"/>
          <p:nvPr/>
        </p:nvSpPr>
        <p:spPr>
          <a:xfrm>
            <a:off x="7419288" y="4130504"/>
            <a:ext cx="2066105" cy="365760"/>
          </a:xfrm>
          <a:prstGeom prst="rect">
            <a:avLst/>
          </a:prstGeom>
          <a:noFill/>
        </p:spPr>
        <p:txBody>
          <a:bodyPr wrap="square" lIns="0" tIns="0" rIns="0" bIns="0" rtlCol="0" anchor="t">
            <a:noAutofit/>
          </a:bodyPr>
          <a:lstStyle/>
          <a:p>
            <a:pPr algn="ctr" defTabSz="609585"/>
            <a:r>
              <a:rPr lang="en-US" sz="1067" b="1" dirty="0">
                <a:solidFill>
                  <a:srgbClr val="474746"/>
                </a:solidFill>
                <a:latin typeface="Consolas" charset="0"/>
                <a:ea typeface="Consolas" charset="0"/>
                <a:cs typeface="Consolas" charset="0"/>
              </a:rPr>
              <a:t>Instance2 route table:</a:t>
            </a:r>
          </a:p>
          <a:p>
            <a:pPr algn="ctr" defTabSz="609585"/>
            <a:r>
              <a:rPr lang="en-US" sz="1067" b="1" dirty="0">
                <a:solidFill>
                  <a:srgbClr val="474746"/>
                </a:solidFill>
                <a:latin typeface="Consolas" charset="0"/>
                <a:ea typeface="Consolas" charset="0"/>
                <a:cs typeface="Consolas" charset="0"/>
              </a:rPr>
              <a:t>172.16.0.1/24 via 10.0.0.10</a:t>
            </a: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0251" y="4220407"/>
            <a:ext cx="2084531" cy="2084531"/>
          </a:xfrm>
          <a:prstGeom prst="rect">
            <a:avLst/>
          </a:prstGeom>
        </p:spPr>
      </p:pic>
      <p:sp>
        <p:nvSpPr>
          <p:cNvPr id="37" name="TextBox 36"/>
          <p:cNvSpPr txBox="1"/>
          <p:nvPr/>
        </p:nvSpPr>
        <p:spPr>
          <a:xfrm>
            <a:off x="7968524" y="2376149"/>
            <a:ext cx="853440" cy="365760"/>
          </a:xfrm>
          <a:prstGeom prst="rect">
            <a:avLst/>
          </a:prstGeom>
          <a:noFill/>
        </p:spPr>
        <p:txBody>
          <a:bodyPr wrap="square" lIns="0" tIns="0" rIns="0" bIns="0" rtlCol="0" anchor="t">
            <a:noAutofit/>
          </a:bodyPr>
          <a:lstStyle/>
          <a:p>
            <a:pPr algn="ctr" defTabSz="609585"/>
            <a:r>
              <a:rPr lang="en-US" sz="1067" b="1" dirty="0" err="1">
                <a:solidFill>
                  <a:srgbClr val="474746"/>
                </a:solidFill>
              </a:rPr>
              <a:t>Src</a:t>
            </a:r>
            <a:r>
              <a:rPr lang="en-US" sz="1067" b="1" dirty="0">
                <a:solidFill>
                  <a:srgbClr val="474746"/>
                </a:solidFill>
              </a:rPr>
              <a:t>/</a:t>
            </a:r>
            <a:r>
              <a:rPr lang="en-US" sz="1067" b="1" dirty="0" err="1">
                <a:solidFill>
                  <a:srgbClr val="474746"/>
                </a:solidFill>
              </a:rPr>
              <a:t>dst</a:t>
            </a:r>
            <a:r>
              <a:rPr lang="en-US" sz="1067" b="1" dirty="0">
                <a:solidFill>
                  <a:srgbClr val="474746"/>
                </a:solidFill>
              </a:rPr>
              <a:t> disabled</a:t>
            </a:r>
            <a:endParaRPr lang="en-US" sz="1867" b="1" dirty="0">
              <a:solidFill>
                <a:srgbClr val="474746"/>
              </a:solidFill>
            </a:endParaRPr>
          </a:p>
        </p:txBody>
      </p:sp>
      <p:cxnSp>
        <p:nvCxnSpPr>
          <p:cNvPr id="39" name="Straight Arrow Connector 38"/>
          <p:cNvCxnSpPr/>
          <p:nvPr/>
        </p:nvCxnSpPr>
        <p:spPr>
          <a:xfrm>
            <a:off x="5734895" y="3218330"/>
            <a:ext cx="861055" cy="1170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p:cNvSpPr/>
          <p:nvPr/>
        </p:nvSpPr>
        <p:spPr>
          <a:xfrm>
            <a:off x="2131024" y="1742474"/>
            <a:ext cx="3850529" cy="19951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43" name="Rounded Rectangle 42"/>
          <p:cNvSpPr/>
          <p:nvPr/>
        </p:nvSpPr>
        <p:spPr>
          <a:xfrm>
            <a:off x="2104472" y="3815068"/>
            <a:ext cx="3850529" cy="19951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44" name="TextBox 43"/>
          <p:cNvSpPr txBox="1"/>
          <p:nvPr/>
        </p:nvSpPr>
        <p:spPr>
          <a:xfrm>
            <a:off x="2194393" y="4252220"/>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instance3</a:t>
            </a:r>
            <a:endParaRPr lang="en-US" sz="1867" b="1" dirty="0">
              <a:solidFill>
                <a:srgbClr val="474746"/>
              </a:solidFill>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706" y="4662519"/>
            <a:ext cx="726375" cy="753279"/>
          </a:xfrm>
          <a:prstGeom prst="rect">
            <a:avLst/>
          </a:prstGeom>
        </p:spPr>
      </p:pic>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8926" y="4662519"/>
            <a:ext cx="726375" cy="753279"/>
          </a:xfrm>
          <a:prstGeom prst="rect">
            <a:avLst/>
          </a:prstGeom>
        </p:spPr>
      </p:pic>
      <p:sp>
        <p:nvSpPr>
          <p:cNvPr id="47" name="Rounded Rectangle 46"/>
          <p:cNvSpPr/>
          <p:nvPr/>
        </p:nvSpPr>
        <p:spPr>
          <a:xfrm>
            <a:off x="2382522" y="5011059"/>
            <a:ext cx="3213100" cy="604055"/>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48" name="TextBox 35"/>
          <p:cNvSpPr txBox="1">
            <a:spLocks noChangeArrowheads="1"/>
          </p:cNvSpPr>
          <p:nvPr/>
        </p:nvSpPr>
        <p:spPr bwMode="auto">
          <a:xfrm>
            <a:off x="2886588" y="5084596"/>
            <a:ext cx="2162443"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Subnet – 172.16.1.0/16</a:t>
            </a:r>
          </a:p>
        </p:txBody>
      </p:sp>
      <p:sp>
        <p:nvSpPr>
          <p:cNvPr id="49" name="TextBox 35"/>
          <p:cNvSpPr txBox="1">
            <a:spLocks noChangeArrowheads="1"/>
          </p:cNvSpPr>
          <p:nvPr/>
        </p:nvSpPr>
        <p:spPr bwMode="auto">
          <a:xfrm>
            <a:off x="1881965" y="4981715"/>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172.16.0.3/24</a:t>
            </a:r>
          </a:p>
        </p:txBody>
      </p:sp>
      <p:sp>
        <p:nvSpPr>
          <p:cNvPr id="50" name="TextBox 35"/>
          <p:cNvSpPr txBox="1">
            <a:spLocks noChangeArrowheads="1"/>
          </p:cNvSpPr>
          <p:nvPr/>
        </p:nvSpPr>
        <p:spPr bwMode="auto">
          <a:xfrm>
            <a:off x="3991944" y="4967343"/>
            <a:ext cx="2162443" cy="276999"/>
          </a:xfrm>
          <a:prstGeom prst="rect">
            <a:avLst/>
          </a:prstGeom>
          <a:noFill/>
          <a:ln w="9525">
            <a:noFill/>
            <a:miter lim="800000"/>
            <a:headEnd/>
            <a:tailEnd/>
          </a:ln>
        </p:spPr>
        <p:txBody>
          <a:bodyPr wrap="square">
            <a:spAutoFit/>
          </a:bodyPr>
          <a:lstStyle/>
          <a:p>
            <a:pPr algn="ctr" defTabSz="609585"/>
            <a:r>
              <a:rPr lang="en-US" sz="1200" b="1">
                <a:solidFill>
                  <a:srgbClr val="0C67AE"/>
                </a:solidFill>
                <a:ea typeface="Verdana" pitchFamily="34" charset="0"/>
                <a:cs typeface="Helvetica Neue"/>
              </a:rPr>
              <a:t>172.16.0.4/24</a:t>
            </a:r>
            <a:endParaRPr lang="en-US" sz="1200" b="1" dirty="0">
              <a:solidFill>
                <a:srgbClr val="0C67AE"/>
              </a:solidFill>
              <a:ea typeface="Verdana" pitchFamily="34" charset="0"/>
              <a:cs typeface="Helvetica Neue"/>
            </a:endParaRPr>
          </a:p>
        </p:txBody>
      </p:sp>
      <p:sp>
        <p:nvSpPr>
          <p:cNvPr id="51" name="TextBox 50"/>
          <p:cNvSpPr txBox="1"/>
          <p:nvPr/>
        </p:nvSpPr>
        <p:spPr>
          <a:xfrm>
            <a:off x="4881455" y="4313384"/>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instance4</a:t>
            </a:r>
            <a:endParaRPr lang="en-US" sz="1867" b="1" dirty="0">
              <a:solidFill>
                <a:srgbClr val="474746"/>
              </a:solidFill>
            </a:endParaRPr>
          </a:p>
        </p:txBody>
      </p:sp>
      <p:sp>
        <p:nvSpPr>
          <p:cNvPr id="52" name="TextBox 35"/>
          <p:cNvSpPr txBox="1">
            <a:spLocks noChangeArrowheads="1"/>
          </p:cNvSpPr>
          <p:nvPr/>
        </p:nvSpPr>
        <p:spPr bwMode="auto">
          <a:xfrm>
            <a:off x="4228111" y="4391025"/>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10.0.1.22</a:t>
            </a:r>
          </a:p>
        </p:txBody>
      </p:sp>
      <p:sp>
        <p:nvSpPr>
          <p:cNvPr id="53" name="TextBox 35"/>
          <p:cNvSpPr txBox="1">
            <a:spLocks noChangeArrowheads="1"/>
          </p:cNvSpPr>
          <p:nvPr/>
        </p:nvSpPr>
        <p:spPr bwMode="auto">
          <a:xfrm>
            <a:off x="1535620" y="4362199"/>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10.0.1.20</a:t>
            </a:r>
          </a:p>
        </p:txBody>
      </p:sp>
      <p:sp>
        <p:nvSpPr>
          <p:cNvPr id="54" name="Can 53"/>
          <p:cNvSpPr/>
          <p:nvPr/>
        </p:nvSpPr>
        <p:spPr>
          <a:xfrm>
            <a:off x="3977461" y="2988543"/>
            <a:ext cx="284075" cy="1391207"/>
          </a:xfrm>
          <a:prstGeom prst="ca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56" name="TextBox 35"/>
          <p:cNvSpPr txBox="1">
            <a:spLocks noChangeArrowheads="1"/>
          </p:cNvSpPr>
          <p:nvPr/>
        </p:nvSpPr>
        <p:spPr bwMode="auto">
          <a:xfrm>
            <a:off x="3910237" y="3780018"/>
            <a:ext cx="2011748"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IPIP </a:t>
            </a:r>
            <a:r>
              <a:rPr lang="en-US" sz="1200" b="1">
                <a:solidFill>
                  <a:srgbClr val="0C67AE"/>
                </a:solidFill>
                <a:ea typeface="Verdana" pitchFamily="34" charset="0"/>
                <a:cs typeface="Helvetica Neue"/>
              </a:rPr>
              <a:t>tunnel across subnets</a:t>
            </a:r>
            <a:endParaRPr lang="en-US" sz="1200" b="1" dirty="0">
              <a:solidFill>
                <a:srgbClr val="0C67AE"/>
              </a:solidFill>
              <a:ea typeface="Verdana" pitchFamily="34" charset="0"/>
              <a:cs typeface="Helvetica Neue"/>
            </a:endParaRPr>
          </a:p>
        </p:txBody>
      </p:sp>
    </p:spTree>
    <p:extLst>
      <p:ext uri="{BB962C8B-B14F-4D97-AF65-F5344CB8AC3E}">
        <p14:creationId xmlns:p14="http://schemas.microsoft.com/office/powerpoint/2010/main" val="118148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p:bldP spid="20" grpId="0" animBg="1"/>
      <p:bldP spid="21" grpId="0"/>
      <p:bldP spid="22" grpId="0"/>
      <p:bldP spid="23" grpId="0"/>
      <p:bldP spid="24" grpId="0" animBg="1"/>
      <p:bldP spid="25" grpId="0"/>
      <p:bldP spid="26" grpId="0"/>
      <p:bldP spid="27" grpId="0" animBg="1"/>
      <p:bldP spid="28" grpId="0"/>
      <p:bldP spid="35" grpId="0"/>
      <p:bldP spid="37" grpId="0"/>
      <p:bldP spid="47" grpId="0" animBg="1"/>
      <p:bldP spid="48" grpId="0"/>
      <p:bldP spid="49" grpId="0"/>
      <p:bldP spid="50" grpId="0"/>
      <p:bldP spid="54" grpId="0"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3 networking (Calico)</a:t>
            </a:r>
            <a:endParaRPr lang="en-US" dirty="0"/>
          </a:p>
        </p:txBody>
      </p:sp>
      <p:sp>
        <p:nvSpPr>
          <p:cNvPr id="5" name="TextBox 4"/>
          <p:cNvSpPr txBox="1"/>
          <p:nvPr/>
        </p:nvSpPr>
        <p:spPr>
          <a:xfrm>
            <a:off x="449052" y="2036461"/>
            <a:ext cx="4676091" cy="3374642"/>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No </a:t>
            </a:r>
            <a:r>
              <a:rPr lang="en-US" sz="2133" dirty="0" err="1">
                <a:solidFill>
                  <a:srgbClr val="474746"/>
                </a:solidFill>
              </a:rPr>
              <a:t>encap</a:t>
            </a:r>
            <a:r>
              <a:rPr lang="en-US" sz="2133" dirty="0">
                <a:solidFill>
                  <a:srgbClr val="474746"/>
                </a:solidFill>
              </a:rPr>
              <a:t>/</a:t>
            </a:r>
            <a:r>
              <a:rPr lang="en-US" sz="2133" dirty="0" err="1">
                <a:solidFill>
                  <a:srgbClr val="474746"/>
                </a:solidFill>
              </a:rPr>
              <a:t>decap</a:t>
            </a:r>
            <a:r>
              <a:rPr lang="en-US" sz="2133" dirty="0">
                <a:solidFill>
                  <a:srgbClr val="474746"/>
                </a:solidFill>
              </a:rPr>
              <a:t> overhead*</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Easier debugging, well known tools/protocols (</a:t>
            </a:r>
            <a:r>
              <a:rPr lang="en-US" sz="2133" dirty="0" err="1">
                <a:solidFill>
                  <a:srgbClr val="474746"/>
                </a:solidFill>
              </a:rPr>
              <a:t>iptables</a:t>
            </a:r>
            <a:r>
              <a:rPr lang="en-US" sz="2133" dirty="0">
                <a:solidFill>
                  <a:srgbClr val="474746"/>
                </a:solidFill>
              </a:rPr>
              <a:t>, BGP)</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Uses BGP for routing - supports large clusters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cluster size limitations due to routes or hosts</a:t>
            </a:r>
          </a:p>
        </p:txBody>
      </p:sp>
      <p:sp>
        <p:nvSpPr>
          <p:cNvPr id="6" name="TextBox 5"/>
          <p:cNvSpPr txBox="1"/>
          <p:nvPr/>
        </p:nvSpPr>
        <p:spPr>
          <a:xfrm>
            <a:off x="5638980" y="2036460"/>
            <a:ext cx="4676091" cy="2389950"/>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Limited to UDP/ICMP/TCP protocol support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Uses BGP for routing - complexity</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Can’t use security groups*</a:t>
            </a:r>
          </a:p>
          <a:p>
            <a:pPr marL="380990" indent="-380990" defTabSz="609585">
              <a:buFont typeface="Arial" charset="0"/>
              <a:buChar char="•"/>
            </a:pPr>
            <a:endParaRPr lang="en-US" sz="2133" dirty="0">
              <a:solidFill>
                <a:srgbClr val="474746"/>
              </a:solidFill>
            </a:endParaRPr>
          </a:p>
        </p:txBody>
      </p:sp>
      <p:sp>
        <p:nvSpPr>
          <p:cNvPr id="7" name="TextBox 6"/>
          <p:cNvSpPr txBox="1"/>
          <p:nvPr/>
        </p:nvSpPr>
        <p:spPr>
          <a:xfrm>
            <a:off x="739515" y="1069300"/>
            <a:ext cx="2238531" cy="461665"/>
          </a:xfrm>
          <a:prstGeom prst="rect">
            <a:avLst/>
          </a:prstGeom>
          <a:noFill/>
        </p:spPr>
        <p:txBody>
          <a:bodyPr wrap="square" rtlCol="0">
            <a:spAutoFit/>
          </a:bodyPr>
          <a:lstStyle/>
          <a:p>
            <a:pPr defTabSz="609585"/>
            <a:r>
              <a:rPr lang="en-US" sz="2400" b="1" dirty="0">
                <a:solidFill>
                  <a:srgbClr val="474746"/>
                </a:solidFill>
              </a:rPr>
              <a:t>Pros:</a:t>
            </a:r>
          </a:p>
        </p:txBody>
      </p:sp>
      <p:sp>
        <p:nvSpPr>
          <p:cNvPr id="8" name="TextBox 7"/>
          <p:cNvSpPr txBox="1"/>
          <p:nvPr/>
        </p:nvSpPr>
        <p:spPr>
          <a:xfrm>
            <a:off x="6089337" y="1069300"/>
            <a:ext cx="2238531" cy="461665"/>
          </a:xfrm>
          <a:prstGeom prst="rect">
            <a:avLst/>
          </a:prstGeom>
          <a:noFill/>
        </p:spPr>
        <p:txBody>
          <a:bodyPr wrap="square" rtlCol="0">
            <a:spAutoFit/>
          </a:bodyPr>
          <a:lstStyle/>
          <a:p>
            <a:pPr defTabSz="609585"/>
            <a:r>
              <a:rPr lang="en-US" sz="2400" b="1" dirty="0">
                <a:solidFill>
                  <a:srgbClr val="474746"/>
                </a:solidFill>
              </a:rPr>
              <a:t>Cons:</a:t>
            </a:r>
          </a:p>
        </p:txBody>
      </p:sp>
      <p:sp>
        <p:nvSpPr>
          <p:cNvPr id="3" name="TextBox 2"/>
          <p:cNvSpPr txBox="1"/>
          <p:nvPr/>
        </p:nvSpPr>
        <p:spPr>
          <a:xfrm>
            <a:off x="152906" y="6434662"/>
            <a:ext cx="3411748" cy="297454"/>
          </a:xfrm>
          <a:prstGeom prst="rect">
            <a:avLst/>
          </a:prstGeom>
          <a:noFill/>
        </p:spPr>
        <p:txBody>
          <a:bodyPr wrap="square" rtlCol="0">
            <a:spAutoFit/>
          </a:bodyPr>
          <a:lstStyle/>
          <a:p>
            <a:pPr defTabSz="609585"/>
            <a:r>
              <a:rPr lang="en-US" sz="1333" dirty="0">
                <a:solidFill>
                  <a:srgbClr val="474746"/>
                </a:solidFill>
              </a:rPr>
              <a:t>*except across subnets</a:t>
            </a:r>
          </a:p>
        </p:txBody>
      </p:sp>
    </p:spTree>
    <p:extLst>
      <p:ext uri="{BB962C8B-B14F-4D97-AF65-F5344CB8AC3E}">
        <p14:creationId xmlns:p14="http://schemas.microsoft.com/office/powerpoint/2010/main" val="1528392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77" y="239843"/>
            <a:ext cx="1817068" cy="101933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9045" y="1813422"/>
            <a:ext cx="7415135" cy="3736695"/>
          </a:xfrm>
          <a:prstGeom prst="rect">
            <a:avLst/>
          </a:prstGeom>
        </p:spPr>
      </p:pic>
    </p:spTree>
    <p:extLst>
      <p:ext uri="{BB962C8B-B14F-4D97-AF65-F5344CB8AC3E}">
        <p14:creationId xmlns:p14="http://schemas.microsoft.com/office/powerpoint/2010/main" val="750333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Networking (</a:t>
            </a:r>
            <a:r>
              <a:rPr lang="en-US" dirty="0" err="1"/>
              <a:t>K</a:t>
            </a:r>
            <a:r>
              <a:rPr lang="en-US" dirty="0" err="1" smtClean="0"/>
              <a:t>ubenet</a:t>
            </a:r>
            <a:r>
              <a:rPr lang="en-US" dirty="0" smtClean="0"/>
              <a:t>)</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563081" y="1653858"/>
            <a:ext cx="6215844" cy="3435773"/>
          </a:xfrm>
          <a:prstGeom prst="rect">
            <a:avLst/>
          </a:prstGeom>
        </p:spPr>
      </p:pic>
      <p:sp>
        <p:nvSpPr>
          <p:cNvPr id="4" name="TextBox 3"/>
          <p:cNvSpPr txBox="1"/>
          <p:nvPr/>
        </p:nvSpPr>
        <p:spPr>
          <a:xfrm>
            <a:off x="609600" y="1642534"/>
            <a:ext cx="4487333" cy="4893647"/>
          </a:xfrm>
          <a:prstGeom prst="rect">
            <a:avLst/>
          </a:prstGeom>
          <a:noFill/>
        </p:spPr>
        <p:txBody>
          <a:bodyPr wrap="square" rtlCol="0">
            <a:spAutoFit/>
          </a:bodyPr>
          <a:lstStyle/>
          <a:p>
            <a:pPr marL="380990" indent="-380990" defTabSz="609585">
              <a:buFont typeface="Arial" charset="0"/>
              <a:buChar char="•"/>
            </a:pPr>
            <a:r>
              <a:rPr lang="en-US" sz="2400" dirty="0">
                <a:solidFill>
                  <a:srgbClr val="474746"/>
                </a:solidFill>
              </a:rPr>
              <a:t>Default networking mode for KOPS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--network-plugin=</a:t>
            </a:r>
            <a:r>
              <a:rPr lang="en-US" sz="2400" dirty="0" err="1">
                <a:solidFill>
                  <a:srgbClr val="474746"/>
                </a:solidFill>
              </a:rPr>
              <a:t>kubenet</a:t>
            </a:r>
            <a:endParaRPr lang="en-US" sz="2400" dirty="0">
              <a:solidFill>
                <a:srgbClr val="474746"/>
              </a:solidFill>
            </a:endParaRP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Creates a bridge called cbr0; connects a </a:t>
            </a:r>
            <a:r>
              <a:rPr lang="en-US" sz="2400" dirty="0" err="1">
                <a:solidFill>
                  <a:srgbClr val="474746"/>
                </a:solidFill>
              </a:rPr>
              <a:t>Veth</a:t>
            </a:r>
            <a:r>
              <a:rPr lang="en-US" sz="2400" dirty="0">
                <a:solidFill>
                  <a:srgbClr val="474746"/>
                </a:solidFill>
              </a:rPr>
              <a:t> pair to each pods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Manages an out-of-band subnet across the cluster (like Calico, so </a:t>
            </a:r>
            <a:r>
              <a:rPr lang="en-US" sz="2400" dirty="0" err="1">
                <a:solidFill>
                  <a:srgbClr val="474746"/>
                </a:solidFill>
              </a:rPr>
              <a:t>src</a:t>
            </a:r>
            <a:r>
              <a:rPr lang="en-US" sz="2400" dirty="0">
                <a:solidFill>
                  <a:srgbClr val="474746"/>
                </a:solidFill>
              </a:rPr>
              <a:t>/</a:t>
            </a:r>
            <a:r>
              <a:rPr lang="en-US" sz="2400" dirty="0" err="1">
                <a:solidFill>
                  <a:srgbClr val="474746"/>
                </a:solidFill>
              </a:rPr>
              <a:t>dst</a:t>
            </a:r>
            <a:r>
              <a:rPr lang="en-US" sz="2400" dirty="0">
                <a:solidFill>
                  <a:srgbClr val="474746"/>
                </a:solidFill>
              </a:rPr>
              <a:t> = disabled is required)</a:t>
            </a:r>
          </a:p>
        </p:txBody>
      </p:sp>
    </p:spTree>
    <p:extLst>
      <p:ext uri="{BB962C8B-B14F-4D97-AF65-F5344CB8AC3E}">
        <p14:creationId xmlns:p14="http://schemas.microsoft.com/office/powerpoint/2010/main" val="1976275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54614796"/>
              </p:ext>
            </p:extLst>
          </p:nvPr>
        </p:nvGraphicFramePr>
        <p:xfrm>
          <a:off x="486889" y="1401290"/>
          <a:ext cx="11257808" cy="4963784"/>
        </p:xfrm>
        <a:graphic>
          <a:graphicData uri="http://schemas.openxmlformats.org/drawingml/2006/table">
            <a:tbl>
              <a:tblPr firstRow="1" bandRow="1">
                <a:tableStyleId>{21E4AEA4-8DFA-4A89-87EB-49C32662AFE0}</a:tableStyleId>
              </a:tblPr>
              <a:tblGrid>
                <a:gridCol w="11257808"/>
              </a:tblGrid>
              <a:tr h="673808">
                <a:tc>
                  <a:txBody>
                    <a:bodyPr/>
                    <a:lstStyle/>
                    <a:p>
                      <a:r>
                        <a:rPr lang="en-US" sz="1900" dirty="0" smtClean="0"/>
                        <a:t>Title</a:t>
                      </a:r>
                      <a:endParaRPr lang="en-US" sz="1900" dirty="0"/>
                    </a:p>
                  </a:txBody>
                  <a:tcPr/>
                </a:tc>
              </a:tr>
              <a:tr h="4839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Introduction</a:t>
                      </a:r>
                      <a:r>
                        <a:rPr lang="en-US" sz="1900" b="1" baseline="0" dirty="0" smtClean="0"/>
                        <a:t> to Kubernetes [Concepts</a:t>
                      </a:r>
                      <a:r>
                        <a:rPr lang="en-US" sz="1900" b="1" baseline="0" dirty="0" smtClean="0"/>
                        <a:t>, Cluster Deployments (</a:t>
                      </a:r>
                      <a:r>
                        <a:rPr lang="en-US" sz="1900" b="1" baseline="0" dirty="0" err="1" smtClean="0"/>
                        <a:t>Heptio</a:t>
                      </a:r>
                      <a:r>
                        <a:rPr lang="en-US" sz="1900" b="1" baseline="0" smtClean="0"/>
                        <a:t>, Kops, Tectonic </a:t>
                      </a:r>
                      <a:r>
                        <a:rPr lang="en-US" sz="1900" b="1" baseline="0" dirty="0" smtClean="0"/>
                        <a:t>etc.)]</a:t>
                      </a:r>
                      <a:endParaRPr lang="en-US" sz="1900" b="1" dirty="0" smtClean="0"/>
                    </a:p>
                  </a:txBody>
                  <a:tcPr/>
                </a:tc>
              </a:tr>
              <a:tr h="687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Beginners</a:t>
                      </a:r>
                      <a:r>
                        <a:rPr lang="en-US" sz="1900" b="1" baseline="0" dirty="0" smtClean="0"/>
                        <a:t> </a:t>
                      </a:r>
                      <a:r>
                        <a:rPr lang="en-US" sz="1900" b="1" dirty="0" smtClean="0"/>
                        <a:t>tutorials [Setup</a:t>
                      </a:r>
                      <a:r>
                        <a:rPr lang="en-US" sz="1900" b="1" baseline="0" dirty="0" smtClean="0"/>
                        <a:t> Dev Environment, I</a:t>
                      </a:r>
                      <a:r>
                        <a:rPr lang="en-US" sz="1900" b="1" dirty="0" smtClean="0"/>
                        <a:t>nstall</a:t>
                      </a:r>
                      <a:r>
                        <a:rPr lang="en-US" sz="1900" b="1" baseline="0" dirty="0" smtClean="0"/>
                        <a:t> K8s Cluster, Deployment Concepts]</a:t>
                      </a:r>
                      <a:endParaRPr lang="en-US" sz="1900" b="1" dirty="0" smtClean="0"/>
                    </a:p>
                  </a:txBody>
                  <a:tcPr/>
                </a:tc>
              </a:tr>
              <a:tr h="687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Kubernetes Ecosystem (Networking, Storage</a:t>
                      </a:r>
                      <a:r>
                        <a:rPr lang="en-US" sz="1900" b="1" baseline="0" dirty="0" smtClean="0"/>
                        <a:t>)</a:t>
                      </a:r>
                      <a:endParaRPr lang="en-US" sz="1900" b="1" dirty="0" smtClean="0"/>
                    </a:p>
                  </a:txBody>
                  <a:tcPr/>
                </a:tc>
              </a:tr>
              <a:tr h="985061">
                <a:tc>
                  <a:txBody>
                    <a:bodyPr/>
                    <a:lstStyle/>
                    <a:p>
                      <a:r>
                        <a:rPr lang="en-US" sz="1900" b="1" dirty="0" smtClean="0"/>
                        <a:t>Mid-level tutorials [Service</a:t>
                      </a:r>
                      <a:r>
                        <a:rPr lang="en-US" sz="1900" b="1" baseline="0" dirty="0" smtClean="0"/>
                        <a:t> Discovery, </a:t>
                      </a:r>
                      <a:r>
                        <a:rPr lang="en-US" sz="1900" b="1" dirty="0" smtClean="0"/>
                        <a:t>Cluster-*</a:t>
                      </a:r>
                      <a:r>
                        <a:rPr lang="en-US" sz="1900" b="1" baseline="0" dirty="0" smtClean="0"/>
                        <a:t> (</a:t>
                      </a:r>
                      <a:r>
                        <a:rPr lang="en-US" sz="1900" b="1" dirty="0" smtClean="0"/>
                        <a:t>Monitoring</a:t>
                      </a:r>
                      <a:r>
                        <a:rPr lang="en-US" sz="1900" b="1" baseline="0" dirty="0" smtClean="0"/>
                        <a:t>, Logging, Upgrades, Scaling), Helm Charts, App Scaling, Configuration and Secrets Management</a:t>
                      </a:r>
                      <a:r>
                        <a:rPr lang="en-US" sz="1900" b="1" dirty="0" smtClean="0"/>
                        <a:t>)</a:t>
                      </a:r>
                      <a:endParaRPr lang="en-US" sz="1900" b="1" dirty="0"/>
                    </a:p>
                  </a:txBody>
                  <a:tcPr/>
                </a:tc>
              </a:tr>
              <a:tr h="7570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b="1" dirty="0" smtClean="0"/>
                        <a:t>Kubernetes Ecosystem (Service Discovery, Service Mesh,</a:t>
                      </a:r>
                      <a:r>
                        <a:rPr lang="en-US" sz="1900" b="1" baseline="0" dirty="0" smtClean="0"/>
                        <a:t> Distributed Tracing)</a:t>
                      </a:r>
                      <a:endParaRPr lang="en-US" sz="1900" b="1" dirty="0" smtClean="0"/>
                    </a:p>
                  </a:txBody>
                  <a:tcPr/>
                </a:tc>
              </a:tr>
              <a:tr h="687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Advanced tutorials</a:t>
                      </a:r>
                      <a:r>
                        <a:rPr lang="en-US" sz="1900" b="1" baseline="0" dirty="0" smtClean="0"/>
                        <a:t> (Network policies with Calico, IAM roles with kube2iam, </a:t>
                      </a:r>
                      <a:r>
                        <a:rPr lang="en-US" sz="1900" b="1" baseline="0" dirty="0" err="1" smtClean="0"/>
                        <a:t>Statefulsets</a:t>
                      </a:r>
                      <a:r>
                        <a:rPr lang="en-US" sz="1900" b="1" baseline="0" dirty="0" smtClean="0"/>
                        <a:t> with EBS, Service mesh with </a:t>
                      </a:r>
                      <a:r>
                        <a:rPr lang="en-US" sz="1900" b="1" baseline="0" dirty="0" err="1" smtClean="0"/>
                        <a:t>Linkerd</a:t>
                      </a:r>
                      <a:r>
                        <a:rPr lang="en-US" sz="1900" b="1" baseline="0" dirty="0" smtClean="0"/>
                        <a:t>)</a:t>
                      </a:r>
                      <a:endParaRPr lang="en-US" sz="1900" b="1" dirty="0" smtClean="0"/>
                    </a:p>
                  </a:txBody>
                  <a:tcPr/>
                </a:tc>
              </a:tr>
            </a:tbl>
          </a:graphicData>
        </a:graphic>
      </p:graphicFrame>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defTabSz="457178">
              <a:defRPr/>
            </a:pPr>
            <a:r>
              <a:rPr lang="en-US" sz="3200" dirty="0">
                <a:solidFill>
                  <a:srgbClr val="474746"/>
                </a:solidFill>
              </a:rPr>
              <a:t>Agenda</a:t>
            </a:r>
          </a:p>
        </p:txBody>
      </p:sp>
    </p:spTree>
    <p:extLst>
      <p:ext uri="{BB962C8B-B14F-4D97-AF65-F5344CB8AC3E}">
        <p14:creationId xmlns:p14="http://schemas.microsoft.com/office/powerpoint/2010/main" val="557350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Networking (</a:t>
            </a:r>
            <a:r>
              <a:rPr lang="en-US" dirty="0" err="1" smtClean="0"/>
              <a:t>Kubenet</a:t>
            </a:r>
            <a:r>
              <a:rPr lang="en-US" dirty="0" smtClean="0"/>
              <a:t>)</a:t>
            </a:r>
            <a:endParaRPr lang="en-US" dirty="0"/>
          </a:p>
        </p:txBody>
      </p:sp>
      <p:sp>
        <p:nvSpPr>
          <p:cNvPr id="5" name="TextBox 4"/>
          <p:cNvSpPr txBox="1"/>
          <p:nvPr/>
        </p:nvSpPr>
        <p:spPr>
          <a:xfrm>
            <a:off x="449052" y="2036460"/>
            <a:ext cx="4676091" cy="3046411"/>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Interacts directly with the VPC</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a:t>
            </a:r>
            <a:r>
              <a:rPr lang="en-US" sz="2133" dirty="0" err="1">
                <a:solidFill>
                  <a:srgbClr val="474746"/>
                </a:solidFill>
              </a:rPr>
              <a:t>encap</a:t>
            </a:r>
            <a:r>
              <a:rPr lang="en-US" sz="2133" dirty="0">
                <a:solidFill>
                  <a:srgbClr val="474746"/>
                </a:solidFill>
              </a:rPr>
              <a:t>/</a:t>
            </a:r>
            <a:r>
              <a:rPr lang="en-US" sz="2133" dirty="0" err="1">
                <a:solidFill>
                  <a:srgbClr val="474746"/>
                </a:solidFill>
              </a:rPr>
              <a:t>decap</a:t>
            </a:r>
            <a:r>
              <a:rPr lang="en-US" sz="2133" dirty="0">
                <a:solidFill>
                  <a:srgbClr val="474746"/>
                </a:solidFill>
              </a:rPr>
              <a:t> overhead</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Easier debugging</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Uses VPC routing tables*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endParaRPr lang="en-US" sz="2133" dirty="0">
              <a:solidFill>
                <a:srgbClr val="474746"/>
              </a:solidFill>
            </a:endParaRPr>
          </a:p>
        </p:txBody>
      </p:sp>
      <p:sp>
        <p:nvSpPr>
          <p:cNvPr id="6" name="TextBox 5"/>
          <p:cNvSpPr txBox="1"/>
          <p:nvPr/>
        </p:nvSpPr>
        <p:spPr>
          <a:xfrm>
            <a:off x="5638980" y="2036461"/>
            <a:ext cx="4676091" cy="4359335"/>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Cluster size limited to number of routes per subnet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Can’t use security groups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Doesn’t automatically update routes on scaling events (</a:t>
            </a:r>
            <a:r>
              <a:rPr lang="en-US" sz="2133" dirty="0" err="1">
                <a:solidFill>
                  <a:srgbClr val="474746"/>
                </a:solidFill>
              </a:rPr>
              <a:t>userdata</a:t>
            </a:r>
            <a:r>
              <a:rPr lang="en-US" sz="2133" dirty="0">
                <a:solidFill>
                  <a:srgbClr val="474746"/>
                </a:solidFill>
              </a:rPr>
              <a:t>/lifecycle hooks?)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Is recommended to be used in its own subnet to prevent route table conflicts</a:t>
            </a:r>
          </a:p>
          <a:p>
            <a:pPr marL="380990" indent="-380990" defTabSz="609585">
              <a:buFont typeface="Arial" charset="0"/>
              <a:buChar char="•"/>
            </a:pPr>
            <a:endParaRPr lang="en-US" sz="2133" dirty="0">
              <a:solidFill>
                <a:srgbClr val="474746"/>
              </a:solidFill>
            </a:endParaRPr>
          </a:p>
        </p:txBody>
      </p:sp>
      <p:sp>
        <p:nvSpPr>
          <p:cNvPr id="7" name="TextBox 6"/>
          <p:cNvSpPr txBox="1"/>
          <p:nvPr/>
        </p:nvSpPr>
        <p:spPr>
          <a:xfrm>
            <a:off x="739515" y="1069300"/>
            <a:ext cx="2238531" cy="461665"/>
          </a:xfrm>
          <a:prstGeom prst="rect">
            <a:avLst/>
          </a:prstGeom>
          <a:noFill/>
        </p:spPr>
        <p:txBody>
          <a:bodyPr wrap="square" rtlCol="0">
            <a:spAutoFit/>
          </a:bodyPr>
          <a:lstStyle/>
          <a:p>
            <a:pPr defTabSz="609585"/>
            <a:r>
              <a:rPr lang="en-US" sz="2400" b="1" dirty="0">
                <a:solidFill>
                  <a:srgbClr val="474746"/>
                </a:solidFill>
              </a:rPr>
              <a:t>Pros:</a:t>
            </a:r>
          </a:p>
        </p:txBody>
      </p:sp>
      <p:sp>
        <p:nvSpPr>
          <p:cNvPr id="8" name="TextBox 7"/>
          <p:cNvSpPr txBox="1"/>
          <p:nvPr/>
        </p:nvSpPr>
        <p:spPr>
          <a:xfrm>
            <a:off x="6089337" y="1069300"/>
            <a:ext cx="2238531" cy="461665"/>
          </a:xfrm>
          <a:prstGeom prst="rect">
            <a:avLst/>
          </a:prstGeom>
          <a:noFill/>
        </p:spPr>
        <p:txBody>
          <a:bodyPr wrap="square" rtlCol="0">
            <a:spAutoFit/>
          </a:bodyPr>
          <a:lstStyle/>
          <a:p>
            <a:pPr defTabSz="609585"/>
            <a:r>
              <a:rPr lang="en-US" sz="2400" b="1" dirty="0">
                <a:solidFill>
                  <a:srgbClr val="474746"/>
                </a:solidFill>
              </a:rPr>
              <a:t>Cons:</a:t>
            </a:r>
          </a:p>
        </p:txBody>
      </p:sp>
      <p:sp>
        <p:nvSpPr>
          <p:cNvPr id="3" name="TextBox 2"/>
          <p:cNvSpPr txBox="1"/>
          <p:nvPr/>
        </p:nvSpPr>
        <p:spPr>
          <a:xfrm>
            <a:off x="0" y="6427406"/>
            <a:ext cx="3996267" cy="297454"/>
          </a:xfrm>
          <a:prstGeom prst="rect">
            <a:avLst/>
          </a:prstGeom>
          <a:noFill/>
        </p:spPr>
        <p:txBody>
          <a:bodyPr wrap="square" rtlCol="0">
            <a:spAutoFit/>
          </a:bodyPr>
          <a:lstStyle/>
          <a:p>
            <a:pPr defTabSz="609585"/>
            <a:r>
              <a:rPr lang="en-US" sz="1333" dirty="0">
                <a:solidFill>
                  <a:srgbClr val="474746"/>
                </a:solidFill>
              </a:rPr>
              <a:t>*maybe also a negative</a:t>
            </a:r>
          </a:p>
        </p:txBody>
      </p:sp>
    </p:spTree>
    <p:extLst>
      <p:ext uri="{BB962C8B-B14F-4D97-AF65-F5344CB8AC3E}">
        <p14:creationId xmlns:p14="http://schemas.microsoft.com/office/powerpoint/2010/main" val="127398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Open source orchestration system for containers…"/>
          <p:cNvSpPr txBox="1">
            <a:spLocks noGrp="1"/>
          </p:cNvSpPr>
          <p:nvPr>
            <p:ph type="body" idx="1"/>
          </p:nvPr>
        </p:nvSpPr>
        <p:spPr>
          <a:xfrm>
            <a:off x="838200" y="1168401"/>
            <a:ext cx="10456333" cy="5008563"/>
          </a:xfrm>
          <a:prstGeom prst="rect">
            <a:avLst/>
          </a:prstGeom>
        </p:spPr>
        <p:txBody>
          <a:bodyPr>
            <a:normAutofit fontScale="92500" lnSpcReduction="20000"/>
          </a:bodyPr>
          <a:lstStyle/>
          <a:p>
            <a:pPr marL="457178" indent="-457178">
              <a:buFont typeface="Arial" charset="0"/>
              <a:buChar char="•"/>
            </a:pPr>
            <a:r>
              <a:rPr lang="en-US" dirty="0" smtClean="0"/>
              <a:t>Ancient </a:t>
            </a:r>
            <a:r>
              <a:rPr lang="en-US" dirty="0" err="1"/>
              <a:t>greek</a:t>
            </a:r>
            <a:r>
              <a:rPr lang="en-US" dirty="0"/>
              <a:t> for “Helmsman”. Root of the word “Governor”, “Cybernetics”</a:t>
            </a:r>
          </a:p>
          <a:p>
            <a:pPr marL="457178" indent="-457178">
              <a:buFont typeface="Arial" charset="0"/>
              <a:buChar char="•"/>
            </a:pPr>
            <a:r>
              <a:rPr dirty="0"/>
              <a:t>Open source orchestration system for containers</a:t>
            </a:r>
          </a:p>
          <a:p>
            <a:pPr lvl="1"/>
            <a:r>
              <a:rPr dirty="0"/>
              <a:t>Docker, rkt, OCI, …</a:t>
            </a:r>
          </a:p>
          <a:p>
            <a:pPr marL="457178" indent="-457178">
              <a:buFont typeface="Arial" charset="0"/>
              <a:buChar char="•"/>
            </a:pPr>
            <a:r>
              <a:rPr lang="en-US" dirty="0" smtClean="0"/>
              <a:t>A Cloud Native Computing Foundation project</a:t>
            </a:r>
            <a:endParaRPr lang="en-US" dirty="0"/>
          </a:p>
          <a:p>
            <a:pPr marL="457178" indent="-457178">
              <a:buFont typeface="Arial" charset="0"/>
              <a:buChar char="•"/>
            </a:pPr>
            <a:r>
              <a:rPr lang="en-US" dirty="0"/>
              <a:t>Active open source project and growing ecosystem</a:t>
            </a:r>
          </a:p>
          <a:p>
            <a:pPr lvl="1"/>
            <a:r>
              <a:rPr lang="en-US" dirty="0" smtClean="0"/>
              <a:t>&gt;27K stars, &gt;1900 contributors</a:t>
            </a:r>
            <a:endParaRPr dirty="0"/>
          </a:p>
          <a:p>
            <a:pPr marL="457178" indent="-457178">
              <a:buFont typeface="Arial" charset="0"/>
              <a:buChar char="•"/>
            </a:pPr>
            <a:r>
              <a:rPr lang="en-US" dirty="0"/>
              <a:t>Written in Go</a:t>
            </a:r>
          </a:p>
          <a:p>
            <a:pPr marL="457178" indent="-457178">
              <a:buFont typeface="Arial" charset="0"/>
              <a:buChar char="•"/>
            </a:pPr>
            <a:r>
              <a:rPr dirty="0"/>
              <a:t>Provide declarative primitives for the “desired state”</a:t>
            </a:r>
          </a:p>
          <a:p>
            <a:pPr marL="573914" lvl="1" indent="-256430">
              <a:defRPr sz="4200"/>
            </a:pPr>
            <a:r>
              <a:rPr sz="2800" dirty="0"/>
              <a:t>Self-healing</a:t>
            </a:r>
          </a:p>
          <a:p>
            <a:pPr marL="573914" lvl="1" indent="-256430">
              <a:defRPr sz="4200"/>
            </a:pPr>
            <a:r>
              <a:rPr sz="2800" dirty="0"/>
              <a:t>Horizontal scaling</a:t>
            </a:r>
          </a:p>
          <a:p>
            <a:pPr marL="573914" lvl="1" indent="-256430">
              <a:defRPr sz="4200"/>
            </a:pPr>
            <a:r>
              <a:rPr sz="2800" dirty="0"/>
              <a:t>Automatic binpacking</a:t>
            </a:r>
          </a:p>
          <a:p>
            <a:pPr marL="573914" lvl="1" indent="-256430">
              <a:defRPr sz="4200"/>
            </a:pPr>
            <a:r>
              <a:rPr sz="2800" dirty="0"/>
              <a:t>Service discovery and load balancing</a:t>
            </a:r>
          </a:p>
        </p:txBody>
      </p:sp>
      <p:sp>
        <p:nvSpPr>
          <p:cNvPr id="113" name="Slide Number"/>
          <p:cNvSpPr txBox="1">
            <a:spLocks noGrp="1"/>
          </p:cNvSpPr>
          <p:nvPr>
            <p:ph type="sldNum" sz="quarter" idx="2"/>
          </p:nvPr>
        </p:nvSpPr>
        <p:spPr>
          <a:xfrm>
            <a:off x="11905591" y="6369049"/>
            <a:ext cx="113640" cy="17145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solidFill>
                  <a:srgbClr val="474746"/>
                </a:solidFill>
              </a:rPr>
              <a:pPr/>
              <a:t>3</a:t>
            </a:fld>
            <a:endParaRPr>
              <a:solidFill>
                <a:srgbClr val="474746"/>
              </a:solidFill>
            </a:endParaRPr>
          </a:p>
        </p:txBody>
      </p:sp>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solidFill>
                  <a:srgbClr val="474746"/>
                </a:solidFill>
              </a:rPr>
              <a:t>What is Kubernetes?</a:t>
            </a:r>
          </a:p>
        </p:txBody>
      </p:sp>
    </p:spTree>
    <p:extLst>
      <p:ext uri="{BB962C8B-B14F-4D97-AF65-F5344CB8AC3E}">
        <p14:creationId xmlns:p14="http://schemas.microsoft.com/office/powerpoint/2010/main" val="24023931"/>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ods: colocated group of containers that share an IP, namespace, storage volume…"/>
          <p:cNvSpPr txBox="1">
            <a:spLocks noGrp="1"/>
          </p:cNvSpPr>
          <p:nvPr>
            <p:ph type="body" sz="half" idx="1"/>
          </p:nvPr>
        </p:nvSpPr>
        <p:spPr>
          <a:xfrm>
            <a:off x="844552" y="982133"/>
            <a:ext cx="6915331" cy="5240867"/>
          </a:xfrm>
          <a:prstGeom prst="rect">
            <a:avLst/>
          </a:prstGeom>
        </p:spPr>
        <p:txBody>
          <a:bodyPr>
            <a:noAutofit/>
          </a:bodyPr>
          <a:lstStyle/>
          <a:p>
            <a:pPr marL="113152" indent="-113152" defTabSz="408602">
              <a:spcBef>
                <a:spcPts val="751"/>
              </a:spcBef>
              <a:defRPr sz="5148"/>
            </a:pPr>
            <a:r>
              <a:rPr sz="3000" b="1" dirty="0">
                <a:latin typeface="Calibri" charset="0"/>
                <a:ea typeface="Calibri" charset="0"/>
                <a:cs typeface="Calibri" charset="0"/>
                <a:sym typeface="Helvetica"/>
              </a:rPr>
              <a:t>Pods</a:t>
            </a:r>
            <a:r>
              <a:rPr sz="3000" dirty="0">
                <a:latin typeface="Calibri" charset="0"/>
                <a:ea typeface="Calibri" charset="0"/>
                <a:cs typeface="Calibri" charset="0"/>
              </a:rPr>
              <a:t>: colocated group of containers that share an IP, namespace, storage volume</a:t>
            </a:r>
          </a:p>
          <a:p>
            <a:pPr marL="113152" indent="-113152" defTabSz="408602">
              <a:spcBef>
                <a:spcPts val="751"/>
              </a:spcBef>
              <a:defRPr sz="5148"/>
            </a:pPr>
            <a:r>
              <a:rPr sz="3000" b="1" dirty="0">
                <a:latin typeface="Calibri" charset="0"/>
                <a:ea typeface="Calibri" charset="0"/>
                <a:cs typeface="Calibri" charset="0"/>
                <a:sym typeface="Helvetica"/>
              </a:rPr>
              <a:t>Service</a:t>
            </a:r>
            <a:r>
              <a:rPr sz="3000" dirty="0">
                <a:latin typeface="Calibri" charset="0"/>
                <a:ea typeface="Calibri" charset="0"/>
                <a:cs typeface="Calibri" charset="0"/>
              </a:rPr>
              <a:t>: Single, stable name for a set of pods, also acts as LB</a:t>
            </a:r>
            <a:endParaRPr lang="en-US" sz="3000" dirty="0">
              <a:latin typeface="Calibri" charset="0"/>
              <a:ea typeface="Calibri" charset="0"/>
              <a:cs typeface="Calibri" charset="0"/>
            </a:endParaRPr>
          </a:p>
          <a:p>
            <a:pPr marL="113152" indent="-113152" defTabSz="408602">
              <a:spcBef>
                <a:spcPts val="751"/>
              </a:spcBef>
              <a:defRPr sz="5148"/>
            </a:pPr>
            <a:r>
              <a:rPr lang="en-US" sz="3000" b="1" dirty="0">
                <a:latin typeface="Calibri" charset="0"/>
                <a:ea typeface="Calibri" charset="0"/>
                <a:cs typeface="Calibri" charset="0"/>
                <a:sym typeface="Helvetica"/>
              </a:rPr>
              <a:t>Replication Set</a:t>
            </a:r>
            <a:r>
              <a:rPr lang="en-US" sz="3000" dirty="0">
                <a:latin typeface="Calibri" charset="0"/>
                <a:ea typeface="Calibri" charset="0"/>
                <a:cs typeface="Calibri" charset="0"/>
              </a:rPr>
              <a:t>: manages the lifecycle of pods and ensures specified number are running</a:t>
            </a:r>
            <a:endParaRPr sz="3000" dirty="0">
              <a:latin typeface="Calibri" charset="0"/>
              <a:ea typeface="Calibri" charset="0"/>
              <a:cs typeface="Calibri" charset="0"/>
            </a:endParaRPr>
          </a:p>
          <a:p>
            <a:pPr marL="113152" indent="-113152" defTabSz="408602">
              <a:spcBef>
                <a:spcPts val="751"/>
              </a:spcBef>
              <a:defRPr sz="5148"/>
            </a:pPr>
            <a:r>
              <a:rPr sz="3000" b="1" dirty="0">
                <a:latin typeface="Calibri" charset="0"/>
                <a:ea typeface="Calibri" charset="0"/>
                <a:cs typeface="Calibri" charset="0"/>
                <a:sym typeface="Helvetica"/>
              </a:rPr>
              <a:t>Label</a:t>
            </a:r>
            <a:r>
              <a:rPr sz="3000" dirty="0">
                <a:latin typeface="Calibri" charset="0"/>
                <a:ea typeface="Calibri" charset="0"/>
                <a:cs typeface="Calibri" charset="0"/>
              </a:rPr>
              <a:t>: used to organize and select group of objects</a:t>
            </a:r>
          </a:p>
        </p:txBody>
      </p:sp>
      <p:sp>
        <p:nvSpPr>
          <p:cNvPr id="117" name="Slide Number"/>
          <p:cNvSpPr txBox="1">
            <a:spLocks noGrp="1"/>
          </p:cNvSpPr>
          <p:nvPr>
            <p:ph type="sldNum" sz="quarter" idx="2"/>
          </p:nvPr>
        </p:nvSpPr>
        <p:spPr>
          <a:xfrm>
            <a:off x="10991189" y="6369053"/>
            <a:ext cx="240451" cy="22570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solidFill>
                  <a:srgbClr val="474746"/>
                </a:solidFill>
              </a:rPr>
              <a:pPr/>
              <a:t>4</a:t>
            </a:fld>
            <a:endParaRPr>
              <a:solidFill>
                <a:srgbClr val="474746"/>
              </a:solidFill>
            </a:endParaRPr>
          </a:p>
        </p:txBody>
      </p:sp>
      <p:grpSp>
        <p:nvGrpSpPr>
          <p:cNvPr id="9" name="Group 8"/>
          <p:cNvGrpSpPr/>
          <p:nvPr/>
        </p:nvGrpSpPr>
        <p:grpSpPr>
          <a:xfrm>
            <a:off x="8303016" y="1103666"/>
            <a:ext cx="3452471" cy="1662111"/>
            <a:chOff x="7585189" y="1628596"/>
            <a:chExt cx="4840882" cy="2390950"/>
          </a:xfrm>
        </p:grpSpPr>
        <p:sp>
          <p:nvSpPr>
            <p:cNvPr id="130" name="Node"/>
            <p:cNvSpPr/>
            <p:nvPr/>
          </p:nvSpPr>
          <p:spPr>
            <a:xfrm>
              <a:off x="7585189" y="1628596"/>
              <a:ext cx="3603368" cy="1676644"/>
            </a:xfrm>
            <a:prstGeom prst="rect">
              <a:avLst/>
            </a:prstGeom>
            <a:solidFill>
              <a:schemeClr val="accent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35719" tIns="35719" rIns="35719" bIns="35719"/>
            <a:lstStyle>
              <a:lvl1pPr algn="r" defTabSz="584200">
                <a:defRPr sz="3200" b="1">
                  <a:solidFill>
                    <a:srgbClr val="FFFFFF"/>
                  </a:solidFill>
                  <a:latin typeface="Helvetica"/>
                  <a:ea typeface="Helvetica"/>
                  <a:cs typeface="Helvetica"/>
                  <a:sym typeface="Helvetica"/>
                </a:defRPr>
              </a:lvl1pPr>
            </a:lstStyle>
            <a:p>
              <a:pPr hangingPunct="0"/>
              <a:r>
                <a:rPr sz="1600" kern="0" dirty="0"/>
                <a:t>Node</a:t>
              </a:r>
            </a:p>
          </p:txBody>
        </p:sp>
        <p:sp>
          <p:nvSpPr>
            <p:cNvPr id="131" name="Docker"/>
            <p:cNvSpPr/>
            <p:nvPr/>
          </p:nvSpPr>
          <p:spPr>
            <a:xfrm>
              <a:off x="7794224" y="2037143"/>
              <a:ext cx="3185297" cy="1145250"/>
            </a:xfrm>
            <a:prstGeom prst="rect">
              <a:avLst/>
            </a:prstGeom>
            <a:solidFill>
              <a:schemeClr val="accent1">
                <a:hueOff val="47394"/>
                <a:satOff val="-25753"/>
                <a:lumOff val="-7544"/>
              </a:schemeClr>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25400" tIns="25400" rIns="25400" bIns="25400"/>
            <a:lstStyle>
              <a:lvl1pPr algn="r">
                <a:defRPr sz="2400" b="1">
                  <a:solidFill>
                    <a:srgbClr val="FFFFFF"/>
                  </a:solidFill>
                  <a:latin typeface="Helvetica"/>
                  <a:ea typeface="Helvetica"/>
                  <a:cs typeface="Helvetica"/>
                  <a:sym typeface="Helvetica"/>
                </a:defRPr>
              </a:lvl1pPr>
            </a:lstStyle>
            <a:p>
              <a:pPr defTabSz="412730" hangingPunct="0"/>
              <a:r>
                <a:rPr sz="1200" kern="0"/>
                <a:t>Docker</a:t>
              </a:r>
            </a:p>
          </p:txBody>
        </p:sp>
        <p:sp>
          <p:nvSpPr>
            <p:cNvPr id="132" name="Rectangle"/>
            <p:cNvSpPr/>
            <p:nvPr/>
          </p:nvSpPr>
          <p:spPr>
            <a:xfrm>
              <a:off x="7893132" y="2369405"/>
              <a:ext cx="752013" cy="647701"/>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3" name="Rectangle"/>
            <p:cNvSpPr/>
            <p:nvPr/>
          </p:nvSpPr>
          <p:spPr>
            <a:xfrm>
              <a:off x="8783713" y="2376612"/>
              <a:ext cx="815811" cy="635001"/>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4" name="Rectangle"/>
            <p:cNvSpPr/>
            <p:nvPr/>
          </p:nvSpPr>
          <p:spPr>
            <a:xfrm>
              <a:off x="7958849" y="2471845"/>
              <a:ext cx="310970" cy="275845"/>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5" name="Rectangle"/>
            <p:cNvSpPr/>
            <p:nvPr/>
          </p:nvSpPr>
          <p:spPr>
            <a:xfrm>
              <a:off x="8313332" y="2701995"/>
              <a:ext cx="310970" cy="244730"/>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6" name="Rectangle"/>
            <p:cNvSpPr/>
            <p:nvPr/>
          </p:nvSpPr>
          <p:spPr>
            <a:xfrm>
              <a:off x="8991485" y="2503952"/>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7" name="Rectangle"/>
            <p:cNvSpPr/>
            <p:nvPr/>
          </p:nvSpPr>
          <p:spPr>
            <a:xfrm>
              <a:off x="9750699" y="2363126"/>
              <a:ext cx="741238" cy="647701"/>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8" name="Rectangle"/>
            <p:cNvSpPr/>
            <p:nvPr/>
          </p:nvSpPr>
          <p:spPr>
            <a:xfrm>
              <a:off x="9864034" y="2457158"/>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9" name="Rectangle"/>
            <p:cNvSpPr/>
            <p:nvPr/>
          </p:nvSpPr>
          <p:spPr>
            <a:xfrm>
              <a:off x="9927534" y="2520658"/>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40" name="Rectangle"/>
            <p:cNvSpPr/>
            <p:nvPr/>
          </p:nvSpPr>
          <p:spPr>
            <a:xfrm>
              <a:off x="9991034" y="2584158"/>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41" name="Pod"/>
            <p:cNvSpPr txBox="1"/>
            <p:nvPr/>
          </p:nvSpPr>
          <p:spPr>
            <a:xfrm>
              <a:off x="11312153" y="2215801"/>
              <a:ext cx="712505" cy="502231"/>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600" b="1">
                  <a:latin typeface="Helvetica"/>
                  <a:ea typeface="Helvetica"/>
                  <a:cs typeface="Helvetica"/>
                  <a:sym typeface="Helvetica"/>
                </a:defRPr>
              </a:lvl1pPr>
            </a:lstStyle>
            <a:p>
              <a:pPr algn="ctr" hangingPunct="0"/>
              <a:r>
                <a:rPr sz="1800" kern="0">
                  <a:solidFill>
                    <a:srgbClr val="000000"/>
                  </a:solidFill>
                </a:rPr>
                <a:t>Pod</a:t>
              </a:r>
            </a:p>
          </p:txBody>
        </p:sp>
        <p:sp>
          <p:nvSpPr>
            <p:cNvPr id="142" name="Containers"/>
            <p:cNvSpPr txBox="1"/>
            <p:nvPr/>
          </p:nvSpPr>
          <p:spPr>
            <a:xfrm>
              <a:off x="10634693" y="3517315"/>
              <a:ext cx="1791378" cy="502231"/>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600" b="1">
                  <a:latin typeface="Helvetica"/>
                  <a:ea typeface="Helvetica"/>
                  <a:cs typeface="Helvetica"/>
                  <a:sym typeface="Helvetica"/>
                </a:defRPr>
              </a:lvl1pPr>
            </a:lstStyle>
            <a:p>
              <a:pPr algn="ctr" hangingPunct="0"/>
              <a:r>
                <a:rPr sz="1800" kern="0" dirty="0">
                  <a:solidFill>
                    <a:srgbClr val="000000"/>
                  </a:solidFill>
                </a:rPr>
                <a:t>Containers</a:t>
              </a:r>
            </a:p>
          </p:txBody>
        </p:sp>
        <p:cxnSp>
          <p:nvCxnSpPr>
            <p:cNvPr id="143" name="Connection Line"/>
            <p:cNvCxnSpPr>
              <a:endCxn id="142" idx="0"/>
            </p:cNvCxnSpPr>
            <p:nvPr/>
          </p:nvCxnSpPr>
          <p:spPr>
            <a:xfrm>
              <a:off x="10191169" y="2764397"/>
              <a:ext cx="1339213" cy="752918"/>
            </a:xfrm>
            <a:prstGeom prst="straightConnector1">
              <a:avLst/>
            </a:prstGeom>
            <a:ln w="50800">
              <a:solidFill>
                <a:srgbClr val="000000"/>
              </a:solidFill>
              <a:miter lim="400000"/>
              <a:headEnd type="triangle"/>
            </a:ln>
          </p:spPr>
        </p:cxnSp>
        <p:cxnSp>
          <p:nvCxnSpPr>
            <p:cNvPr id="144" name="Connection Line"/>
            <p:cNvCxnSpPr>
              <a:stCxn id="140" idx="3"/>
              <a:endCxn id="141" idx="1"/>
            </p:cNvCxnSpPr>
            <p:nvPr/>
          </p:nvCxnSpPr>
          <p:spPr>
            <a:xfrm flipV="1">
              <a:off x="10391302" y="2466918"/>
              <a:ext cx="920851" cy="270860"/>
            </a:xfrm>
            <a:prstGeom prst="straightConnector1">
              <a:avLst/>
            </a:prstGeom>
            <a:ln w="50800">
              <a:solidFill>
                <a:srgbClr val="000000"/>
              </a:solidFill>
              <a:miter lim="400000"/>
              <a:headEnd type="triangle"/>
            </a:ln>
          </p:spPr>
        </p:cxnSp>
      </p:grpSp>
      <p:grpSp>
        <p:nvGrpSpPr>
          <p:cNvPr id="10" name="Group 9"/>
          <p:cNvGrpSpPr/>
          <p:nvPr/>
        </p:nvGrpSpPr>
        <p:grpSpPr>
          <a:xfrm>
            <a:off x="8580278" y="4344284"/>
            <a:ext cx="2076465" cy="2038357"/>
            <a:chOff x="7826408" y="3596186"/>
            <a:chExt cx="2905869" cy="2836371"/>
          </a:xfrm>
        </p:grpSpPr>
        <p:sp>
          <p:nvSpPr>
            <p:cNvPr id="118" name="Rectangle"/>
            <p:cNvSpPr/>
            <p:nvPr/>
          </p:nvSpPr>
          <p:spPr>
            <a:xfrm>
              <a:off x="7826408" y="5443726"/>
              <a:ext cx="2905869" cy="988831"/>
            </a:xfrm>
            <a:prstGeom prst="rect">
              <a:avLst/>
            </a:prstGeom>
            <a:ln w="50800">
              <a:solidFill>
                <a:schemeClr val="accent5"/>
              </a:solidFill>
              <a:custDash>
                <a:ds d="600000" sp="600000"/>
              </a:custDash>
              <a:miter lim="400000"/>
            </a:ln>
          </p:spPr>
          <p:txBody>
            <a:bodyPr lIns="25400" tIns="25400" rIns="25400" bIns="25400" anchor="ctr"/>
            <a:lstStyle/>
            <a:p>
              <a:pPr algn="ctr" defTabSz="412730" hangingPunct="0">
                <a:defRPr sz="3200">
                  <a:solidFill>
                    <a:srgbClr val="FFFFFF"/>
                  </a:solidFill>
                </a:defRPr>
              </a:pPr>
              <a:endParaRPr sz="1600" kern="0">
                <a:solidFill>
                  <a:srgbClr val="FFFFFF"/>
                </a:solidFill>
                <a:sym typeface="Helvetica Light"/>
              </a:endParaRPr>
            </a:p>
          </p:txBody>
        </p:sp>
        <p:sp>
          <p:nvSpPr>
            <p:cNvPr id="119" name="Rectangle"/>
            <p:cNvSpPr/>
            <p:nvPr/>
          </p:nvSpPr>
          <p:spPr>
            <a:xfrm>
              <a:off x="8002667" y="5582353"/>
              <a:ext cx="1167646" cy="711578"/>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b"/>
            <a:lstStyle/>
            <a:p>
              <a:pPr algn="ctr" defTabSz="292086" hangingPunct="0">
                <a:defRPr sz="3200" b="1">
                  <a:solidFill>
                    <a:srgbClr val="FFFFFF"/>
                  </a:solidFill>
                  <a:latin typeface="Helvetica"/>
                  <a:ea typeface="Helvetica"/>
                  <a:cs typeface="Helvetica"/>
                  <a:sym typeface="Helvetica"/>
                </a:defRPr>
              </a:pPr>
              <a:endParaRPr sz="1600" b="1" kern="0">
                <a:solidFill>
                  <a:srgbClr val="FFFFFF"/>
                </a:solidFill>
                <a:latin typeface="Helvetica"/>
                <a:ea typeface="Helvetica"/>
                <a:cs typeface="Helvetica"/>
                <a:sym typeface="Helvetica"/>
              </a:endParaRPr>
            </a:p>
          </p:txBody>
        </p:sp>
        <p:sp>
          <p:nvSpPr>
            <p:cNvPr id="120" name="Rectangle"/>
            <p:cNvSpPr/>
            <p:nvPr/>
          </p:nvSpPr>
          <p:spPr>
            <a:xfrm>
              <a:off x="8166996" y="5705609"/>
              <a:ext cx="838986" cy="476448"/>
            </a:xfrm>
            <a:prstGeom prst="rect">
              <a:avLst/>
            </a:prstGeom>
            <a:solidFill>
              <a:schemeClr val="accent2"/>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2100" b="1">
                  <a:solidFill>
                    <a:srgbClr val="FFFFFF"/>
                  </a:solidFill>
                  <a:latin typeface="Helvetica"/>
                  <a:ea typeface="Helvetica"/>
                  <a:cs typeface="Helvetica"/>
                  <a:sym typeface="Helvetica"/>
                </a:defRPr>
              </a:pPr>
              <a:endParaRPr sz="1051" b="1" kern="0">
                <a:solidFill>
                  <a:srgbClr val="FFFFFF"/>
                </a:solidFill>
                <a:latin typeface="Helvetica"/>
                <a:ea typeface="Helvetica"/>
                <a:cs typeface="Helvetica"/>
                <a:sym typeface="Helvetica"/>
              </a:endParaRPr>
            </a:p>
          </p:txBody>
        </p:sp>
        <p:sp>
          <p:nvSpPr>
            <p:cNvPr id="121" name="Rectangle"/>
            <p:cNvSpPr/>
            <p:nvPr/>
          </p:nvSpPr>
          <p:spPr>
            <a:xfrm>
              <a:off x="9388372" y="5582353"/>
              <a:ext cx="1167646" cy="711578"/>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b"/>
            <a:lstStyle/>
            <a:p>
              <a:pPr algn="ctr" defTabSz="292086" hangingPunct="0">
                <a:defRPr sz="3200" b="1">
                  <a:solidFill>
                    <a:srgbClr val="FFFFFF"/>
                  </a:solidFill>
                  <a:latin typeface="Helvetica"/>
                  <a:ea typeface="Helvetica"/>
                  <a:cs typeface="Helvetica"/>
                  <a:sym typeface="Helvetica"/>
                </a:defRPr>
              </a:pPr>
              <a:endParaRPr sz="1600" b="1" kern="0">
                <a:solidFill>
                  <a:srgbClr val="FFFFFF"/>
                </a:solidFill>
                <a:latin typeface="Helvetica"/>
                <a:ea typeface="Helvetica"/>
                <a:cs typeface="Helvetica"/>
                <a:sym typeface="Helvetica"/>
              </a:endParaRPr>
            </a:p>
          </p:txBody>
        </p:sp>
        <p:sp>
          <p:nvSpPr>
            <p:cNvPr id="122" name="Rectangle"/>
            <p:cNvSpPr/>
            <p:nvPr/>
          </p:nvSpPr>
          <p:spPr>
            <a:xfrm>
              <a:off x="9552701" y="5705609"/>
              <a:ext cx="838986" cy="476448"/>
            </a:xfrm>
            <a:prstGeom prst="rect">
              <a:avLst/>
            </a:prstGeom>
            <a:solidFill>
              <a:schemeClr val="accent2"/>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2200" b="1">
                  <a:solidFill>
                    <a:srgbClr val="FFFFFF"/>
                  </a:solidFill>
                  <a:latin typeface="Helvetica"/>
                  <a:ea typeface="Helvetica"/>
                  <a:cs typeface="Helvetica"/>
                  <a:sym typeface="Helvetica"/>
                </a:defRPr>
              </a:pPr>
              <a:endParaRPr sz="1100" b="1" kern="0">
                <a:solidFill>
                  <a:srgbClr val="FFFFFF"/>
                </a:solidFill>
                <a:latin typeface="Helvetica"/>
                <a:ea typeface="Helvetica"/>
                <a:cs typeface="Helvetica"/>
                <a:sym typeface="Helvetica"/>
              </a:endParaRPr>
            </a:p>
          </p:txBody>
        </p:sp>
        <p:sp>
          <p:nvSpPr>
            <p:cNvPr id="123" name="“web”"/>
            <p:cNvSpPr/>
            <p:nvPr/>
          </p:nvSpPr>
          <p:spPr>
            <a:xfrm>
              <a:off x="8226432" y="3596186"/>
              <a:ext cx="2105821" cy="601986"/>
            </a:xfrm>
            <a:prstGeom prst="rect">
              <a:avLst/>
            </a:prstGeom>
            <a:solidFill>
              <a:schemeClr val="accent6"/>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35719" tIns="35719" rIns="35719" bIns="35719" anchor="ctr"/>
            <a:lstStyle>
              <a:lvl1pPr defTabSz="584200">
                <a:defRPr sz="3200" b="1">
                  <a:solidFill>
                    <a:srgbClr val="FFFFFF"/>
                  </a:solidFill>
                  <a:latin typeface="Helvetica"/>
                  <a:ea typeface="Helvetica"/>
                  <a:cs typeface="Helvetica"/>
                  <a:sym typeface="Helvetica"/>
                </a:defRPr>
              </a:lvl1pPr>
            </a:lstStyle>
            <a:p>
              <a:pPr algn="ctr" hangingPunct="0"/>
              <a:r>
                <a:rPr sz="1600" kern="0"/>
                <a:t>“web”</a:t>
              </a:r>
            </a:p>
          </p:txBody>
        </p:sp>
        <p:sp>
          <p:nvSpPr>
            <p:cNvPr id="124" name="port 8080"/>
            <p:cNvSpPr txBox="1"/>
            <p:nvPr/>
          </p:nvSpPr>
          <p:spPr>
            <a:xfrm>
              <a:off x="8116520" y="4770850"/>
              <a:ext cx="939940" cy="325398"/>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000" b="1">
                  <a:latin typeface="Helvetica"/>
                  <a:ea typeface="Helvetica"/>
                  <a:cs typeface="Helvetica"/>
                  <a:sym typeface="Helvetica"/>
                </a:defRPr>
              </a:lvl1pPr>
            </a:lstStyle>
            <a:p>
              <a:pPr algn="ctr" hangingPunct="0"/>
              <a:r>
                <a:rPr sz="1051" kern="0" dirty="0">
                  <a:solidFill>
                    <a:srgbClr val="000000"/>
                  </a:solidFill>
                </a:rPr>
                <a:t>port 8080</a:t>
              </a:r>
            </a:p>
          </p:txBody>
        </p:sp>
        <p:sp>
          <p:nvSpPr>
            <p:cNvPr id="125" name="port 8080"/>
            <p:cNvSpPr txBox="1"/>
            <p:nvPr/>
          </p:nvSpPr>
          <p:spPr>
            <a:xfrm>
              <a:off x="9502221" y="4770850"/>
              <a:ext cx="939940" cy="325398"/>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000" b="1">
                  <a:latin typeface="Helvetica"/>
                  <a:ea typeface="Helvetica"/>
                  <a:cs typeface="Helvetica"/>
                  <a:sym typeface="Helvetica"/>
                </a:defRPr>
              </a:lvl1pPr>
            </a:lstStyle>
            <a:p>
              <a:pPr algn="ctr" hangingPunct="0"/>
              <a:r>
                <a:rPr sz="1051" kern="0" dirty="0">
                  <a:solidFill>
                    <a:srgbClr val="000000"/>
                  </a:solidFill>
                </a:rPr>
                <a:t>port 8080</a:t>
              </a:r>
            </a:p>
          </p:txBody>
        </p:sp>
        <p:cxnSp>
          <p:nvCxnSpPr>
            <p:cNvPr id="126" name="Connection Line"/>
            <p:cNvCxnSpPr>
              <a:stCxn id="120" idx="0"/>
              <a:endCxn id="124" idx="2"/>
            </p:cNvCxnSpPr>
            <p:nvPr/>
          </p:nvCxnSpPr>
          <p:spPr>
            <a:xfrm flipV="1">
              <a:off x="8586489" y="5096248"/>
              <a:ext cx="1" cy="609361"/>
            </a:xfrm>
            <a:prstGeom prst="straightConnector1">
              <a:avLst/>
            </a:prstGeom>
            <a:ln w="50800">
              <a:solidFill>
                <a:srgbClr val="000000"/>
              </a:solidFill>
              <a:miter lim="400000"/>
              <a:tailEnd type="triangle"/>
            </a:ln>
          </p:spPr>
        </p:cxnSp>
        <p:cxnSp>
          <p:nvCxnSpPr>
            <p:cNvPr id="127" name="Connection Line"/>
            <p:cNvCxnSpPr>
              <a:stCxn id="122" idx="0"/>
              <a:endCxn id="125" idx="2"/>
            </p:cNvCxnSpPr>
            <p:nvPr/>
          </p:nvCxnSpPr>
          <p:spPr>
            <a:xfrm flipH="1" flipV="1">
              <a:off x="9972192" y="5096248"/>
              <a:ext cx="3" cy="609361"/>
            </a:xfrm>
            <a:prstGeom prst="straightConnector1">
              <a:avLst/>
            </a:prstGeom>
            <a:ln w="50800">
              <a:solidFill>
                <a:srgbClr val="000000"/>
              </a:solidFill>
              <a:miter lim="400000"/>
              <a:tailEnd type="triangle"/>
            </a:ln>
          </p:spPr>
        </p:cxnSp>
        <p:sp>
          <p:nvSpPr>
            <p:cNvPr id="128" name="Line"/>
            <p:cNvSpPr/>
            <p:nvPr/>
          </p:nvSpPr>
          <p:spPr>
            <a:xfrm flipV="1">
              <a:off x="8535241" y="4201963"/>
              <a:ext cx="563060" cy="563060"/>
            </a:xfrm>
            <a:prstGeom prst="line">
              <a:avLst/>
            </a:prstGeom>
            <a:ln w="50800">
              <a:solidFill>
                <a:srgbClr val="000000"/>
              </a:solidFill>
              <a:miter lim="400000"/>
              <a:tailEnd type="triangle"/>
            </a:ln>
          </p:spPr>
          <p:txBody>
            <a:bodyPr lIns="35719" tIns="35719" rIns="35719" bIns="35719" anchor="ctr"/>
            <a:lstStyle/>
            <a:p>
              <a:pPr algn="ctr" defTabSz="292086" hangingPunct="0">
                <a:defRPr sz="3200"/>
              </a:pPr>
              <a:endParaRPr sz="1600" kern="0">
                <a:solidFill>
                  <a:srgbClr val="000000"/>
                </a:solidFill>
                <a:sym typeface="Helvetica Light"/>
              </a:endParaRPr>
            </a:p>
          </p:txBody>
        </p:sp>
        <p:sp>
          <p:nvSpPr>
            <p:cNvPr id="129" name="Line"/>
            <p:cNvSpPr/>
            <p:nvPr/>
          </p:nvSpPr>
          <p:spPr>
            <a:xfrm flipH="1" flipV="1">
              <a:off x="9389419" y="4201963"/>
              <a:ext cx="563060" cy="563060"/>
            </a:xfrm>
            <a:prstGeom prst="line">
              <a:avLst/>
            </a:prstGeom>
            <a:ln w="50800">
              <a:solidFill>
                <a:srgbClr val="000000"/>
              </a:solidFill>
              <a:miter lim="400000"/>
              <a:tailEnd type="triangle"/>
            </a:ln>
          </p:spPr>
          <p:txBody>
            <a:bodyPr lIns="35719" tIns="35719" rIns="35719" bIns="35719" anchor="ctr"/>
            <a:lstStyle/>
            <a:p>
              <a:pPr algn="ctr" defTabSz="292086" hangingPunct="0">
                <a:defRPr sz="3200"/>
              </a:pPr>
              <a:endParaRPr sz="1600" kern="0">
                <a:solidFill>
                  <a:srgbClr val="000000"/>
                </a:solidFill>
                <a:sym typeface="Helvetica Light"/>
              </a:endParaRPr>
            </a:p>
          </p:txBody>
        </p:sp>
        <p:pic>
          <p:nvPicPr>
            <p:cNvPr id="145" name="Image" descr="Image"/>
            <p:cNvPicPr>
              <a:picLocks noChangeAspect="1"/>
            </p:cNvPicPr>
            <p:nvPr/>
          </p:nvPicPr>
          <p:blipFill>
            <a:blip r:embed="rId2">
              <a:extLst/>
            </a:blip>
            <a:srcRect t="15332" b="20417"/>
            <a:stretch>
              <a:fillRect/>
            </a:stretch>
          </p:blipFill>
          <p:spPr>
            <a:xfrm>
              <a:off x="8273156" y="5736827"/>
              <a:ext cx="626762" cy="402700"/>
            </a:xfrm>
            <a:prstGeom prst="rect">
              <a:avLst/>
            </a:prstGeom>
            <a:ln w="12700">
              <a:miter lim="400000"/>
            </a:ln>
          </p:spPr>
        </p:pic>
        <p:pic>
          <p:nvPicPr>
            <p:cNvPr id="146" name="Image" descr="Image"/>
            <p:cNvPicPr>
              <a:picLocks noChangeAspect="1"/>
            </p:cNvPicPr>
            <p:nvPr/>
          </p:nvPicPr>
          <p:blipFill>
            <a:blip r:embed="rId2">
              <a:extLst/>
            </a:blip>
            <a:srcRect t="15332" b="20417"/>
            <a:stretch>
              <a:fillRect/>
            </a:stretch>
          </p:blipFill>
          <p:spPr>
            <a:xfrm>
              <a:off x="9658862" y="5736827"/>
              <a:ext cx="626762" cy="402700"/>
            </a:xfrm>
            <a:prstGeom prst="rect">
              <a:avLst/>
            </a:prstGeom>
            <a:ln w="12700">
              <a:miter lim="400000"/>
            </a:ln>
          </p:spPr>
        </p:pic>
      </p:grpSp>
      <p:pic>
        <p:nvPicPr>
          <p:cNvPr id="44" name="Picture 43"/>
          <p:cNvPicPr>
            <a:picLocks noChangeAspect="1"/>
          </p:cNvPicPr>
          <p:nvPr/>
        </p:nvPicPr>
        <p:blipFill>
          <a:blip r:embed="rId3"/>
          <a:stretch>
            <a:fillRect/>
          </a:stretch>
        </p:blipFill>
        <p:spPr>
          <a:xfrm>
            <a:off x="7663516" y="3078183"/>
            <a:ext cx="4387851" cy="781199"/>
          </a:xfrm>
          <a:prstGeom prst="rect">
            <a:avLst/>
          </a:prstGeom>
        </p:spPr>
      </p:pic>
      <p:sp>
        <p:nvSpPr>
          <p:cNvPr id="45" name="Title 1"/>
          <p:cNvSpPr txBox="1">
            <a:spLocks/>
          </p:cNvSpPr>
          <p:nvPr/>
        </p:nvSpPr>
        <p:spPr>
          <a:xfrm>
            <a:off x="723901" y="221911"/>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a:defRPr/>
            </a:pPr>
            <a:r>
              <a:rPr lang="en-US" sz="3200" dirty="0">
                <a:solidFill>
                  <a:srgbClr val="474746"/>
                </a:solidFill>
              </a:rPr>
              <a:t>Kubernetes</a:t>
            </a:r>
            <a:r>
              <a:rPr lang="en-US" sz="3200" dirty="0">
                <a:solidFill>
                  <a:srgbClr val="474746"/>
                </a:solidFill>
                <a:latin typeface="Calibri" charset="0"/>
                <a:ea typeface="Calibri" charset="0"/>
                <a:cs typeface="Calibri" charset="0"/>
              </a:rPr>
              <a:t> </a:t>
            </a:r>
            <a:r>
              <a:rPr lang="en-US" sz="3200" dirty="0">
                <a:solidFill>
                  <a:srgbClr val="474746"/>
                </a:solidFill>
              </a:rPr>
              <a:t>Concepts - Developer</a:t>
            </a:r>
          </a:p>
        </p:txBody>
      </p:sp>
    </p:spTree>
    <p:extLst>
      <p:ext uri="{BB962C8B-B14F-4D97-AF65-F5344CB8AC3E}">
        <p14:creationId xmlns:p14="http://schemas.microsoft.com/office/powerpoint/2010/main" val="4328268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ods: colocated group of containers that share an IP, namespace, storage volume…"/>
          <p:cNvSpPr txBox="1">
            <a:spLocks noGrp="1"/>
          </p:cNvSpPr>
          <p:nvPr>
            <p:ph type="body" sz="half" idx="1"/>
          </p:nvPr>
        </p:nvSpPr>
        <p:spPr>
          <a:xfrm>
            <a:off x="844549" y="1032933"/>
            <a:ext cx="10991851" cy="5190067"/>
          </a:xfrm>
          <a:prstGeom prst="rect">
            <a:avLst/>
          </a:prstGeom>
        </p:spPr>
        <p:txBody>
          <a:bodyPr>
            <a:normAutofit/>
          </a:bodyPr>
          <a:lstStyle/>
          <a:p>
            <a:pPr marL="113152" indent="-113152" defTabSz="408602">
              <a:spcBef>
                <a:spcPts val="751"/>
              </a:spcBef>
              <a:defRPr sz="5148"/>
            </a:pPr>
            <a:r>
              <a:rPr lang="en-US" sz="3000" b="1" dirty="0">
                <a:latin typeface="Calibri" charset="0"/>
                <a:ea typeface="Calibri" charset="0"/>
                <a:cs typeface="Calibri" charset="0"/>
                <a:sym typeface="Helvetica"/>
              </a:rPr>
              <a:t>Namespaces</a:t>
            </a:r>
            <a:r>
              <a:rPr sz="3000" dirty="0">
                <a:latin typeface="Calibri" charset="0"/>
                <a:ea typeface="Calibri" charset="0"/>
                <a:cs typeface="Calibri" charset="0"/>
              </a:rPr>
              <a:t>: </a:t>
            </a:r>
            <a:r>
              <a:rPr lang="en-US" sz="3000" dirty="0">
                <a:latin typeface="Calibri" charset="0"/>
                <a:ea typeface="Calibri" charset="0"/>
                <a:cs typeface="Calibri" charset="0"/>
              </a:rPr>
              <a:t>Isolated workspaces for users/projects</a:t>
            </a:r>
          </a:p>
          <a:p>
            <a:pPr marL="113152" indent="-113152" defTabSz="408602">
              <a:spcBef>
                <a:spcPts val="751"/>
              </a:spcBef>
              <a:defRPr sz="5148"/>
            </a:pPr>
            <a:r>
              <a:rPr lang="en-US" sz="3000" b="1" dirty="0">
                <a:latin typeface="Calibri" charset="0"/>
                <a:ea typeface="Calibri" charset="0"/>
                <a:cs typeface="Calibri" charset="0"/>
              </a:rPr>
              <a:t>Ingress controller</a:t>
            </a:r>
            <a:r>
              <a:rPr lang="en-US" sz="3000" dirty="0">
                <a:latin typeface="Calibri" charset="0"/>
                <a:ea typeface="Calibri" charset="0"/>
                <a:cs typeface="Calibri" charset="0"/>
              </a:rPr>
              <a:t>: L7 load balancing</a:t>
            </a:r>
          </a:p>
          <a:p>
            <a:pPr marL="113152" indent="-113152" defTabSz="408602">
              <a:spcBef>
                <a:spcPts val="751"/>
              </a:spcBef>
              <a:defRPr sz="5148"/>
            </a:pPr>
            <a:r>
              <a:rPr lang="en-US" sz="3000" b="1" dirty="0">
                <a:latin typeface="Calibri" charset="0"/>
                <a:ea typeface="Calibri" charset="0"/>
                <a:cs typeface="Calibri" charset="0"/>
              </a:rPr>
              <a:t>Deployments</a:t>
            </a:r>
            <a:r>
              <a:rPr lang="en-US" sz="3000" dirty="0">
                <a:latin typeface="Calibri" charset="0"/>
                <a:ea typeface="Calibri" charset="0"/>
                <a:cs typeface="Calibri" charset="0"/>
              </a:rPr>
              <a:t>: Declarative version updates</a:t>
            </a:r>
          </a:p>
          <a:p>
            <a:pPr marL="113152" indent="-113152" defTabSz="408602">
              <a:spcBef>
                <a:spcPts val="751"/>
              </a:spcBef>
              <a:defRPr sz="5148"/>
            </a:pPr>
            <a:r>
              <a:rPr lang="en-US" sz="3000" b="1" dirty="0">
                <a:latin typeface="Calibri" charset="0"/>
                <a:ea typeface="Calibri" charset="0"/>
                <a:cs typeface="Calibri" charset="0"/>
              </a:rPr>
              <a:t>Jobs</a:t>
            </a:r>
            <a:r>
              <a:rPr lang="en-US" sz="3000" dirty="0">
                <a:latin typeface="Calibri" charset="0"/>
                <a:ea typeface="Calibri" charset="0"/>
                <a:cs typeface="Calibri" charset="0"/>
              </a:rPr>
              <a:t>: Run to completion</a:t>
            </a:r>
          </a:p>
          <a:p>
            <a:pPr marL="113152" indent="-113152" defTabSz="408602">
              <a:spcBef>
                <a:spcPts val="751"/>
              </a:spcBef>
              <a:defRPr sz="5148"/>
            </a:pPr>
            <a:r>
              <a:rPr lang="en-US" sz="3000" b="1" dirty="0" err="1">
                <a:latin typeface="Calibri" charset="0"/>
                <a:ea typeface="Calibri" charset="0"/>
                <a:cs typeface="Calibri" charset="0"/>
              </a:rPr>
              <a:t>Autoscale</a:t>
            </a:r>
            <a:r>
              <a:rPr lang="en-US" sz="3000" dirty="0">
                <a:latin typeface="Calibri" charset="0"/>
                <a:ea typeface="Calibri" charset="0"/>
                <a:cs typeface="Calibri" charset="0"/>
              </a:rPr>
              <a:t>: Automatically adjust number of Pods </a:t>
            </a:r>
          </a:p>
          <a:p>
            <a:pPr marL="113152" indent="-113152" defTabSz="408602">
              <a:spcBef>
                <a:spcPts val="751"/>
              </a:spcBef>
              <a:defRPr sz="5148"/>
            </a:pPr>
            <a:r>
              <a:rPr lang="en-US" sz="3000" b="1" dirty="0">
                <a:latin typeface="Calibri" charset="0"/>
                <a:ea typeface="Calibri" charset="0"/>
                <a:cs typeface="Calibri" charset="0"/>
              </a:rPr>
              <a:t>Network Policies</a:t>
            </a:r>
            <a:r>
              <a:rPr lang="en-US" sz="3000" dirty="0">
                <a:latin typeface="Calibri" charset="0"/>
                <a:ea typeface="Calibri" charset="0"/>
                <a:cs typeface="Calibri" charset="0"/>
              </a:rPr>
              <a:t>: aka Security Groups for Pods</a:t>
            </a:r>
          </a:p>
          <a:p>
            <a:pPr marL="113152" indent="-113152" defTabSz="408602">
              <a:spcBef>
                <a:spcPts val="751"/>
              </a:spcBef>
              <a:defRPr sz="5148"/>
            </a:pPr>
            <a:r>
              <a:rPr lang="en-US" sz="3000" b="1" dirty="0" err="1">
                <a:latin typeface="Calibri" charset="0"/>
                <a:ea typeface="Calibri" charset="0"/>
                <a:cs typeface="Calibri" charset="0"/>
              </a:rPr>
              <a:t>StatefulSet</a:t>
            </a:r>
            <a:r>
              <a:rPr lang="en-US" sz="3000" dirty="0">
                <a:latin typeface="Calibri" charset="0"/>
                <a:ea typeface="Calibri" charset="0"/>
                <a:cs typeface="Calibri" charset="0"/>
              </a:rPr>
              <a:t>: Support for long term </a:t>
            </a:r>
            <a:r>
              <a:rPr lang="en-US" sz="3000" dirty="0" err="1">
                <a:latin typeface="Calibri" charset="0"/>
                <a:ea typeface="Calibri" charset="0"/>
                <a:cs typeface="Calibri" charset="0"/>
              </a:rPr>
              <a:t>stateful</a:t>
            </a:r>
            <a:r>
              <a:rPr lang="en-US" sz="3000" dirty="0">
                <a:latin typeface="Calibri" charset="0"/>
                <a:ea typeface="Calibri" charset="0"/>
                <a:cs typeface="Calibri" charset="0"/>
              </a:rPr>
              <a:t> distributed systems</a:t>
            </a:r>
          </a:p>
          <a:p>
            <a:pPr marL="113152" indent="-113152" defTabSz="408602">
              <a:spcBef>
                <a:spcPts val="751"/>
              </a:spcBef>
              <a:defRPr sz="5148"/>
            </a:pPr>
            <a:r>
              <a:rPr lang="en-US" sz="3000" b="1" dirty="0">
                <a:latin typeface="Calibri" charset="0"/>
                <a:ea typeface="Calibri" charset="0"/>
                <a:cs typeface="Calibri" charset="0"/>
              </a:rPr>
              <a:t>M</a:t>
            </a:r>
            <a:r>
              <a:rPr lang="is-IS" sz="3000" b="1" dirty="0">
                <a:latin typeface="Calibri" charset="0"/>
                <a:ea typeface="Calibri" charset="0"/>
                <a:cs typeface="Calibri" charset="0"/>
              </a:rPr>
              <a:t>ore </a:t>
            </a:r>
            <a:r>
              <a:rPr lang="is-IS" sz="3000" dirty="0">
                <a:latin typeface="Calibri" charset="0"/>
                <a:ea typeface="Calibri" charset="0"/>
                <a:cs typeface="Calibri" charset="0"/>
              </a:rPr>
              <a:t>…</a:t>
            </a:r>
            <a:endParaRPr lang="en-US" sz="3000" dirty="0">
              <a:latin typeface="Calibri" charset="0"/>
              <a:ea typeface="Calibri" charset="0"/>
              <a:cs typeface="Calibri" charset="0"/>
            </a:endParaRPr>
          </a:p>
        </p:txBody>
      </p:sp>
      <p:sp>
        <p:nvSpPr>
          <p:cNvPr id="35" name="Title 1"/>
          <p:cNvSpPr txBox="1">
            <a:spLocks/>
          </p:cNvSpPr>
          <p:nvPr/>
        </p:nvSpPr>
        <p:spPr>
          <a:xfrm>
            <a:off x="723901" y="221911"/>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a:defRPr/>
            </a:pPr>
            <a:r>
              <a:rPr lang="en-US" sz="3200" dirty="0">
                <a:solidFill>
                  <a:srgbClr val="474746"/>
                </a:solidFill>
                <a:ea typeface="Calibri" charset="0"/>
                <a:cs typeface="Calibri" charset="0"/>
              </a:rPr>
              <a:t>Kubernetes Concepts - Developer</a:t>
            </a:r>
          </a:p>
        </p:txBody>
      </p:sp>
    </p:spTree>
    <p:extLst>
      <p:ext uri="{BB962C8B-B14F-4D97-AF65-F5344CB8AC3E}">
        <p14:creationId xmlns:p14="http://schemas.microsoft.com/office/powerpoint/2010/main" val="160254688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1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1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1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1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11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11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1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98997" y="173649"/>
            <a:ext cx="8742003" cy="6383048"/>
          </a:xfrm>
          <a:prstGeom prst="rect">
            <a:avLst/>
          </a:prstGeom>
        </p:spPr>
      </p:pic>
      <p:pic>
        <p:nvPicPr>
          <p:cNvPr id="5" name="Picture 4"/>
          <p:cNvPicPr>
            <a:picLocks noChangeAspect="1"/>
          </p:cNvPicPr>
          <p:nvPr/>
        </p:nvPicPr>
        <p:blipFill>
          <a:blip r:embed="rId4"/>
          <a:stretch>
            <a:fillRect/>
          </a:stretch>
        </p:blipFill>
        <p:spPr>
          <a:xfrm>
            <a:off x="601387" y="2277171"/>
            <a:ext cx="1908196" cy="1700784"/>
          </a:xfrm>
          <a:prstGeom prst="rect">
            <a:avLst/>
          </a:prstGeom>
        </p:spPr>
      </p:pic>
      <p:sp>
        <p:nvSpPr>
          <p:cNvPr id="6"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solidFill>
                  <a:srgbClr val="474746"/>
                </a:solidFill>
              </a:rPr>
              <a:t>Architecture</a:t>
            </a:r>
          </a:p>
        </p:txBody>
      </p:sp>
    </p:spTree>
    <p:extLst>
      <p:ext uri="{BB962C8B-B14F-4D97-AF65-F5344CB8AC3E}">
        <p14:creationId xmlns:p14="http://schemas.microsoft.com/office/powerpoint/2010/main" val="265528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Kubectl</a:t>
            </a:r>
            <a:endParaRPr lang="en-US" dirty="0"/>
          </a:p>
        </p:txBody>
      </p:sp>
      <p:sp>
        <p:nvSpPr>
          <p:cNvPr id="3" name="Content Placeholder 2"/>
          <p:cNvSpPr>
            <a:spLocks noGrp="1"/>
          </p:cNvSpPr>
          <p:nvPr>
            <p:ph sz="quarter" idx="10"/>
          </p:nvPr>
        </p:nvSpPr>
        <p:spPr/>
        <p:txBody>
          <a:bodyPr/>
          <a:lstStyle/>
          <a:p>
            <a:r>
              <a:rPr lang="en-US" sz="2133" dirty="0"/>
              <a:t>CLI for running commands against Kubernetes cluster</a:t>
            </a:r>
          </a:p>
          <a:p>
            <a:r>
              <a:rPr lang="en-US" sz="2133" dirty="0"/>
              <a:t>CRUD Kubernetes resources</a:t>
            </a:r>
          </a:p>
          <a:p>
            <a:r>
              <a:rPr lang="en-US" sz="2133" dirty="0"/>
              <a:t>	</a:t>
            </a:r>
            <a:r>
              <a:rPr lang="en-US" sz="2133" dirty="0" err="1"/>
              <a:t>kubectl</a:t>
            </a:r>
            <a:r>
              <a:rPr lang="en-US" sz="2133" dirty="0"/>
              <a:t> [ create | get | describe | delete ] </a:t>
            </a:r>
            <a:r>
              <a:rPr lang="mr-IN" sz="2133" dirty="0"/>
              <a:t>–</a:t>
            </a:r>
            <a:r>
              <a:rPr lang="en-US" sz="2133" dirty="0"/>
              <a:t> f &lt;file&gt; | &lt;resource&gt;</a:t>
            </a:r>
          </a:p>
          <a:p>
            <a:r>
              <a:rPr lang="en-US" sz="2133" dirty="0"/>
              <a:t>	</a:t>
            </a:r>
            <a:r>
              <a:rPr lang="en-US" sz="2133" dirty="0" err="1"/>
              <a:t>kubectl</a:t>
            </a:r>
            <a:r>
              <a:rPr lang="en-US" sz="2133" dirty="0"/>
              <a:t> scale </a:t>
            </a:r>
            <a:r>
              <a:rPr lang="mr-IN" sz="2133" dirty="0"/>
              <a:t>–</a:t>
            </a:r>
            <a:r>
              <a:rPr lang="en-US" sz="2133" dirty="0" err="1"/>
              <a:t>replicase</a:t>
            </a:r>
            <a:r>
              <a:rPr lang="en-US" sz="2133" dirty="0"/>
              <a:t>=3 </a:t>
            </a:r>
            <a:r>
              <a:rPr lang="en-US" sz="2133" dirty="0" err="1"/>
              <a:t>rs</a:t>
            </a:r>
            <a:r>
              <a:rPr lang="en-US" sz="2133" dirty="0"/>
              <a:t>/&lt;name&gt;</a:t>
            </a:r>
          </a:p>
        </p:txBody>
      </p:sp>
    </p:spTree>
    <p:extLst>
      <p:ext uri="{BB962C8B-B14F-4D97-AF65-F5344CB8AC3E}">
        <p14:creationId xmlns:p14="http://schemas.microsoft.com/office/powerpoint/2010/main" val="824982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Minikube</a:t>
            </a:r>
            <a:endParaRPr lang="en-US" dirty="0"/>
          </a:p>
        </p:txBody>
      </p:sp>
      <p:sp>
        <p:nvSpPr>
          <p:cNvPr id="3" name="Content Placeholder 2"/>
          <p:cNvSpPr>
            <a:spLocks noGrp="1"/>
          </p:cNvSpPr>
          <p:nvPr>
            <p:ph sz="quarter" idx="10"/>
          </p:nvPr>
        </p:nvSpPr>
        <p:spPr/>
        <p:txBody>
          <a:bodyPr/>
          <a:lstStyle/>
          <a:p>
            <a:r>
              <a:rPr lang="en-US" sz="2133" dirty="0"/>
              <a:t>Runs a single node cluster in a VM</a:t>
            </a:r>
          </a:p>
          <a:p>
            <a:r>
              <a:rPr lang="en-US" sz="2133" dirty="0"/>
              <a:t>	OSX: </a:t>
            </a:r>
            <a:r>
              <a:rPr lang="en-US" sz="2133" dirty="0" err="1"/>
              <a:t>xhyvve</a:t>
            </a:r>
            <a:r>
              <a:rPr lang="en-US" sz="2133" dirty="0"/>
              <a:t>, </a:t>
            </a:r>
            <a:r>
              <a:rPr lang="en-US" sz="2133" dirty="0" err="1"/>
              <a:t>VirtualBox</a:t>
            </a:r>
            <a:r>
              <a:rPr lang="en-US" sz="2133" dirty="0"/>
              <a:t> or VMWare Fusion</a:t>
            </a:r>
          </a:p>
          <a:p>
            <a:r>
              <a:rPr lang="en-US" sz="2133" dirty="0"/>
              <a:t>	Linux: </a:t>
            </a:r>
            <a:r>
              <a:rPr lang="en-US" sz="2133" dirty="0" err="1"/>
              <a:t>VirtualBox</a:t>
            </a:r>
            <a:r>
              <a:rPr lang="en-US" sz="2133" dirty="0"/>
              <a:t> or </a:t>
            </a:r>
            <a:r>
              <a:rPr lang="en-US" sz="2133" dirty="0" err="1"/>
              <a:t>kvm</a:t>
            </a:r>
            <a:endParaRPr lang="en-US" sz="2133" dirty="0"/>
          </a:p>
          <a:p>
            <a:r>
              <a:rPr lang="en-US" sz="2133" dirty="0"/>
              <a:t>	Windows: </a:t>
            </a:r>
            <a:r>
              <a:rPr lang="en-US" sz="2133" dirty="0" err="1"/>
              <a:t>VirtualBox</a:t>
            </a:r>
            <a:r>
              <a:rPr lang="en-US" sz="2133" dirty="0"/>
              <a:t> or Hyper-V</a:t>
            </a:r>
          </a:p>
          <a:p>
            <a:r>
              <a:rPr lang="en-US" sz="2133" dirty="0"/>
              <a:t>Targeted for local development</a:t>
            </a:r>
          </a:p>
          <a:p>
            <a:r>
              <a:rPr lang="en-US" sz="2133" dirty="0"/>
              <a:t>Flow</a:t>
            </a:r>
          </a:p>
          <a:p>
            <a:r>
              <a:rPr lang="en-US" sz="2133" dirty="0"/>
              <a:t>	brew cask install </a:t>
            </a:r>
            <a:r>
              <a:rPr lang="en-US" sz="2133" dirty="0" err="1"/>
              <a:t>minikube</a:t>
            </a:r>
            <a:endParaRPr lang="en-US" sz="2133" dirty="0"/>
          </a:p>
          <a:p>
            <a:r>
              <a:rPr lang="en-US" sz="2133" dirty="0"/>
              <a:t>	</a:t>
            </a:r>
            <a:r>
              <a:rPr lang="en-US" sz="2133" dirty="0" err="1"/>
              <a:t>minikube</a:t>
            </a:r>
            <a:r>
              <a:rPr lang="en-US" sz="2133" dirty="0"/>
              <a:t> start</a:t>
            </a:r>
          </a:p>
          <a:p>
            <a:r>
              <a:rPr lang="en-US" sz="2133" dirty="0"/>
              <a:t>	</a:t>
            </a:r>
            <a:r>
              <a:rPr lang="en-US" sz="2133" dirty="0" err="1"/>
              <a:t>kubectl</a:t>
            </a:r>
            <a:r>
              <a:rPr lang="en-US" sz="2133" dirty="0"/>
              <a:t> create </a:t>
            </a:r>
            <a:r>
              <a:rPr lang="mr-IN" sz="2133" dirty="0"/>
              <a:t>–</a:t>
            </a:r>
            <a:r>
              <a:rPr lang="en-US" sz="2133" dirty="0"/>
              <a:t>f &lt;file&gt;</a:t>
            </a:r>
          </a:p>
          <a:p>
            <a:r>
              <a:rPr lang="en-US" sz="2133" dirty="0"/>
              <a:t>https://</a:t>
            </a:r>
            <a:r>
              <a:rPr lang="en-US" sz="2133" dirty="0" err="1"/>
              <a:t>github.com</a:t>
            </a:r>
            <a:r>
              <a:rPr lang="en-US" sz="2133" dirty="0"/>
              <a:t>/</a:t>
            </a:r>
            <a:r>
              <a:rPr lang="en-US" sz="2133" dirty="0" err="1"/>
              <a:t>kubernetes</a:t>
            </a:r>
            <a:r>
              <a:rPr lang="en-US" sz="2133" dirty="0"/>
              <a:t>/</a:t>
            </a:r>
            <a:r>
              <a:rPr lang="en-US" sz="2133" dirty="0" err="1"/>
              <a:t>minikube</a:t>
            </a:r>
            <a:endParaRPr lang="en-US" sz="2133" dirty="0"/>
          </a:p>
        </p:txBody>
      </p:sp>
      <p:pic>
        <p:nvPicPr>
          <p:cNvPr id="4" name="Image" descr="Image"/>
          <p:cNvPicPr>
            <a:picLocks noChangeAspect="1"/>
          </p:cNvPicPr>
          <p:nvPr/>
        </p:nvPicPr>
        <p:blipFill>
          <a:blip r:embed="rId2">
            <a:extLst/>
          </a:blip>
          <a:stretch>
            <a:fillRect/>
          </a:stretch>
        </p:blipFill>
        <p:spPr>
          <a:xfrm>
            <a:off x="9126473" y="48411"/>
            <a:ext cx="2926632" cy="829773"/>
          </a:xfrm>
          <a:prstGeom prst="rect">
            <a:avLst/>
          </a:prstGeom>
          <a:ln w="12700">
            <a:miter lim="400000"/>
          </a:ln>
        </p:spPr>
      </p:pic>
    </p:spTree>
    <p:extLst>
      <p:ext uri="{BB962C8B-B14F-4D97-AF65-F5344CB8AC3E}">
        <p14:creationId xmlns:p14="http://schemas.microsoft.com/office/powerpoint/2010/main" val="1318250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Kubernetes on AWS </a:t>
            </a:r>
            <a:r>
              <a:rPr lang="mr-IN" dirty="0" smtClean="0"/>
              <a:t>–</a:t>
            </a:r>
            <a:r>
              <a:rPr lang="en-US" dirty="0" smtClean="0"/>
              <a:t> Getting Started</a:t>
            </a:r>
            <a:endParaRPr lang="en-US" dirty="0"/>
          </a:p>
        </p:txBody>
      </p:sp>
      <p:pic>
        <p:nvPicPr>
          <p:cNvPr id="4" name="Picture 3"/>
          <p:cNvPicPr>
            <a:picLocks noChangeAspect="1"/>
          </p:cNvPicPr>
          <p:nvPr/>
        </p:nvPicPr>
        <p:blipFill>
          <a:blip r:embed="rId2"/>
          <a:stretch>
            <a:fillRect/>
          </a:stretch>
        </p:blipFill>
        <p:spPr>
          <a:xfrm>
            <a:off x="1846407" y="1421432"/>
            <a:ext cx="8107823" cy="5436568"/>
          </a:xfrm>
          <a:prstGeom prst="rect">
            <a:avLst/>
          </a:prstGeom>
        </p:spPr>
      </p:pic>
      <p:sp>
        <p:nvSpPr>
          <p:cNvPr id="5" name="TextBox 4"/>
          <p:cNvSpPr txBox="1"/>
          <p:nvPr/>
        </p:nvSpPr>
        <p:spPr>
          <a:xfrm>
            <a:off x="1821549" y="2785502"/>
            <a:ext cx="7833811" cy="1323439"/>
          </a:xfrm>
          <a:prstGeom prst="rect">
            <a:avLst/>
          </a:prstGeom>
          <a:noFill/>
        </p:spPr>
        <p:txBody>
          <a:bodyPr wrap="none" rtlCol="0">
            <a:spAutoFit/>
          </a:bodyPr>
          <a:lstStyle/>
          <a:p>
            <a:pPr defTabSz="609570"/>
            <a:r>
              <a:rPr lang="en-US" sz="8000" dirty="0" err="1">
                <a:solidFill>
                  <a:srgbClr val="FF0080"/>
                </a:solidFill>
              </a:rPr>
              <a:t>kubernetes-aws.io</a:t>
            </a:r>
            <a:endParaRPr lang="en-US" sz="8000" dirty="0">
              <a:solidFill>
                <a:srgbClr val="FF0080"/>
              </a:solidFill>
            </a:endParaRPr>
          </a:p>
        </p:txBody>
      </p:sp>
    </p:spTree>
    <p:extLst>
      <p:ext uri="{BB962C8B-B14F-4D97-AF65-F5344CB8AC3E}">
        <p14:creationId xmlns:p14="http://schemas.microsoft.com/office/powerpoint/2010/main" val="249922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1246</Words>
  <Application>Microsoft Macintosh PowerPoint</Application>
  <PresentationFormat>Widescreen</PresentationFormat>
  <Paragraphs>200</Paragraphs>
  <Slides>20</Slides>
  <Notes>9</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20</vt:i4>
      </vt:variant>
    </vt:vector>
  </HeadingPairs>
  <TitlesOfParts>
    <vt:vector size="35" baseType="lpstr">
      <vt:lpstr>Amazon Ember</vt:lpstr>
      <vt:lpstr>Amazon Ember Light</vt:lpstr>
      <vt:lpstr>Calibri</vt:lpstr>
      <vt:lpstr>Calibri Light</vt:lpstr>
      <vt:lpstr>Consolas</vt:lpstr>
      <vt:lpstr>Helvetica</vt:lpstr>
      <vt:lpstr>Helvetica Light</vt:lpstr>
      <vt:lpstr>Helvetica Neue</vt:lpstr>
      <vt:lpstr>Lucida Console</vt:lpstr>
      <vt:lpstr>Times New Roman</vt:lpstr>
      <vt:lpstr>Verdana</vt:lpstr>
      <vt:lpstr>Wingdings</vt:lpstr>
      <vt:lpstr>Arial</vt:lpstr>
      <vt:lpstr>Office Theme</vt:lpstr>
      <vt:lpstr>DeckTemplate-AWS</vt:lpstr>
      <vt:lpstr>Kubernetes on AWS Workshop</vt:lpstr>
      <vt:lpstr>PowerPoint Presentation</vt:lpstr>
      <vt:lpstr>PowerPoint Presentation</vt:lpstr>
      <vt:lpstr>PowerPoint Presentation</vt:lpstr>
      <vt:lpstr>PowerPoint Presentation</vt:lpstr>
      <vt:lpstr>PowerPoint Presentation</vt:lpstr>
      <vt:lpstr>Kubectl</vt:lpstr>
      <vt:lpstr>Minikube</vt:lpstr>
      <vt:lpstr>Kubernetes on AWS – Getting Started</vt:lpstr>
      <vt:lpstr>Networking</vt:lpstr>
      <vt:lpstr>CNI Plugins </vt:lpstr>
      <vt:lpstr>Overlay Networks</vt:lpstr>
      <vt:lpstr>PowerPoint Presentation</vt:lpstr>
      <vt:lpstr>PowerPoint Presentation</vt:lpstr>
      <vt:lpstr>Overlay Networks</vt:lpstr>
      <vt:lpstr>PowerPoint Presentation</vt:lpstr>
      <vt:lpstr>Layer 3 networking (Calico)</vt:lpstr>
      <vt:lpstr>PowerPoint Presentation</vt:lpstr>
      <vt:lpstr>VPC Networking (Kubenet)</vt:lpstr>
      <vt:lpstr>VPC Networking (Kubenet)</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Dalbhanjan</dc:creator>
  <cp:lastModifiedBy>Peter Dalbhanjan</cp:lastModifiedBy>
  <cp:revision>160</cp:revision>
  <dcterms:created xsi:type="dcterms:W3CDTF">2017-10-13T19:55:50Z</dcterms:created>
  <dcterms:modified xsi:type="dcterms:W3CDTF">2017-10-23T17:38:20Z</dcterms:modified>
</cp:coreProperties>
</file>