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notesMasterIdLst>
    <p:notesMasterId r:id="rId11"/>
  </p:notesMasterIdLst>
  <p:sldIdLst>
    <p:sldId id="256" r:id="rId2"/>
    <p:sldId id="257" r:id="rId3"/>
    <p:sldId id="258" r:id="rId4"/>
    <p:sldId id="260" r:id="rId5"/>
    <p:sldId id="259"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13" autoAdjust="0"/>
    <p:restoredTop sz="94660"/>
  </p:normalViewPr>
  <p:slideViewPr>
    <p:cSldViewPr snapToGrid="0">
      <p:cViewPr varScale="1">
        <p:scale>
          <a:sx n="86" d="100"/>
          <a:sy n="86" d="100"/>
        </p:scale>
        <p:origin x="54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50B6C5-326C-41E7-87C3-BC632FC9977E}" type="datetimeFigureOut">
              <a:rPr lang="en-AU" smtClean="0"/>
              <a:t>27/04/2021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6030D4-63CD-462C-9D2E-E9CD2ADBB141}" type="slidenum">
              <a:rPr lang="en-AU" smtClean="0"/>
              <a:t>‹#›</a:t>
            </a:fld>
            <a:endParaRPr lang="en-AU"/>
          </a:p>
        </p:txBody>
      </p:sp>
    </p:spTree>
    <p:extLst>
      <p:ext uri="{BB962C8B-B14F-4D97-AF65-F5344CB8AC3E}">
        <p14:creationId xmlns:p14="http://schemas.microsoft.com/office/powerpoint/2010/main" val="2375104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006030D4-63CD-462C-9D2E-E9CD2ADBB141}" type="slidenum">
              <a:rPr lang="en-AU" smtClean="0"/>
              <a:t>1</a:t>
            </a:fld>
            <a:endParaRPr lang="en-AU"/>
          </a:p>
        </p:txBody>
      </p:sp>
    </p:spTree>
    <p:extLst>
      <p:ext uri="{BB962C8B-B14F-4D97-AF65-F5344CB8AC3E}">
        <p14:creationId xmlns:p14="http://schemas.microsoft.com/office/powerpoint/2010/main" val="2194950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006030D4-63CD-462C-9D2E-E9CD2ADBB141}" type="slidenum">
              <a:rPr lang="en-AU" smtClean="0"/>
              <a:t>2</a:t>
            </a:fld>
            <a:endParaRPr lang="en-AU"/>
          </a:p>
        </p:txBody>
      </p:sp>
    </p:spTree>
    <p:extLst>
      <p:ext uri="{BB962C8B-B14F-4D97-AF65-F5344CB8AC3E}">
        <p14:creationId xmlns:p14="http://schemas.microsoft.com/office/powerpoint/2010/main" val="2432703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006030D4-63CD-462C-9D2E-E9CD2ADBB141}" type="slidenum">
              <a:rPr lang="en-AU" smtClean="0"/>
              <a:t>3</a:t>
            </a:fld>
            <a:endParaRPr lang="en-AU"/>
          </a:p>
        </p:txBody>
      </p:sp>
    </p:spTree>
    <p:extLst>
      <p:ext uri="{BB962C8B-B14F-4D97-AF65-F5344CB8AC3E}">
        <p14:creationId xmlns:p14="http://schemas.microsoft.com/office/powerpoint/2010/main" val="20906745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006030D4-63CD-462C-9D2E-E9CD2ADBB141}" type="slidenum">
              <a:rPr lang="en-AU" smtClean="0"/>
              <a:t>4</a:t>
            </a:fld>
            <a:endParaRPr lang="en-AU"/>
          </a:p>
        </p:txBody>
      </p:sp>
    </p:spTree>
    <p:extLst>
      <p:ext uri="{BB962C8B-B14F-4D97-AF65-F5344CB8AC3E}">
        <p14:creationId xmlns:p14="http://schemas.microsoft.com/office/powerpoint/2010/main" val="396898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006030D4-63CD-462C-9D2E-E9CD2ADBB141}" type="slidenum">
              <a:rPr lang="en-AU" smtClean="0"/>
              <a:t>5</a:t>
            </a:fld>
            <a:endParaRPr lang="en-AU"/>
          </a:p>
        </p:txBody>
      </p:sp>
    </p:spTree>
    <p:extLst>
      <p:ext uri="{BB962C8B-B14F-4D97-AF65-F5344CB8AC3E}">
        <p14:creationId xmlns:p14="http://schemas.microsoft.com/office/powerpoint/2010/main" val="41598738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006030D4-63CD-462C-9D2E-E9CD2ADBB141}" type="slidenum">
              <a:rPr lang="en-AU" smtClean="0"/>
              <a:t>6</a:t>
            </a:fld>
            <a:endParaRPr lang="en-AU"/>
          </a:p>
        </p:txBody>
      </p:sp>
    </p:spTree>
    <p:extLst>
      <p:ext uri="{BB962C8B-B14F-4D97-AF65-F5344CB8AC3E}">
        <p14:creationId xmlns:p14="http://schemas.microsoft.com/office/powerpoint/2010/main" val="25933495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006030D4-63CD-462C-9D2E-E9CD2ADBB141}" type="slidenum">
              <a:rPr lang="en-AU" smtClean="0"/>
              <a:t>7</a:t>
            </a:fld>
            <a:endParaRPr lang="en-AU"/>
          </a:p>
        </p:txBody>
      </p:sp>
    </p:spTree>
    <p:extLst>
      <p:ext uri="{BB962C8B-B14F-4D97-AF65-F5344CB8AC3E}">
        <p14:creationId xmlns:p14="http://schemas.microsoft.com/office/powerpoint/2010/main" val="352872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006030D4-63CD-462C-9D2E-E9CD2ADBB141}" type="slidenum">
              <a:rPr lang="en-AU" smtClean="0"/>
              <a:t>8</a:t>
            </a:fld>
            <a:endParaRPr lang="en-AU"/>
          </a:p>
        </p:txBody>
      </p:sp>
    </p:spTree>
    <p:extLst>
      <p:ext uri="{BB962C8B-B14F-4D97-AF65-F5344CB8AC3E}">
        <p14:creationId xmlns:p14="http://schemas.microsoft.com/office/powerpoint/2010/main" val="35985767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006030D4-63CD-462C-9D2E-E9CD2ADBB141}" type="slidenum">
              <a:rPr lang="en-AU" smtClean="0"/>
              <a:t>9</a:t>
            </a:fld>
            <a:endParaRPr lang="en-AU"/>
          </a:p>
        </p:txBody>
      </p:sp>
    </p:spTree>
    <p:extLst>
      <p:ext uri="{BB962C8B-B14F-4D97-AF65-F5344CB8AC3E}">
        <p14:creationId xmlns:p14="http://schemas.microsoft.com/office/powerpoint/2010/main" val="743409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6934327-F07A-4316-BD9E-B0555AC5A849}" type="datetimeFigureOut">
              <a:rPr lang="en-AU" smtClean="0"/>
              <a:t>27/04/2021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17B0626-B886-4999-956D-C1FAF0B63859}" type="slidenum">
              <a:rPr lang="en-AU" smtClean="0"/>
              <a:t>‹#›</a:t>
            </a:fld>
            <a:endParaRPr lang="en-AU"/>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9746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86934327-F07A-4316-BD9E-B0555AC5A849}" type="datetimeFigureOut">
              <a:rPr lang="en-AU" smtClean="0"/>
              <a:t>27/04/2021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E17B0626-B886-4999-956D-C1FAF0B63859}" type="slidenum">
              <a:rPr lang="en-AU" smtClean="0"/>
              <a:t>‹#›</a:t>
            </a:fld>
            <a:endParaRPr lang="en-AU"/>
          </a:p>
        </p:txBody>
      </p:sp>
    </p:spTree>
    <p:extLst>
      <p:ext uri="{BB962C8B-B14F-4D97-AF65-F5344CB8AC3E}">
        <p14:creationId xmlns:p14="http://schemas.microsoft.com/office/powerpoint/2010/main" val="2562968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934327-F07A-4316-BD9E-B0555AC5A849}" type="datetimeFigureOut">
              <a:rPr lang="en-AU" smtClean="0"/>
              <a:t>27/04/2021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17B0626-B886-4999-956D-C1FAF0B63859}" type="slidenum">
              <a:rPr lang="en-AU" smtClean="0"/>
              <a:t>‹#›</a:t>
            </a:fld>
            <a:endParaRPr lang="en-AU"/>
          </a:p>
        </p:txBody>
      </p:sp>
    </p:spTree>
    <p:extLst>
      <p:ext uri="{BB962C8B-B14F-4D97-AF65-F5344CB8AC3E}">
        <p14:creationId xmlns:p14="http://schemas.microsoft.com/office/powerpoint/2010/main" val="15609893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934327-F07A-4316-BD9E-B0555AC5A849}" type="datetimeFigureOut">
              <a:rPr lang="en-AU" smtClean="0"/>
              <a:t>27/04/2021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17B0626-B886-4999-956D-C1FAF0B63859}" type="slidenum">
              <a:rPr lang="en-AU" smtClean="0"/>
              <a:t>‹#›</a:t>
            </a:fld>
            <a:endParaRPr lang="en-AU"/>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38459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934327-F07A-4316-BD9E-B0555AC5A849}" type="datetimeFigureOut">
              <a:rPr lang="en-AU" smtClean="0"/>
              <a:t>27/04/2021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17B0626-B886-4999-956D-C1FAF0B63859}" type="slidenum">
              <a:rPr lang="en-AU" smtClean="0"/>
              <a:t>‹#›</a:t>
            </a:fld>
            <a:endParaRPr lang="en-AU"/>
          </a:p>
        </p:txBody>
      </p:sp>
    </p:spTree>
    <p:extLst>
      <p:ext uri="{BB962C8B-B14F-4D97-AF65-F5344CB8AC3E}">
        <p14:creationId xmlns:p14="http://schemas.microsoft.com/office/powerpoint/2010/main" val="31732075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934327-F07A-4316-BD9E-B0555AC5A849}" type="datetimeFigureOut">
              <a:rPr lang="en-AU" smtClean="0"/>
              <a:t>27/04/2021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17B0626-B886-4999-956D-C1FAF0B63859}" type="slidenum">
              <a:rPr lang="en-AU" smtClean="0"/>
              <a:t>‹#›</a:t>
            </a:fld>
            <a:endParaRPr lang="en-AU"/>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2702013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934327-F07A-4316-BD9E-B0555AC5A849}" type="datetimeFigureOut">
              <a:rPr lang="en-AU" smtClean="0"/>
              <a:t>27/04/2021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17B0626-B886-4999-956D-C1FAF0B63859}" type="slidenum">
              <a:rPr lang="en-AU" smtClean="0"/>
              <a:t>‹#›</a:t>
            </a:fld>
            <a:endParaRPr lang="en-AU"/>
          </a:p>
        </p:txBody>
      </p:sp>
    </p:spTree>
    <p:extLst>
      <p:ext uri="{BB962C8B-B14F-4D97-AF65-F5344CB8AC3E}">
        <p14:creationId xmlns:p14="http://schemas.microsoft.com/office/powerpoint/2010/main" val="24961230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934327-F07A-4316-BD9E-B0555AC5A849}" type="datetimeFigureOut">
              <a:rPr lang="en-AU" smtClean="0"/>
              <a:t>27/04/2021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17B0626-B886-4999-956D-C1FAF0B63859}" type="slidenum">
              <a:rPr lang="en-AU" smtClean="0"/>
              <a:t>‹#›</a:t>
            </a:fld>
            <a:endParaRPr lang="en-AU"/>
          </a:p>
        </p:txBody>
      </p:sp>
    </p:spTree>
    <p:extLst>
      <p:ext uri="{BB962C8B-B14F-4D97-AF65-F5344CB8AC3E}">
        <p14:creationId xmlns:p14="http://schemas.microsoft.com/office/powerpoint/2010/main" val="26255409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934327-F07A-4316-BD9E-B0555AC5A849}" type="datetimeFigureOut">
              <a:rPr lang="en-AU" smtClean="0"/>
              <a:t>27/04/2021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17B0626-B886-4999-956D-C1FAF0B63859}" type="slidenum">
              <a:rPr lang="en-AU" smtClean="0"/>
              <a:t>‹#›</a:t>
            </a:fld>
            <a:endParaRPr lang="en-AU"/>
          </a:p>
        </p:txBody>
      </p:sp>
    </p:spTree>
    <p:extLst>
      <p:ext uri="{BB962C8B-B14F-4D97-AF65-F5344CB8AC3E}">
        <p14:creationId xmlns:p14="http://schemas.microsoft.com/office/powerpoint/2010/main" val="1683965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934327-F07A-4316-BD9E-B0555AC5A849}" type="datetimeFigureOut">
              <a:rPr lang="en-AU" smtClean="0"/>
              <a:t>27/04/2021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17B0626-B886-4999-956D-C1FAF0B63859}" type="slidenum">
              <a:rPr lang="en-AU" smtClean="0"/>
              <a:t>‹#›</a:t>
            </a:fld>
            <a:endParaRPr lang="en-AU"/>
          </a:p>
        </p:txBody>
      </p:sp>
    </p:spTree>
    <p:extLst>
      <p:ext uri="{BB962C8B-B14F-4D97-AF65-F5344CB8AC3E}">
        <p14:creationId xmlns:p14="http://schemas.microsoft.com/office/powerpoint/2010/main" val="3339495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934327-F07A-4316-BD9E-B0555AC5A849}" type="datetimeFigureOut">
              <a:rPr lang="en-AU" smtClean="0"/>
              <a:t>27/04/2021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17B0626-B886-4999-956D-C1FAF0B63859}" type="slidenum">
              <a:rPr lang="en-AU" smtClean="0"/>
              <a:t>‹#›</a:t>
            </a:fld>
            <a:endParaRPr lang="en-AU"/>
          </a:p>
        </p:txBody>
      </p:sp>
    </p:spTree>
    <p:extLst>
      <p:ext uri="{BB962C8B-B14F-4D97-AF65-F5344CB8AC3E}">
        <p14:creationId xmlns:p14="http://schemas.microsoft.com/office/powerpoint/2010/main" val="925969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934327-F07A-4316-BD9E-B0555AC5A849}" type="datetimeFigureOut">
              <a:rPr lang="en-AU" smtClean="0"/>
              <a:t>27/04/2021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17B0626-B886-4999-956D-C1FAF0B63859}" type="slidenum">
              <a:rPr lang="en-AU" smtClean="0"/>
              <a:t>‹#›</a:t>
            </a:fld>
            <a:endParaRPr lang="en-AU"/>
          </a:p>
        </p:txBody>
      </p:sp>
    </p:spTree>
    <p:extLst>
      <p:ext uri="{BB962C8B-B14F-4D97-AF65-F5344CB8AC3E}">
        <p14:creationId xmlns:p14="http://schemas.microsoft.com/office/powerpoint/2010/main" val="3677657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934327-F07A-4316-BD9E-B0555AC5A849}" type="datetimeFigureOut">
              <a:rPr lang="en-AU" smtClean="0"/>
              <a:t>27/04/2021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E17B0626-B886-4999-956D-C1FAF0B63859}" type="slidenum">
              <a:rPr lang="en-AU" smtClean="0"/>
              <a:t>‹#›</a:t>
            </a:fld>
            <a:endParaRPr lang="en-AU"/>
          </a:p>
        </p:txBody>
      </p:sp>
    </p:spTree>
    <p:extLst>
      <p:ext uri="{BB962C8B-B14F-4D97-AF65-F5344CB8AC3E}">
        <p14:creationId xmlns:p14="http://schemas.microsoft.com/office/powerpoint/2010/main" val="3745546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934327-F07A-4316-BD9E-B0555AC5A849}" type="datetimeFigureOut">
              <a:rPr lang="en-AU" smtClean="0"/>
              <a:t>27/04/2021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E17B0626-B886-4999-956D-C1FAF0B63859}" type="slidenum">
              <a:rPr lang="en-AU" smtClean="0"/>
              <a:t>‹#›</a:t>
            </a:fld>
            <a:endParaRPr lang="en-AU"/>
          </a:p>
        </p:txBody>
      </p:sp>
    </p:spTree>
    <p:extLst>
      <p:ext uri="{BB962C8B-B14F-4D97-AF65-F5344CB8AC3E}">
        <p14:creationId xmlns:p14="http://schemas.microsoft.com/office/powerpoint/2010/main" val="2545253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934327-F07A-4316-BD9E-B0555AC5A849}" type="datetimeFigureOut">
              <a:rPr lang="en-AU" smtClean="0"/>
              <a:t>27/04/2021</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E17B0626-B886-4999-956D-C1FAF0B63859}" type="slidenum">
              <a:rPr lang="en-AU" smtClean="0"/>
              <a:t>‹#›</a:t>
            </a:fld>
            <a:endParaRPr lang="en-AU"/>
          </a:p>
        </p:txBody>
      </p:sp>
    </p:spTree>
    <p:extLst>
      <p:ext uri="{BB962C8B-B14F-4D97-AF65-F5344CB8AC3E}">
        <p14:creationId xmlns:p14="http://schemas.microsoft.com/office/powerpoint/2010/main" val="2829560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934327-F07A-4316-BD9E-B0555AC5A849}" type="datetimeFigureOut">
              <a:rPr lang="en-AU" smtClean="0"/>
              <a:t>27/04/2021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17B0626-B886-4999-956D-C1FAF0B63859}" type="slidenum">
              <a:rPr lang="en-AU" smtClean="0"/>
              <a:t>‹#›</a:t>
            </a:fld>
            <a:endParaRPr lang="en-AU"/>
          </a:p>
        </p:txBody>
      </p:sp>
    </p:spTree>
    <p:extLst>
      <p:ext uri="{BB962C8B-B14F-4D97-AF65-F5344CB8AC3E}">
        <p14:creationId xmlns:p14="http://schemas.microsoft.com/office/powerpoint/2010/main" val="3527713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934327-F07A-4316-BD9E-B0555AC5A849}" type="datetimeFigureOut">
              <a:rPr lang="en-AU" smtClean="0"/>
              <a:t>27/04/2021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17B0626-B886-4999-956D-C1FAF0B63859}" type="slidenum">
              <a:rPr lang="en-AU" smtClean="0"/>
              <a:t>‹#›</a:t>
            </a:fld>
            <a:endParaRPr lang="en-AU"/>
          </a:p>
        </p:txBody>
      </p:sp>
    </p:spTree>
    <p:extLst>
      <p:ext uri="{BB962C8B-B14F-4D97-AF65-F5344CB8AC3E}">
        <p14:creationId xmlns:p14="http://schemas.microsoft.com/office/powerpoint/2010/main" val="2928446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86934327-F07A-4316-BD9E-B0555AC5A849}" type="datetimeFigureOut">
              <a:rPr lang="en-AU" smtClean="0"/>
              <a:t>27/04/2021</a:t>
            </a:fld>
            <a:endParaRPr lang="en-AU"/>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AU"/>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E17B0626-B886-4999-956D-C1FAF0B63859}" type="slidenum">
              <a:rPr lang="en-AU" smtClean="0"/>
              <a:t>‹#›</a:t>
            </a:fld>
            <a:endParaRPr lang="en-AU"/>
          </a:p>
        </p:txBody>
      </p:sp>
    </p:spTree>
    <p:extLst>
      <p:ext uri="{BB962C8B-B14F-4D97-AF65-F5344CB8AC3E}">
        <p14:creationId xmlns:p14="http://schemas.microsoft.com/office/powerpoint/2010/main" val="880367349"/>
      </p:ext>
    </p:extLst>
  </p:cSld>
  <p:clrMap bg1="dk1" tx1="lt1" bg2="dk2" tx2="lt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 id="2147483758"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apkaraamir@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app.powerbi.com/view?r=eyJrIjoiYWIwNDc3NDctNzFiYy00NWIwLThjNWYtNmRiMmNlYzNiYmViIiwidCI6IjlmZDMzYzFmLTIyNjctNDFjMy05Y2EyLTE2OTg5NDMzZDg1YyJ9&amp;pageName=ReportSection" TargetMode="External"/></Relationships>
</file>

<file path=ppt/slides/_rels/slide4.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slide" Target="slide8.xml"/><Relationship Id="rId4" Type="http://schemas.openxmlformats.org/officeDocument/2006/relationships/slide" Target="slide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DED78-1A10-4635-B177-A54BB03AAEE4}"/>
              </a:ext>
            </a:extLst>
          </p:cNvPr>
          <p:cNvSpPr>
            <a:spLocks noGrp="1"/>
          </p:cNvSpPr>
          <p:nvPr>
            <p:ph type="ctrTitle"/>
          </p:nvPr>
        </p:nvSpPr>
        <p:spPr/>
        <p:txBody>
          <a:bodyPr/>
          <a:lstStyle/>
          <a:p>
            <a:r>
              <a:rPr lang="en-AU" cap="none" dirty="0">
                <a:latin typeface="Calibri" panose="020F0502020204030204" pitchFamily="34" charset="0"/>
                <a:cs typeface="Calibri" panose="020F0502020204030204" pitchFamily="34" charset="0"/>
              </a:rPr>
              <a:t>Exploratory Analysis on Synthesised Transaction Dataset</a:t>
            </a:r>
          </a:p>
        </p:txBody>
      </p:sp>
      <p:sp>
        <p:nvSpPr>
          <p:cNvPr id="3" name="Subtitle 2">
            <a:extLst>
              <a:ext uri="{FF2B5EF4-FFF2-40B4-BE49-F238E27FC236}">
                <a16:creationId xmlns:a16="http://schemas.microsoft.com/office/drawing/2014/main" id="{046F8E13-F6FC-42FB-83F6-3AD35F65DE0F}"/>
              </a:ext>
            </a:extLst>
          </p:cNvPr>
          <p:cNvSpPr>
            <a:spLocks noGrp="1"/>
          </p:cNvSpPr>
          <p:nvPr>
            <p:ph type="subTitle" idx="1"/>
          </p:nvPr>
        </p:nvSpPr>
        <p:spPr>
          <a:xfrm>
            <a:off x="684212" y="4216893"/>
            <a:ext cx="4784433" cy="1633491"/>
          </a:xfrm>
        </p:spPr>
        <p:txBody>
          <a:bodyPr>
            <a:normAutofit/>
          </a:bodyPr>
          <a:lstStyle/>
          <a:p>
            <a:pPr>
              <a:spcAft>
                <a:spcPts val="480"/>
              </a:spcAft>
            </a:pPr>
            <a:r>
              <a:rPr lang="en-AU" sz="2000" dirty="0">
                <a:latin typeface="Calibri" panose="020F0502020204030204" pitchFamily="34" charset="0"/>
                <a:cs typeface="Calibri" panose="020F0502020204030204" pitchFamily="34" charset="0"/>
              </a:rPr>
              <a:t>Created By: Aamir Mapkar</a:t>
            </a:r>
          </a:p>
          <a:p>
            <a:pPr>
              <a:spcAft>
                <a:spcPts val="480"/>
              </a:spcAft>
            </a:pPr>
            <a:r>
              <a:rPr lang="en-AU" sz="2000" dirty="0">
                <a:latin typeface="Calibri" panose="020F0502020204030204" pitchFamily="34" charset="0"/>
                <a:cs typeface="Calibri" panose="020F0502020204030204" pitchFamily="34" charset="0"/>
              </a:rPr>
              <a:t>Email: </a:t>
            </a:r>
            <a:r>
              <a:rPr lang="en-AU" sz="2000" dirty="0">
                <a:latin typeface="Calibri" panose="020F0502020204030204" pitchFamily="34" charset="0"/>
                <a:cs typeface="Calibri" panose="020F0502020204030204" pitchFamily="34" charset="0"/>
                <a:hlinkClick r:id="rId3"/>
              </a:rPr>
              <a:t>mapkaraamir@gmail.com</a:t>
            </a:r>
            <a:endParaRPr lang="en-AU" sz="2000" dirty="0">
              <a:latin typeface="Calibri" panose="020F0502020204030204" pitchFamily="34" charset="0"/>
              <a:cs typeface="Calibri" panose="020F0502020204030204" pitchFamily="34" charset="0"/>
            </a:endParaRPr>
          </a:p>
          <a:p>
            <a:pPr>
              <a:spcAft>
                <a:spcPts val="480"/>
              </a:spcAft>
            </a:pPr>
            <a:r>
              <a:rPr lang="en-AU" sz="2000" dirty="0">
                <a:latin typeface="Calibri" panose="020F0502020204030204" pitchFamily="34" charset="0"/>
                <a:cs typeface="Calibri" panose="020F0502020204030204" pitchFamily="34" charset="0"/>
              </a:rPr>
              <a:t>Tool: Microsoft PowerBI</a:t>
            </a:r>
          </a:p>
        </p:txBody>
      </p:sp>
    </p:spTree>
    <p:extLst>
      <p:ext uri="{BB962C8B-B14F-4D97-AF65-F5344CB8AC3E}">
        <p14:creationId xmlns:p14="http://schemas.microsoft.com/office/powerpoint/2010/main" val="3013692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C4800-C6EF-471D-BDDB-6F61F409045F}"/>
              </a:ext>
            </a:extLst>
          </p:cNvPr>
          <p:cNvSpPr>
            <a:spLocks noGrp="1"/>
          </p:cNvSpPr>
          <p:nvPr>
            <p:ph type="title"/>
          </p:nvPr>
        </p:nvSpPr>
        <p:spPr>
          <a:xfrm>
            <a:off x="684212" y="314827"/>
            <a:ext cx="10759105" cy="1507067"/>
          </a:xfrm>
        </p:spPr>
        <p:txBody>
          <a:bodyPr/>
          <a:lstStyle/>
          <a:p>
            <a:pPr algn="ctr"/>
            <a:r>
              <a:rPr lang="en-AU" cap="none" dirty="0">
                <a:latin typeface="Calibri" panose="020F0502020204030204" pitchFamily="34" charset="0"/>
                <a:cs typeface="Calibri" panose="020F0502020204030204" pitchFamily="34" charset="0"/>
              </a:rPr>
              <a:t>Data Exploration</a:t>
            </a:r>
          </a:p>
        </p:txBody>
      </p:sp>
      <p:sp>
        <p:nvSpPr>
          <p:cNvPr id="3" name="Content Placeholder 2">
            <a:extLst>
              <a:ext uri="{FF2B5EF4-FFF2-40B4-BE49-F238E27FC236}">
                <a16:creationId xmlns:a16="http://schemas.microsoft.com/office/drawing/2014/main" id="{D50F1358-8764-4B20-9551-C080A2529210}"/>
              </a:ext>
            </a:extLst>
          </p:cNvPr>
          <p:cNvSpPr>
            <a:spLocks noGrp="1"/>
          </p:cNvSpPr>
          <p:nvPr>
            <p:ph idx="1"/>
          </p:nvPr>
        </p:nvSpPr>
        <p:spPr>
          <a:xfrm>
            <a:off x="716447" y="1571348"/>
            <a:ext cx="10759104" cy="2934282"/>
          </a:xfrm>
        </p:spPr>
        <p:txBody>
          <a:bodyPr>
            <a:normAutofit fontScale="85000" lnSpcReduction="10000"/>
          </a:bodyPr>
          <a:lstStyle/>
          <a:p>
            <a:r>
              <a:rPr lang="en-AU" sz="1800" dirty="0">
                <a:latin typeface="Calibri" panose="020F0502020204030204" pitchFamily="34" charset="0"/>
                <a:cs typeface="Calibri" panose="020F0502020204030204" pitchFamily="34" charset="0"/>
              </a:rPr>
              <a:t>The dataset consist of 12000+ transactions, with information about the customer, transaction details, merchant details, etc.</a:t>
            </a:r>
          </a:p>
          <a:p>
            <a:r>
              <a:rPr lang="en-AU" sz="1800" dirty="0">
                <a:latin typeface="Calibri" panose="020F0502020204030204" pitchFamily="34" charset="0"/>
                <a:cs typeface="Calibri" panose="020F0502020204030204" pitchFamily="34" charset="0"/>
              </a:rPr>
              <a:t>For current analysis, only a few of these transaction information are important and they don’t exhibit any bad or null value. (Ref. Image 1)</a:t>
            </a:r>
          </a:p>
          <a:p>
            <a:r>
              <a:rPr lang="en-AU" sz="1800" dirty="0">
                <a:latin typeface="Calibri" panose="020F0502020204030204" pitchFamily="34" charset="0"/>
                <a:cs typeface="Calibri" panose="020F0502020204030204" pitchFamily="34" charset="0"/>
              </a:rPr>
              <a:t>A few transformations had to be applied to prepare the data for visualization which are detailed below:</a:t>
            </a:r>
          </a:p>
          <a:p>
            <a:pPr lvl="1"/>
            <a:r>
              <a:rPr lang="en-AU" sz="1600" dirty="0">
                <a:latin typeface="Calibri" panose="020F0502020204030204" pitchFamily="34" charset="0"/>
                <a:cs typeface="Calibri" panose="020F0502020204030204" pitchFamily="34" charset="0"/>
              </a:rPr>
              <a:t>The transaction’s location information is stored in the form of space separated latitude and longitude values in a single column. These are extracted and stored in new columns.</a:t>
            </a:r>
          </a:p>
          <a:p>
            <a:pPr lvl="1"/>
            <a:r>
              <a:rPr lang="en-AU" sz="1600" dirty="0">
                <a:latin typeface="Calibri" panose="020F0502020204030204" pitchFamily="34" charset="0"/>
                <a:cs typeface="Calibri" panose="020F0502020204030204" pitchFamily="34" charset="0"/>
              </a:rPr>
              <a:t>Dataset had personally-identifiable-information about the customer, i.e. Customer Name, which was deleted to preserve privacy.</a:t>
            </a:r>
          </a:p>
          <a:p>
            <a:pPr lvl="1"/>
            <a:r>
              <a:rPr lang="en-AU" sz="1600" dirty="0">
                <a:latin typeface="Calibri" panose="020F0502020204030204" pitchFamily="34" charset="0"/>
                <a:cs typeface="Calibri" panose="020F0502020204030204" pitchFamily="34" charset="0"/>
              </a:rPr>
              <a:t>Transaction Description had two conflicting names for same type of transaction, i.e. POS and SALES-POS which had to be combined.</a:t>
            </a:r>
          </a:p>
          <a:p>
            <a:pPr lvl="1"/>
            <a:r>
              <a:rPr lang="en-AU" sz="1600" dirty="0">
                <a:latin typeface="Calibri" panose="020F0502020204030204" pitchFamily="34" charset="0"/>
                <a:cs typeface="Calibri" panose="020F0502020204030204" pitchFamily="34" charset="0"/>
              </a:rPr>
              <a:t>Day and Hour of the transaction is extracted to visualize transaction volume based on them.</a:t>
            </a:r>
          </a:p>
        </p:txBody>
      </p:sp>
      <p:sp>
        <p:nvSpPr>
          <p:cNvPr id="4" name="Title 1">
            <a:extLst>
              <a:ext uri="{FF2B5EF4-FFF2-40B4-BE49-F238E27FC236}">
                <a16:creationId xmlns:a16="http://schemas.microsoft.com/office/drawing/2014/main" id="{9EE699D0-A834-4F54-9E2A-72C45C41D2CF}"/>
              </a:ext>
            </a:extLst>
          </p:cNvPr>
          <p:cNvSpPr txBox="1">
            <a:spLocks/>
          </p:cNvSpPr>
          <p:nvPr/>
        </p:nvSpPr>
        <p:spPr>
          <a:xfrm>
            <a:off x="716447" y="314827"/>
            <a:ext cx="10759105" cy="15070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AU">
              <a:latin typeface="Arial" panose="020B0604020202020204" pitchFamily="34" charset="0"/>
              <a:cs typeface="Arial" panose="020B0604020202020204" pitchFamily="34" charset="0"/>
            </a:endParaRPr>
          </a:p>
        </p:txBody>
      </p:sp>
      <p:sp>
        <p:nvSpPr>
          <p:cNvPr id="5" name="Content Placeholder 2">
            <a:extLst>
              <a:ext uri="{FF2B5EF4-FFF2-40B4-BE49-F238E27FC236}">
                <a16:creationId xmlns:a16="http://schemas.microsoft.com/office/drawing/2014/main" id="{F2D39276-4E78-4C94-A994-41D9C9751EE1}"/>
              </a:ext>
            </a:extLst>
          </p:cNvPr>
          <p:cNvSpPr txBox="1">
            <a:spLocks/>
          </p:cNvSpPr>
          <p:nvPr/>
        </p:nvSpPr>
        <p:spPr>
          <a:xfrm>
            <a:off x="716447" y="2514600"/>
            <a:ext cx="10759104" cy="3615267"/>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endParaRPr lang="en-AU"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75DE6374-D54B-420A-9CE9-F303A98C72E5}"/>
              </a:ext>
            </a:extLst>
          </p:cNvPr>
          <p:cNvPicPr>
            <a:picLocks noChangeAspect="1"/>
          </p:cNvPicPr>
          <p:nvPr/>
        </p:nvPicPr>
        <p:blipFill>
          <a:blip r:embed="rId3"/>
          <a:stretch>
            <a:fillRect/>
          </a:stretch>
        </p:blipFill>
        <p:spPr>
          <a:xfrm>
            <a:off x="636233" y="4778742"/>
            <a:ext cx="10919534" cy="1551285"/>
          </a:xfrm>
          <a:prstGeom prst="rect">
            <a:avLst/>
          </a:prstGeom>
        </p:spPr>
      </p:pic>
      <p:sp>
        <p:nvSpPr>
          <p:cNvPr id="8" name="TextBox 7">
            <a:extLst>
              <a:ext uri="{FF2B5EF4-FFF2-40B4-BE49-F238E27FC236}">
                <a16:creationId xmlns:a16="http://schemas.microsoft.com/office/drawing/2014/main" id="{9D400BAE-2D43-45B4-92B8-76BFCD48B019}"/>
              </a:ext>
            </a:extLst>
          </p:cNvPr>
          <p:cNvSpPr txBox="1"/>
          <p:nvPr/>
        </p:nvSpPr>
        <p:spPr>
          <a:xfrm>
            <a:off x="4057410" y="6402979"/>
            <a:ext cx="4012707" cy="276999"/>
          </a:xfrm>
          <a:prstGeom prst="rect">
            <a:avLst/>
          </a:prstGeom>
          <a:noFill/>
        </p:spPr>
        <p:txBody>
          <a:bodyPr wrap="square" rtlCol="0">
            <a:spAutoFit/>
          </a:bodyPr>
          <a:lstStyle/>
          <a:p>
            <a:pPr algn="ctr"/>
            <a:r>
              <a:rPr lang="en-AU" sz="1200" dirty="0"/>
              <a:t>Image 1: Data Exploration and quality check</a:t>
            </a:r>
          </a:p>
        </p:txBody>
      </p:sp>
      <p:grpSp>
        <p:nvGrpSpPr>
          <p:cNvPr id="11" name="Group 10">
            <a:extLst>
              <a:ext uri="{FF2B5EF4-FFF2-40B4-BE49-F238E27FC236}">
                <a16:creationId xmlns:a16="http://schemas.microsoft.com/office/drawing/2014/main" id="{520933EC-4A4F-43F4-B14C-F890D30CF1B4}"/>
              </a:ext>
            </a:extLst>
          </p:cNvPr>
          <p:cNvGrpSpPr/>
          <p:nvPr/>
        </p:nvGrpSpPr>
        <p:grpSpPr>
          <a:xfrm>
            <a:off x="636232" y="4778742"/>
            <a:ext cx="10919534" cy="1901236"/>
            <a:chOff x="636232" y="4778742"/>
            <a:chExt cx="10919534" cy="1901236"/>
          </a:xfrm>
        </p:grpSpPr>
        <p:pic>
          <p:nvPicPr>
            <p:cNvPr id="9" name="Picture 8">
              <a:extLst>
                <a:ext uri="{FF2B5EF4-FFF2-40B4-BE49-F238E27FC236}">
                  <a16:creationId xmlns:a16="http://schemas.microsoft.com/office/drawing/2014/main" id="{FEFEFCF0-A6D6-47BD-B6A4-B244E0FEBFD4}"/>
                </a:ext>
              </a:extLst>
            </p:cNvPr>
            <p:cNvPicPr>
              <a:picLocks noChangeAspect="1"/>
            </p:cNvPicPr>
            <p:nvPr/>
          </p:nvPicPr>
          <p:blipFill>
            <a:blip r:embed="rId3"/>
            <a:stretch>
              <a:fillRect/>
            </a:stretch>
          </p:blipFill>
          <p:spPr>
            <a:xfrm>
              <a:off x="636232" y="4778742"/>
              <a:ext cx="10919534" cy="1551285"/>
            </a:xfrm>
            <a:prstGeom prst="rect">
              <a:avLst/>
            </a:prstGeom>
          </p:spPr>
        </p:pic>
        <p:sp>
          <p:nvSpPr>
            <p:cNvPr id="10" name="TextBox 9">
              <a:extLst>
                <a:ext uri="{FF2B5EF4-FFF2-40B4-BE49-F238E27FC236}">
                  <a16:creationId xmlns:a16="http://schemas.microsoft.com/office/drawing/2014/main" id="{0273F164-7F7E-4D40-9A70-292360172921}"/>
                </a:ext>
              </a:extLst>
            </p:cNvPr>
            <p:cNvSpPr txBox="1"/>
            <p:nvPr/>
          </p:nvSpPr>
          <p:spPr>
            <a:xfrm>
              <a:off x="4057409" y="6402979"/>
              <a:ext cx="4012707" cy="276999"/>
            </a:xfrm>
            <a:prstGeom prst="rect">
              <a:avLst/>
            </a:prstGeom>
            <a:noFill/>
          </p:spPr>
          <p:txBody>
            <a:bodyPr wrap="square" rtlCol="0">
              <a:spAutoFit/>
            </a:bodyPr>
            <a:lstStyle/>
            <a:p>
              <a:pPr algn="ctr"/>
              <a:r>
                <a:rPr lang="en-AU" sz="1200" dirty="0"/>
                <a:t>Image 1: Data Exploration and quality check</a:t>
              </a:r>
            </a:p>
          </p:txBody>
        </p:sp>
      </p:grpSp>
    </p:spTree>
    <p:extLst>
      <p:ext uri="{BB962C8B-B14F-4D97-AF65-F5344CB8AC3E}">
        <p14:creationId xmlns:p14="http://schemas.microsoft.com/office/powerpoint/2010/main" val="2467247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5721E-20AF-4D62-8D99-34B705748AC2}"/>
              </a:ext>
            </a:extLst>
          </p:cNvPr>
          <p:cNvSpPr>
            <a:spLocks noGrp="1"/>
          </p:cNvSpPr>
          <p:nvPr>
            <p:ph type="title"/>
          </p:nvPr>
        </p:nvSpPr>
        <p:spPr>
          <a:xfrm>
            <a:off x="760836" y="297998"/>
            <a:ext cx="10670328" cy="1407440"/>
          </a:xfrm>
        </p:spPr>
        <p:txBody>
          <a:bodyPr/>
          <a:lstStyle/>
          <a:p>
            <a:pPr algn="ctr"/>
            <a:r>
              <a:rPr lang="en-AU" cap="none" dirty="0">
                <a:latin typeface="Calibri" panose="020F0502020204030204" pitchFamily="34" charset="0"/>
                <a:cs typeface="Calibri" panose="020F0502020204030204" pitchFamily="34" charset="0"/>
              </a:rPr>
              <a:t>Data Analysis and Insights – Dashboard (Overview)</a:t>
            </a:r>
          </a:p>
        </p:txBody>
      </p:sp>
      <p:pic>
        <p:nvPicPr>
          <p:cNvPr id="7" name="Content Placeholder 6">
            <a:extLst>
              <a:ext uri="{FF2B5EF4-FFF2-40B4-BE49-F238E27FC236}">
                <a16:creationId xmlns:a16="http://schemas.microsoft.com/office/drawing/2014/main" id="{A150496B-F425-429F-894C-DBF6A9337181}"/>
              </a:ext>
            </a:extLst>
          </p:cNvPr>
          <p:cNvPicPr>
            <a:picLocks noGrp="1" noChangeAspect="1"/>
          </p:cNvPicPr>
          <p:nvPr>
            <p:ph idx="1"/>
          </p:nvPr>
        </p:nvPicPr>
        <p:blipFill>
          <a:blip r:embed="rId3"/>
          <a:stretch>
            <a:fillRect/>
          </a:stretch>
        </p:blipFill>
        <p:spPr>
          <a:xfrm>
            <a:off x="2301899" y="1471732"/>
            <a:ext cx="7588200" cy="4286989"/>
          </a:xfrm>
        </p:spPr>
      </p:pic>
      <p:sp>
        <p:nvSpPr>
          <p:cNvPr id="8" name="Rectangle: Rounded Corners 7">
            <a:extLst>
              <a:ext uri="{FF2B5EF4-FFF2-40B4-BE49-F238E27FC236}">
                <a16:creationId xmlns:a16="http://schemas.microsoft.com/office/drawing/2014/main" id="{CF672BEA-31AC-4329-9C91-96CF5FA6553A}"/>
              </a:ext>
            </a:extLst>
          </p:cNvPr>
          <p:cNvSpPr/>
          <p:nvPr/>
        </p:nvSpPr>
        <p:spPr>
          <a:xfrm>
            <a:off x="213064" y="2113811"/>
            <a:ext cx="1955671" cy="1407441"/>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AU" sz="1100" dirty="0">
                <a:latin typeface="Calibri" panose="020F0502020204030204" pitchFamily="34" charset="0"/>
                <a:cs typeface="Calibri" panose="020F0502020204030204" pitchFamily="34" charset="0"/>
              </a:rPr>
              <a:t>Average Transaction Amount (Credit and Debit) for the entire dataset and Average Number of Transactions per month can be viewed here. </a:t>
            </a:r>
          </a:p>
        </p:txBody>
      </p:sp>
      <p:sp>
        <p:nvSpPr>
          <p:cNvPr id="39" name="Rectangle: Rounded Corners 38">
            <a:extLst>
              <a:ext uri="{FF2B5EF4-FFF2-40B4-BE49-F238E27FC236}">
                <a16:creationId xmlns:a16="http://schemas.microsoft.com/office/drawing/2014/main" id="{22D2CF24-3A3F-412C-A4D3-C4F255411357}"/>
              </a:ext>
            </a:extLst>
          </p:cNvPr>
          <p:cNvSpPr/>
          <p:nvPr/>
        </p:nvSpPr>
        <p:spPr>
          <a:xfrm>
            <a:off x="213063" y="4404250"/>
            <a:ext cx="1955671" cy="1407441"/>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AU" sz="1100" dirty="0">
                <a:latin typeface="Calibri" panose="020F0502020204030204" pitchFamily="34" charset="0"/>
                <a:cs typeface="Calibri" panose="020F0502020204030204" pitchFamily="34" charset="0"/>
              </a:rPr>
              <a:t>Location of the circle represents of location of a certain transaction while the size represents count of transaction in that location.</a:t>
            </a:r>
          </a:p>
        </p:txBody>
      </p:sp>
      <p:sp>
        <p:nvSpPr>
          <p:cNvPr id="40" name="Rectangle: Rounded Corners 39">
            <a:extLst>
              <a:ext uri="{FF2B5EF4-FFF2-40B4-BE49-F238E27FC236}">
                <a16:creationId xmlns:a16="http://schemas.microsoft.com/office/drawing/2014/main" id="{0574D76C-740D-46DC-B0B6-47CC4367EBED}"/>
              </a:ext>
            </a:extLst>
          </p:cNvPr>
          <p:cNvSpPr/>
          <p:nvPr/>
        </p:nvSpPr>
        <p:spPr>
          <a:xfrm>
            <a:off x="10023265" y="1936257"/>
            <a:ext cx="1955671" cy="1492743"/>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AU" sz="1100" dirty="0">
                <a:latin typeface="Calibri" panose="020F0502020204030204" pitchFamily="34" charset="0"/>
                <a:cs typeface="Calibri" panose="020F0502020204030204" pitchFamily="34" charset="0"/>
              </a:rPr>
              <a:t>Number of Transactions (bar) and Average Transaction Amount (line) indicate while the number of transactions were similar, average transaction amount rose in October.</a:t>
            </a:r>
          </a:p>
        </p:txBody>
      </p:sp>
      <p:sp>
        <p:nvSpPr>
          <p:cNvPr id="41" name="Rectangle: Rounded Corners 40">
            <a:extLst>
              <a:ext uri="{FF2B5EF4-FFF2-40B4-BE49-F238E27FC236}">
                <a16:creationId xmlns:a16="http://schemas.microsoft.com/office/drawing/2014/main" id="{4F728891-4BBE-477B-B695-73C7D35BE094}"/>
              </a:ext>
            </a:extLst>
          </p:cNvPr>
          <p:cNvSpPr/>
          <p:nvPr/>
        </p:nvSpPr>
        <p:spPr>
          <a:xfrm>
            <a:off x="10023266" y="3615227"/>
            <a:ext cx="1955670" cy="1134326"/>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AU" sz="1100" dirty="0">
                <a:latin typeface="Calibri" panose="020F0502020204030204" pitchFamily="34" charset="0"/>
                <a:cs typeface="Calibri" panose="020F0502020204030204" pitchFamily="34" charset="0"/>
              </a:rPr>
              <a:t>Number of Transactions per Category can be seen here. POS transactions accounted for more than 50% of all transactions.</a:t>
            </a:r>
          </a:p>
        </p:txBody>
      </p:sp>
      <p:sp>
        <p:nvSpPr>
          <p:cNvPr id="42" name="Rectangle: Rounded Corners 41">
            <a:extLst>
              <a:ext uri="{FF2B5EF4-FFF2-40B4-BE49-F238E27FC236}">
                <a16:creationId xmlns:a16="http://schemas.microsoft.com/office/drawing/2014/main" id="{B518FBFB-A7C2-49FA-BC2E-33609FC33B1A}"/>
              </a:ext>
            </a:extLst>
          </p:cNvPr>
          <p:cNvSpPr/>
          <p:nvPr/>
        </p:nvSpPr>
        <p:spPr>
          <a:xfrm>
            <a:off x="10023266" y="4982184"/>
            <a:ext cx="1955670" cy="1010243"/>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AU" sz="1100" dirty="0">
                <a:latin typeface="Calibri" panose="020F0502020204030204" pitchFamily="34" charset="0"/>
                <a:cs typeface="Calibri" panose="020F0502020204030204" pitchFamily="34" charset="0"/>
              </a:rPr>
              <a:t>Filters can be applied to modify all the visualizations to get granular data. </a:t>
            </a:r>
          </a:p>
        </p:txBody>
      </p:sp>
      <p:cxnSp>
        <p:nvCxnSpPr>
          <p:cNvPr id="15" name="Straight Arrow Connector 14">
            <a:extLst>
              <a:ext uri="{FF2B5EF4-FFF2-40B4-BE49-F238E27FC236}">
                <a16:creationId xmlns:a16="http://schemas.microsoft.com/office/drawing/2014/main" id="{AB0788C8-4CE7-4B89-9F4A-FBF74F1F7A05}"/>
              </a:ext>
            </a:extLst>
          </p:cNvPr>
          <p:cNvCxnSpPr>
            <a:cxnSpLocks/>
          </p:cNvCxnSpPr>
          <p:nvPr/>
        </p:nvCxnSpPr>
        <p:spPr>
          <a:xfrm flipV="1">
            <a:off x="2168734" y="2219417"/>
            <a:ext cx="503445" cy="18974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7AAAE541-CDD2-48B4-9279-A75455C2CB15}"/>
              </a:ext>
            </a:extLst>
          </p:cNvPr>
          <p:cNvCxnSpPr>
            <a:cxnSpLocks/>
          </p:cNvCxnSpPr>
          <p:nvPr/>
        </p:nvCxnSpPr>
        <p:spPr>
          <a:xfrm>
            <a:off x="2168734" y="3365727"/>
            <a:ext cx="405790" cy="1555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4" name="Straight Arrow Connector 43">
            <a:extLst>
              <a:ext uri="{FF2B5EF4-FFF2-40B4-BE49-F238E27FC236}">
                <a16:creationId xmlns:a16="http://schemas.microsoft.com/office/drawing/2014/main" id="{B974A0C1-5C36-4D8B-B8FF-9F323F131AB3}"/>
              </a:ext>
            </a:extLst>
          </p:cNvPr>
          <p:cNvCxnSpPr>
            <a:cxnSpLocks/>
          </p:cNvCxnSpPr>
          <p:nvPr/>
        </p:nvCxnSpPr>
        <p:spPr>
          <a:xfrm flipV="1">
            <a:off x="2168734" y="5203571"/>
            <a:ext cx="698753" cy="509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3F404C52-DA66-4207-BBB5-85929E005133}"/>
              </a:ext>
            </a:extLst>
          </p:cNvPr>
          <p:cNvCxnSpPr>
            <a:cxnSpLocks/>
          </p:cNvCxnSpPr>
          <p:nvPr/>
        </p:nvCxnSpPr>
        <p:spPr>
          <a:xfrm flipH="1">
            <a:off x="9312676" y="2839037"/>
            <a:ext cx="710589" cy="18824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6" name="Straight Arrow Connector 45">
            <a:extLst>
              <a:ext uri="{FF2B5EF4-FFF2-40B4-BE49-F238E27FC236}">
                <a16:creationId xmlns:a16="http://schemas.microsoft.com/office/drawing/2014/main" id="{0E0B0BEA-162D-455D-B2E6-D5C90D2CED32}"/>
              </a:ext>
            </a:extLst>
          </p:cNvPr>
          <p:cNvCxnSpPr>
            <a:cxnSpLocks/>
            <a:stCxn id="41" idx="1"/>
          </p:cNvCxnSpPr>
          <p:nvPr/>
        </p:nvCxnSpPr>
        <p:spPr>
          <a:xfrm flipH="1">
            <a:off x="8469298" y="4182390"/>
            <a:ext cx="1553968" cy="35870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7" name="Straight Arrow Connector 46">
            <a:extLst>
              <a:ext uri="{FF2B5EF4-FFF2-40B4-BE49-F238E27FC236}">
                <a16:creationId xmlns:a16="http://schemas.microsoft.com/office/drawing/2014/main" id="{1D0E3483-9C2A-4F4E-B46B-127984CBD06F}"/>
              </a:ext>
            </a:extLst>
          </p:cNvPr>
          <p:cNvCxnSpPr>
            <a:cxnSpLocks/>
            <a:stCxn id="42" idx="1"/>
          </p:cNvCxnSpPr>
          <p:nvPr/>
        </p:nvCxnSpPr>
        <p:spPr>
          <a:xfrm flipH="1" flipV="1">
            <a:off x="9534618" y="5294484"/>
            <a:ext cx="488648" cy="19282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0" name="TextBox 9">
            <a:extLst>
              <a:ext uri="{FF2B5EF4-FFF2-40B4-BE49-F238E27FC236}">
                <a16:creationId xmlns:a16="http://schemas.microsoft.com/office/drawing/2014/main" id="{EBAD5ECF-F7FB-40C4-9527-FABFCF05C37D}"/>
              </a:ext>
            </a:extLst>
          </p:cNvPr>
          <p:cNvSpPr txBox="1"/>
          <p:nvPr/>
        </p:nvSpPr>
        <p:spPr>
          <a:xfrm>
            <a:off x="2301899" y="6053883"/>
            <a:ext cx="7588200" cy="461665"/>
          </a:xfrm>
          <a:prstGeom prst="rect">
            <a:avLst/>
          </a:prstGeom>
          <a:noFill/>
        </p:spPr>
        <p:txBody>
          <a:bodyPr wrap="square" rtlCol="0">
            <a:spAutoFit/>
          </a:bodyPr>
          <a:lstStyle/>
          <a:p>
            <a:pPr algn="ctr"/>
            <a:r>
              <a:rPr lang="en-AU" sz="2400" b="1" dirty="0">
                <a:solidFill>
                  <a:schemeClr val="tx1">
                    <a:lumMod val="95000"/>
                  </a:schemeClr>
                </a:solidFill>
                <a:latin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Click here to go to Dashboard</a:t>
            </a:r>
            <a:endParaRPr lang="en-AU" sz="2400" b="1" dirty="0">
              <a:solidFill>
                <a:schemeClr val="tx1">
                  <a:lumMod val="9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78251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5721E-20AF-4D62-8D99-34B705748AC2}"/>
              </a:ext>
            </a:extLst>
          </p:cNvPr>
          <p:cNvSpPr>
            <a:spLocks noGrp="1"/>
          </p:cNvSpPr>
          <p:nvPr>
            <p:ph type="title"/>
          </p:nvPr>
        </p:nvSpPr>
        <p:spPr>
          <a:xfrm>
            <a:off x="760836" y="297998"/>
            <a:ext cx="10670328" cy="1407440"/>
          </a:xfrm>
        </p:spPr>
        <p:txBody>
          <a:bodyPr/>
          <a:lstStyle/>
          <a:p>
            <a:pPr algn="ctr"/>
            <a:r>
              <a:rPr lang="en-AU" cap="none" dirty="0">
                <a:latin typeface="Calibri" panose="020F0502020204030204" pitchFamily="34" charset="0"/>
                <a:cs typeface="Calibri" panose="020F0502020204030204" pitchFamily="34" charset="0"/>
              </a:rPr>
              <a:t>Data Analysis and Insights – Dashboard (Key Features)</a:t>
            </a:r>
            <a:endParaRPr lang="en-AU" dirty="0">
              <a:latin typeface="Calibri" panose="020F0502020204030204" pitchFamily="34" charset="0"/>
              <a:cs typeface="Calibri" panose="020F0502020204030204" pitchFamily="34" charset="0"/>
            </a:endParaRPr>
          </a:p>
        </p:txBody>
      </p:sp>
      <p:sp>
        <p:nvSpPr>
          <p:cNvPr id="4" name="Content Placeholder 3">
            <a:extLst>
              <a:ext uri="{FF2B5EF4-FFF2-40B4-BE49-F238E27FC236}">
                <a16:creationId xmlns:a16="http://schemas.microsoft.com/office/drawing/2014/main" id="{70271BD5-86E2-4BDD-8777-61243213ECFF}"/>
              </a:ext>
            </a:extLst>
          </p:cNvPr>
          <p:cNvSpPr>
            <a:spLocks noGrp="1"/>
          </p:cNvSpPr>
          <p:nvPr>
            <p:ph idx="1"/>
          </p:nvPr>
        </p:nvSpPr>
        <p:spPr>
          <a:xfrm>
            <a:off x="1802167" y="1052301"/>
            <a:ext cx="8587666" cy="4753397"/>
          </a:xfrm>
        </p:spPr>
        <p:txBody>
          <a:bodyPr>
            <a:normAutofit/>
          </a:bodyPr>
          <a:lstStyle/>
          <a:p>
            <a:pPr marL="342900" indent="-342900" algn="just">
              <a:buFont typeface="+mj-lt"/>
              <a:buAutoNum type="arabicPeriod"/>
            </a:pPr>
            <a:r>
              <a:rPr lang="en-AU" sz="1600" dirty="0">
                <a:latin typeface="Calibri" panose="020F0502020204030204" pitchFamily="34" charset="0"/>
                <a:cs typeface="Calibri" panose="020F0502020204030204" pitchFamily="34" charset="0"/>
              </a:rPr>
              <a:t> Bar graph for average number and amount of transactions can be drilled up and down to view data for the month, day of the month, day of the week or time of the day. This will allow the management to get insights based on the granularity required. (</a:t>
            </a:r>
            <a:r>
              <a:rPr lang="en-AU" sz="1600" i="1" dirty="0">
                <a:latin typeface="Calibri" panose="020F0502020204030204" pitchFamily="34" charset="0"/>
                <a:cs typeface="Calibri" panose="020F0502020204030204" pitchFamily="34" charset="0"/>
              </a:rPr>
              <a:t>Refer Appendix </a:t>
            </a:r>
            <a:r>
              <a:rPr lang="en-AU" sz="1600" i="1" dirty="0">
                <a:latin typeface="Calibri" panose="020F0502020204030204" pitchFamily="34" charset="0"/>
                <a:cs typeface="Calibri" panose="020F0502020204030204" pitchFamily="34" charset="0"/>
                <a:hlinkClick r:id="rId3" action="ppaction://hlinksldjump"/>
              </a:rPr>
              <a:t>A</a:t>
            </a:r>
            <a:r>
              <a:rPr lang="en-AU" sz="1600" i="1" dirty="0">
                <a:latin typeface="Calibri" panose="020F0502020204030204" pitchFamily="34" charset="0"/>
                <a:cs typeface="Calibri" panose="020F0502020204030204" pitchFamily="34" charset="0"/>
              </a:rPr>
              <a:t>, </a:t>
            </a:r>
            <a:r>
              <a:rPr lang="en-AU" sz="1600" i="1" dirty="0">
                <a:latin typeface="Calibri" panose="020F0502020204030204" pitchFamily="34" charset="0"/>
                <a:cs typeface="Calibri" panose="020F0502020204030204" pitchFamily="34" charset="0"/>
                <a:hlinkClick r:id="rId3" action="ppaction://hlinksldjump"/>
              </a:rPr>
              <a:t>B</a:t>
            </a:r>
            <a:r>
              <a:rPr lang="en-AU" sz="1600" i="1" dirty="0">
                <a:latin typeface="Calibri" panose="020F0502020204030204" pitchFamily="34" charset="0"/>
                <a:cs typeface="Calibri" panose="020F0502020204030204" pitchFamily="34" charset="0"/>
              </a:rPr>
              <a:t>, </a:t>
            </a:r>
            <a:r>
              <a:rPr lang="en-AU" sz="1600" i="1" dirty="0">
                <a:latin typeface="Calibri" panose="020F0502020204030204" pitchFamily="34" charset="0"/>
                <a:cs typeface="Calibri" panose="020F0502020204030204" pitchFamily="34" charset="0"/>
                <a:hlinkClick r:id="rId4" action="ppaction://hlinksldjump"/>
              </a:rPr>
              <a:t>C</a:t>
            </a:r>
            <a:r>
              <a:rPr lang="en-AU" sz="1600" i="1" dirty="0">
                <a:latin typeface="Calibri" panose="020F0502020204030204" pitchFamily="34" charset="0"/>
                <a:cs typeface="Calibri" panose="020F0502020204030204" pitchFamily="34" charset="0"/>
              </a:rPr>
              <a:t> and </a:t>
            </a:r>
            <a:r>
              <a:rPr lang="en-AU" sz="1600" i="1" dirty="0">
                <a:latin typeface="Calibri" panose="020F0502020204030204" pitchFamily="34" charset="0"/>
                <a:cs typeface="Calibri" panose="020F0502020204030204" pitchFamily="34" charset="0"/>
                <a:hlinkClick r:id="rId4" action="ppaction://hlinksldjump"/>
              </a:rPr>
              <a:t>D</a:t>
            </a:r>
            <a:r>
              <a:rPr lang="en-AU" sz="1600" i="1" dirty="0">
                <a:latin typeface="Calibri" panose="020F0502020204030204" pitchFamily="34" charset="0"/>
                <a:cs typeface="Calibri" panose="020F0502020204030204" pitchFamily="34" charset="0"/>
              </a:rPr>
              <a:t>)</a:t>
            </a:r>
          </a:p>
          <a:p>
            <a:pPr marL="342900" indent="-342900" algn="just">
              <a:buFont typeface="+mj-lt"/>
              <a:buAutoNum type="arabicPeriod"/>
            </a:pPr>
            <a:r>
              <a:rPr lang="en-AU" sz="1600" dirty="0">
                <a:latin typeface="Calibri" panose="020F0502020204030204" pitchFamily="34" charset="0"/>
                <a:cs typeface="Calibri" panose="020F0502020204030204" pitchFamily="34" charset="0"/>
              </a:rPr>
              <a:t>Selecting any of the transaction description will filter all visualizations based on that filter. This can enable analysis based on different departments such as POS, Phone banking etc. (</a:t>
            </a:r>
            <a:r>
              <a:rPr lang="en-AU" sz="1600" i="1" dirty="0">
                <a:latin typeface="Calibri" panose="020F0502020204030204" pitchFamily="34" charset="0"/>
                <a:cs typeface="Calibri" panose="020F0502020204030204" pitchFamily="34" charset="0"/>
              </a:rPr>
              <a:t>Refer </a:t>
            </a:r>
            <a:r>
              <a:rPr lang="en-AU" sz="1600" i="1" dirty="0">
                <a:latin typeface="Calibri" panose="020F0502020204030204" pitchFamily="34" charset="0"/>
                <a:cs typeface="Calibri" panose="020F0502020204030204" pitchFamily="34" charset="0"/>
                <a:hlinkClick r:id="rId5" action="ppaction://hlinksldjump"/>
              </a:rPr>
              <a:t>Appendix E</a:t>
            </a:r>
            <a:r>
              <a:rPr lang="en-AU" sz="1600" i="1" dirty="0">
                <a:latin typeface="Calibri" panose="020F0502020204030204" pitchFamily="34" charset="0"/>
                <a:cs typeface="Calibri" panose="020F0502020204030204" pitchFamily="34" charset="0"/>
              </a:rPr>
              <a:t>)</a:t>
            </a:r>
            <a:endParaRPr lang="en-AU" sz="1600" dirty="0">
              <a:latin typeface="Calibri" panose="020F0502020204030204" pitchFamily="34" charset="0"/>
              <a:cs typeface="Calibri" panose="020F0502020204030204" pitchFamily="34" charset="0"/>
            </a:endParaRPr>
          </a:p>
          <a:p>
            <a:pPr marL="342900" indent="-342900" algn="just">
              <a:buFont typeface="+mj-lt"/>
              <a:buAutoNum type="arabicPeriod"/>
            </a:pPr>
            <a:r>
              <a:rPr lang="en-AU" sz="1600" dirty="0">
                <a:latin typeface="Calibri" panose="020F0502020204030204" pitchFamily="34" charset="0"/>
                <a:cs typeface="Calibri" panose="020F0502020204030204" pitchFamily="34" charset="0"/>
              </a:rPr>
              <a:t>Hovering over any data point on the map will display customer account information along with a summary of credit and debit transactions for each month. (</a:t>
            </a:r>
            <a:r>
              <a:rPr lang="en-AU" sz="1600" i="1" dirty="0">
                <a:latin typeface="Calibri" panose="020F0502020204030204" pitchFamily="34" charset="0"/>
                <a:cs typeface="Calibri" panose="020F0502020204030204" pitchFamily="34" charset="0"/>
              </a:rPr>
              <a:t>Refer </a:t>
            </a:r>
            <a:r>
              <a:rPr lang="en-AU" sz="1600" i="1" dirty="0">
                <a:latin typeface="Calibri" panose="020F0502020204030204" pitchFamily="34" charset="0"/>
                <a:cs typeface="Calibri" panose="020F0502020204030204" pitchFamily="34" charset="0"/>
                <a:hlinkClick r:id="rId6" action="ppaction://hlinksldjump"/>
              </a:rPr>
              <a:t>Appendix F</a:t>
            </a:r>
            <a:r>
              <a:rPr lang="en-AU" sz="1600" i="1"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664520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5721E-20AF-4D62-8D99-34B705748AC2}"/>
              </a:ext>
            </a:extLst>
          </p:cNvPr>
          <p:cNvSpPr>
            <a:spLocks noGrp="1"/>
          </p:cNvSpPr>
          <p:nvPr>
            <p:ph type="title"/>
          </p:nvPr>
        </p:nvSpPr>
        <p:spPr>
          <a:xfrm>
            <a:off x="684212" y="371103"/>
            <a:ext cx="10670328" cy="1407440"/>
          </a:xfrm>
        </p:spPr>
        <p:txBody>
          <a:bodyPr/>
          <a:lstStyle/>
          <a:p>
            <a:pPr algn="ctr"/>
            <a:r>
              <a:rPr lang="en-AU" dirty="0">
                <a:latin typeface="Calibri" panose="020F0502020204030204" pitchFamily="34" charset="0"/>
                <a:cs typeface="Calibri" panose="020F0502020204030204" pitchFamily="34" charset="0"/>
              </a:rPr>
              <a:t>Data Analysis and insights (Key insights)</a:t>
            </a:r>
          </a:p>
        </p:txBody>
      </p:sp>
      <p:sp>
        <p:nvSpPr>
          <p:cNvPr id="3" name="Content Placeholder 2">
            <a:extLst>
              <a:ext uri="{FF2B5EF4-FFF2-40B4-BE49-F238E27FC236}">
                <a16:creationId xmlns:a16="http://schemas.microsoft.com/office/drawing/2014/main" id="{03FF30D8-5F9B-4736-BD45-6E25C6DD8121}"/>
              </a:ext>
            </a:extLst>
          </p:cNvPr>
          <p:cNvSpPr>
            <a:spLocks noGrp="1"/>
          </p:cNvSpPr>
          <p:nvPr>
            <p:ph idx="1"/>
          </p:nvPr>
        </p:nvSpPr>
        <p:spPr>
          <a:xfrm>
            <a:off x="684212" y="1514106"/>
            <a:ext cx="6049964" cy="2679276"/>
          </a:xfrm>
        </p:spPr>
        <p:txBody>
          <a:bodyPr>
            <a:normAutofit/>
          </a:bodyPr>
          <a:lstStyle/>
          <a:p>
            <a:r>
              <a:rPr lang="en-AU" sz="1400" dirty="0">
                <a:latin typeface="Calibri" panose="020F0502020204030204" pitchFamily="34" charset="0"/>
                <a:cs typeface="Calibri" panose="020F0502020204030204" pitchFamily="34" charset="0"/>
              </a:rPr>
              <a:t>Average Salary Amount: 1900 AUD, with 294 transaction in a month. Average salary amount rose steadily across the months (Ref. Image 2).</a:t>
            </a:r>
          </a:p>
          <a:p>
            <a:r>
              <a:rPr lang="en-AU" sz="1400" dirty="0">
                <a:latin typeface="Calibri" panose="020F0502020204030204" pitchFamily="34" charset="0"/>
                <a:cs typeface="Calibri" panose="020F0502020204030204" pitchFamily="34" charset="0"/>
              </a:rPr>
              <a:t>Average Debit Amount: 52.57 AUD, with 3720 transaction in a month (Ref. Image 3).</a:t>
            </a:r>
          </a:p>
          <a:p>
            <a:r>
              <a:rPr lang="en-AU" sz="1400" dirty="0">
                <a:latin typeface="Calibri" panose="020F0502020204030204" pitchFamily="34" charset="0"/>
                <a:cs typeface="Calibri" panose="020F0502020204030204" pitchFamily="34" charset="0"/>
              </a:rPr>
              <a:t>Number of debit transactions have uniform weekly distribution, peaking in the middle of the week (Ref. Image 4).</a:t>
            </a:r>
          </a:p>
          <a:p>
            <a:r>
              <a:rPr lang="en-AU" sz="1400" dirty="0">
                <a:latin typeface="Calibri" panose="020F0502020204030204" pitchFamily="34" charset="0"/>
                <a:cs typeface="Calibri" panose="020F0502020204030204" pitchFamily="34" charset="0"/>
              </a:rPr>
              <a:t>Major chunk of the transactions are occurring in major Australian cities.</a:t>
            </a:r>
          </a:p>
          <a:p>
            <a:endParaRPr lang="en-AU" sz="1600" dirty="0">
              <a:latin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C4D020D5-A1D0-496D-9122-F31DE5DD3153}"/>
              </a:ext>
            </a:extLst>
          </p:cNvPr>
          <p:cNvPicPr>
            <a:picLocks noChangeAspect="1"/>
          </p:cNvPicPr>
          <p:nvPr/>
        </p:nvPicPr>
        <p:blipFill>
          <a:blip r:embed="rId3"/>
          <a:stretch>
            <a:fillRect/>
          </a:stretch>
        </p:blipFill>
        <p:spPr>
          <a:xfrm>
            <a:off x="6958012" y="1514105"/>
            <a:ext cx="4865214" cy="1957388"/>
          </a:xfrm>
          <a:prstGeom prst="rect">
            <a:avLst/>
          </a:prstGeom>
        </p:spPr>
      </p:pic>
      <p:pic>
        <p:nvPicPr>
          <p:cNvPr id="11" name="Picture 10">
            <a:extLst>
              <a:ext uri="{FF2B5EF4-FFF2-40B4-BE49-F238E27FC236}">
                <a16:creationId xmlns:a16="http://schemas.microsoft.com/office/drawing/2014/main" id="{55CB42B0-06DD-4F81-8F08-F006066DFE45}"/>
              </a:ext>
            </a:extLst>
          </p:cNvPr>
          <p:cNvPicPr>
            <a:picLocks noChangeAspect="1"/>
          </p:cNvPicPr>
          <p:nvPr/>
        </p:nvPicPr>
        <p:blipFill>
          <a:blip r:embed="rId4"/>
          <a:stretch>
            <a:fillRect/>
          </a:stretch>
        </p:blipFill>
        <p:spPr>
          <a:xfrm>
            <a:off x="1228421" y="4193381"/>
            <a:ext cx="4867579" cy="1957388"/>
          </a:xfrm>
          <a:prstGeom prst="rect">
            <a:avLst/>
          </a:prstGeom>
        </p:spPr>
      </p:pic>
      <p:pic>
        <p:nvPicPr>
          <p:cNvPr id="13" name="Picture 12">
            <a:extLst>
              <a:ext uri="{FF2B5EF4-FFF2-40B4-BE49-F238E27FC236}">
                <a16:creationId xmlns:a16="http://schemas.microsoft.com/office/drawing/2014/main" id="{8182942F-2F8A-407B-85DF-3D71063A4266}"/>
              </a:ext>
            </a:extLst>
          </p:cNvPr>
          <p:cNvPicPr>
            <a:picLocks noChangeAspect="1"/>
          </p:cNvPicPr>
          <p:nvPr/>
        </p:nvPicPr>
        <p:blipFill>
          <a:blip r:embed="rId5"/>
          <a:stretch>
            <a:fillRect/>
          </a:stretch>
        </p:blipFill>
        <p:spPr>
          <a:xfrm>
            <a:off x="7029506" y="4193381"/>
            <a:ext cx="4888264" cy="1957388"/>
          </a:xfrm>
          <a:prstGeom prst="rect">
            <a:avLst/>
          </a:prstGeom>
        </p:spPr>
      </p:pic>
      <p:sp>
        <p:nvSpPr>
          <p:cNvPr id="14" name="TextBox 13">
            <a:extLst>
              <a:ext uri="{FF2B5EF4-FFF2-40B4-BE49-F238E27FC236}">
                <a16:creationId xmlns:a16="http://schemas.microsoft.com/office/drawing/2014/main" id="{CC301F30-3081-4A4E-B04C-54441A4BFCCC}"/>
              </a:ext>
            </a:extLst>
          </p:cNvPr>
          <p:cNvSpPr txBox="1"/>
          <p:nvPr/>
        </p:nvSpPr>
        <p:spPr>
          <a:xfrm>
            <a:off x="7439488" y="3471493"/>
            <a:ext cx="4068300" cy="430887"/>
          </a:xfrm>
          <a:prstGeom prst="rect">
            <a:avLst/>
          </a:prstGeom>
          <a:noFill/>
        </p:spPr>
        <p:txBody>
          <a:bodyPr wrap="square" rtlCol="0">
            <a:spAutoFit/>
          </a:bodyPr>
          <a:lstStyle/>
          <a:p>
            <a:pPr algn="ctr"/>
            <a:r>
              <a:rPr lang="en-AU" sz="1100" dirty="0"/>
              <a:t>Image 2: Bar graph depicting count of transactions and average amount (credit only)</a:t>
            </a:r>
          </a:p>
        </p:txBody>
      </p:sp>
      <p:sp>
        <p:nvSpPr>
          <p:cNvPr id="53" name="TextBox 52">
            <a:extLst>
              <a:ext uri="{FF2B5EF4-FFF2-40B4-BE49-F238E27FC236}">
                <a16:creationId xmlns:a16="http://schemas.microsoft.com/office/drawing/2014/main" id="{06A3368C-B757-4E1E-ACE9-58788000CEAB}"/>
              </a:ext>
            </a:extLst>
          </p:cNvPr>
          <p:cNvSpPr txBox="1"/>
          <p:nvPr/>
        </p:nvSpPr>
        <p:spPr>
          <a:xfrm>
            <a:off x="7439488" y="6271453"/>
            <a:ext cx="4068300" cy="430887"/>
          </a:xfrm>
          <a:prstGeom prst="rect">
            <a:avLst/>
          </a:prstGeom>
          <a:noFill/>
        </p:spPr>
        <p:txBody>
          <a:bodyPr wrap="square" rtlCol="0">
            <a:spAutoFit/>
          </a:bodyPr>
          <a:lstStyle/>
          <a:p>
            <a:pPr algn="ctr"/>
            <a:r>
              <a:rPr lang="en-AU" sz="1100" dirty="0"/>
              <a:t>Image 3: Bar graph depicting count of transactions and average amount (debit only)</a:t>
            </a:r>
          </a:p>
        </p:txBody>
      </p:sp>
      <p:sp>
        <p:nvSpPr>
          <p:cNvPr id="59" name="TextBox 58">
            <a:extLst>
              <a:ext uri="{FF2B5EF4-FFF2-40B4-BE49-F238E27FC236}">
                <a16:creationId xmlns:a16="http://schemas.microsoft.com/office/drawing/2014/main" id="{84176C94-3187-414A-8DCC-5C0AE458309B}"/>
              </a:ext>
            </a:extLst>
          </p:cNvPr>
          <p:cNvSpPr txBox="1"/>
          <p:nvPr/>
        </p:nvSpPr>
        <p:spPr>
          <a:xfrm>
            <a:off x="1628060" y="6271452"/>
            <a:ext cx="4068300" cy="430887"/>
          </a:xfrm>
          <a:prstGeom prst="rect">
            <a:avLst/>
          </a:prstGeom>
          <a:noFill/>
        </p:spPr>
        <p:txBody>
          <a:bodyPr wrap="square" rtlCol="0">
            <a:spAutoFit/>
          </a:bodyPr>
          <a:lstStyle/>
          <a:p>
            <a:pPr algn="ctr"/>
            <a:r>
              <a:rPr lang="en-AU" sz="1100" dirty="0"/>
              <a:t>Image 4: Bar graph depicting daily count of transactions and average amount (debit only)</a:t>
            </a:r>
          </a:p>
        </p:txBody>
      </p:sp>
    </p:spTree>
    <p:extLst>
      <p:ext uri="{BB962C8B-B14F-4D97-AF65-F5344CB8AC3E}">
        <p14:creationId xmlns:p14="http://schemas.microsoft.com/office/powerpoint/2010/main" val="36260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1984ABB9-56DE-436F-8DF2-934F72F4F1D2}"/>
              </a:ext>
            </a:extLst>
          </p:cNvPr>
          <p:cNvSpPr>
            <a:spLocks noGrp="1"/>
          </p:cNvSpPr>
          <p:nvPr>
            <p:ph type="title"/>
          </p:nvPr>
        </p:nvSpPr>
        <p:spPr>
          <a:xfrm>
            <a:off x="760835" y="12644"/>
            <a:ext cx="10682481" cy="879285"/>
          </a:xfrm>
        </p:spPr>
        <p:txBody>
          <a:bodyPr/>
          <a:lstStyle/>
          <a:p>
            <a:pPr algn="ctr"/>
            <a:r>
              <a:rPr lang="en-AU" cap="none" dirty="0">
                <a:latin typeface="Calibri" panose="020F0502020204030204" pitchFamily="34" charset="0"/>
                <a:cs typeface="Calibri" panose="020F0502020204030204" pitchFamily="34" charset="0"/>
              </a:rPr>
              <a:t>Appendix</a:t>
            </a:r>
          </a:p>
        </p:txBody>
      </p:sp>
      <p:grpSp>
        <p:nvGrpSpPr>
          <p:cNvPr id="15" name="Group 14">
            <a:extLst>
              <a:ext uri="{FF2B5EF4-FFF2-40B4-BE49-F238E27FC236}">
                <a16:creationId xmlns:a16="http://schemas.microsoft.com/office/drawing/2014/main" id="{897472DF-0C05-49BE-A4C0-F27A17C32B86}"/>
              </a:ext>
            </a:extLst>
          </p:cNvPr>
          <p:cNvGrpSpPr/>
          <p:nvPr/>
        </p:nvGrpSpPr>
        <p:grpSpPr>
          <a:xfrm>
            <a:off x="3332166" y="891929"/>
            <a:ext cx="7978110" cy="2668479"/>
            <a:chOff x="3332166" y="891929"/>
            <a:chExt cx="7978110" cy="2668479"/>
          </a:xfrm>
        </p:grpSpPr>
        <p:pic>
          <p:nvPicPr>
            <p:cNvPr id="4" name="Picture 3">
              <a:extLst>
                <a:ext uri="{FF2B5EF4-FFF2-40B4-BE49-F238E27FC236}">
                  <a16:creationId xmlns:a16="http://schemas.microsoft.com/office/drawing/2014/main" id="{FCE9B99C-D06D-467B-BBA3-5FBE24DC2AA6}"/>
                </a:ext>
              </a:extLst>
            </p:cNvPr>
            <p:cNvPicPr>
              <a:picLocks noChangeAspect="1"/>
            </p:cNvPicPr>
            <p:nvPr/>
          </p:nvPicPr>
          <p:blipFill>
            <a:blip r:embed="rId3"/>
            <a:stretch>
              <a:fillRect/>
            </a:stretch>
          </p:blipFill>
          <p:spPr>
            <a:xfrm>
              <a:off x="3332166" y="891929"/>
              <a:ext cx="6007272" cy="2668479"/>
            </a:xfrm>
            <a:prstGeom prst="rect">
              <a:avLst/>
            </a:prstGeom>
          </p:spPr>
        </p:pic>
        <p:sp>
          <p:nvSpPr>
            <p:cNvPr id="12" name="TextBox 11">
              <a:extLst>
                <a:ext uri="{FF2B5EF4-FFF2-40B4-BE49-F238E27FC236}">
                  <a16:creationId xmlns:a16="http://schemas.microsoft.com/office/drawing/2014/main" id="{966456F1-18EF-4161-8E6F-77200C331747}"/>
                </a:ext>
              </a:extLst>
            </p:cNvPr>
            <p:cNvSpPr txBox="1"/>
            <p:nvPr/>
          </p:nvSpPr>
          <p:spPr>
            <a:xfrm>
              <a:off x="9339434" y="1810670"/>
              <a:ext cx="1970842" cy="830997"/>
            </a:xfrm>
            <a:prstGeom prst="rect">
              <a:avLst/>
            </a:prstGeom>
            <a:noFill/>
          </p:spPr>
          <p:txBody>
            <a:bodyPr wrap="square" rtlCol="0">
              <a:spAutoFit/>
            </a:bodyPr>
            <a:lstStyle/>
            <a:p>
              <a:pPr algn="ctr"/>
              <a:r>
                <a:rPr lang="en-AU" sz="1200" i="1" dirty="0">
                  <a:latin typeface="Calibri" panose="020F0502020204030204" pitchFamily="34" charset="0"/>
                  <a:cs typeface="Calibri" panose="020F0502020204030204" pitchFamily="34" charset="0"/>
                </a:rPr>
                <a:t>Appendix A: Average Transaction Amount and Number of transactions - Monthly</a:t>
              </a:r>
            </a:p>
          </p:txBody>
        </p:sp>
      </p:grpSp>
      <p:grpSp>
        <p:nvGrpSpPr>
          <p:cNvPr id="16" name="Group 15">
            <a:extLst>
              <a:ext uri="{FF2B5EF4-FFF2-40B4-BE49-F238E27FC236}">
                <a16:creationId xmlns:a16="http://schemas.microsoft.com/office/drawing/2014/main" id="{CAF45D6D-7910-4D00-8CED-60DF01D92D61}"/>
              </a:ext>
            </a:extLst>
          </p:cNvPr>
          <p:cNvGrpSpPr/>
          <p:nvPr/>
        </p:nvGrpSpPr>
        <p:grpSpPr>
          <a:xfrm>
            <a:off x="3332166" y="3854204"/>
            <a:ext cx="7978110" cy="2668479"/>
            <a:chOff x="3332166" y="3854204"/>
            <a:chExt cx="7978110" cy="2668479"/>
          </a:xfrm>
        </p:grpSpPr>
        <p:pic>
          <p:nvPicPr>
            <p:cNvPr id="5" name="Picture 4">
              <a:extLst>
                <a:ext uri="{FF2B5EF4-FFF2-40B4-BE49-F238E27FC236}">
                  <a16:creationId xmlns:a16="http://schemas.microsoft.com/office/drawing/2014/main" id="{46F1E63A-0C40-4D0D-AE06-E8E10143A04E}"/>
                </a:ext>
              </a:extLst>
            </p:cNvPr>
            <p:cNvPicPr>
              <a:picLocks noChangeAspect="1"/>
            </p:cNvPicPr>
            <p:nvPr/>
          </p:nvPicPr>
          <p:blipFill>
            <a:blip r:embed="rId4"/>
            <a:stretch>
              <a:fillRect/>
            </a:stretch>
          </p:blipFill>
          <p:spPr>
            <a:xfrm>
              <a:off x="3332166" y="3854204"/>
              <a:ext cx="6007268" cy="2668479"/>
            </a:xfrm>
            <a:prstGeom prst="rect">
              <a:avLst/>
            </a:prstGeom>
          </p:spPr>
        </p:pic>
        <p:sp>
          <p:nvSpPr>
            <p:cNvPr id="13" name="TextBox 12">
              <a:extLst>
                <a:ext uri="{FF2B5EF4-FFF2-40B4-BE49-F238E27FC236}">
                  <a16:creationId xmlns:a16="http://schemas.microsoft.com/office/drawing/2014/main" id="{9F384153-61C4-49AB-A988-2EA3B50585CE}"/>
                </a:ext>
              </a:extLst>
            </p:cNvPr>
            <p:cNvSpPr txBox="1"/>
            <p:nvPr/>
          </p:nvSpPr>
          <p:spPr>
            <a:xfrm>
              <a:off x="9339434" y="4772944"/>
              <a:ext cx="1970842" cy="830997"/>
            </a:xfrm>
            <a:prstGeom prst="rect">
              <a:avLst/>
            </a:prstGeom>
            <a:noFill/>
          </p:spPr>
          <p:txBody>
            <a:bodyPr wrap="square" rtlCol="0">
              <a:spAutoFit/>
            </a:bodyPr>
            <a:lstStyle/>
            <a:p>
              <a:pPr algn="ctr"/>
              <a:r>
                <a:rPr lang="en-AU" sz="1200" i="1" dirty="0">
                  <a:latin typeface="Calibri" panose="020F0502020204030204" pitchFamily="34" charset="0"/>
                  <a:cs typeface="Calibri" panose="020F0502020204030204" pitchFamily="34" charset="0"/>
                </a:rPr>
                <a:t>Appendix B: Average Transaction Amount and Number of transactions – Day of the Month</a:t>
              </a:r>
            </a:p>
          </p:txBody>
        </p:sp>
      </p:grpSp>
    </p:spTree>
    <p:extLst>
      <p:ext uri="{BB962C8B-B14F-4D97-AF65-F5344CB8AC3E}">
        <p14:creationId xmlns:p14="http://schemas.microsoft.com/office/powerpoint/2010/main" val="3588500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E6A9D32-C1D1-4BE8-9E12-0158BAE82407}"/>
              </a:ext>
            </a:extLst>
          </p:cNvPr>
          <p:cNvSpPr>
            <a:spLocks noGrp="1"/>
          </p:cNvSpPr>
          <p:nvPr>
            <p:ph type="title"/>
          </p:nvPr>
        </p:nvSpPr>
        <p:spPr>
          <a:xfrm>
            <a:off x="760835" y="12644"/>
            <a:ext cx="10682481" cy="879285"/>
          </a:xfrm>
        </p:spPr>
        <p:txBody>
          <a:bodyPr/>
          <a:lstStyle/>
          <a:p>
            <a:pPr algn="ctr"/>
            <a:r>
              <a:rPr lang="en-AU" cap="none" dirty="0">
                <a:latin typeface="Calibri" panose="020F0502020204030204" pitchFamily="34" charset="0"/>
                <a:cs typeface="Calibri" panose="020F0502020204030204" pitchFamily="34" charset="0"/>
              </a:rPr>
              <a:t>Appendix - Continued</a:t>
            </a:r>
          </a:p>
        </p:txBody>
      </p:sp>
      <p:grpSp>
        <p:nvGrpSpPr>
          <p:cNvPr id="13" name="Group 12">
            <a:extLst>
              <a:ext uri="{FF2B5EF4-FFF2-40B4-BE49-F238E27FC236}">
                <a16:creationId xmlns:a16="http://schemas.microsoft.com/office/drawing/2014/main" id="{C5576002-9E5B-4F6C-8994-BFAA13DA2621}"/>
              </a:ext>
            </a:extLst>
          </p:cNvPr>
          <p:cNvGrpSpPr/>
          <p:nvPr/>
        </p:nvGrpSpPr>
        <p:grpSpPr>
          <a:xfrm>
            <a:off x="3094259" y="1034912"/>
            <a:ext cx="7974323" cy="2647656"/>
            <a:chOff x="3094259" y="1034912"/>
            <a:chExt cx="7974323" cy="2647656"/>
          </a:xfrm>
        </p:grpSpPr>
        <p:pic>
          <p:nvPicPr>
            <p:cNvPr id="8" name="Picture 7">
              <a:extLst>
                <a:ext uri="{FF2B5EF4-FFF2-40B4-BE49-F238E27FC236}">
                  <a16:creationId xmlns:a16="http://schemas.microsoft.com/office/drawing/2014/main" id="{AA6F1F6E-911B-48CD-81A9-11C0319677AB}"/>
                </a:ext>
              </a:extLst>
            </p:cNvPr>
            <p:cNvPicPr>
              <a:picLocks noChangeAspect="1"/>
            </p:cNvPicPr>
            <p:nvPr/>
          </p:nvPicPr>
          <p:blipFill>
            <a:blip r:embed="rId3"/>
            <a:stretch>
              <a:fillRect/>
            </a:stretch>
          </p:blipFill>
          <p:spPr>
            <a:xfrm>
              <a:off x="3094259" y="1034912"/>
              <a:ext cx="6003481" cy="2647656"/>
            </a:xfrm>
            <a:prstGeom prst="rect">
              <a:avLst/>
            </a:prstGeom>
          </p:spPr>
        </p:pic>
        <p:sp>
          <p:nvSpPr>
            <p:cNvPr id="11" name="TextBox 10">
              <a:extLst>
                <a:ext uri="{FF2B5EF4-FFF2-40B4-BE49-F238E27FC236}">
                  <a16:creationId xmlns:a16="http://schemas.microsoft.com/office/drawing/2014/main" id="{0C598CF8-462D-42CB-9905-9B6B7958504E}"/>
                </a:ext>
              </a:extLst>
            </p:cNvPr>
            <p:cNvSpPr txBox="1"/>
            <p:nvPr/>
          </p:nvSpPr>
          <p:spPr>
            <a:xfrm>
              <a:off x="9097740" y="1986196"/>
              <a:ext cx="1970842" cy="830997"/>
            </a:xfrm>
            <a:prstGeom prst="rect">
              <a:avLst/>
            </a:prstGeom>
            <a:noFill/>
          </p:spPr>
          <p:txBody>
            <a:bodyPr wrap="square" rtlCol="0">
              <a:spAutoFit/>
            </a:bodyPr>
            <a:lstStyle/>
            <a:p>
              <a:pPr algn="ctr"/>
              <a:r>
                <a:rPr lang="en-AU" sz="1200" i="1" dirty="0">
                  <a:latin typeface="Calibri" panose="020F0502020204030204" pitchFamily="34" charset="0"/>
                  <a:cs typeface="Calibri" panose="020F0502020204030204" pitchFamily="34" charset="0"/>
                </a:rPr>
                <a:t>Appendix C: Average Transaction Amount and Number of transactions – Day of the Week</a:t>
              </a:r>
            </a:p>
          </p:txBody>
        </p:sp>
      </p:grpSp>
      <p:grpSp>
        <p:nvGrpSpPr>
          <p:cNvPr id="14" name="Group 13">
            <a:extLst>
              <a:ext uri="{FF2B5EF4-FFF2-40B4-BE49-F238E27FC236}">
                <a16:creationId xmlns:a16="http://schemas.microsoft.com/office/drawing/2014/main" id="{FCA6CA48-38AD-4019-B45A-6E2A6F4FDC77}"/>
              </a:ext>
            </a:extLst>
          </p:cNvPr>
          <p:cNvGrpSpPr/>
          <p:nvPr/>
        </p:nvGrpSpPr>
        <p:grpSpPr>
          <a:xfrm>
            <a:off x="3094259" y="3911461"/>
            <a:ext cx="7974323" cy="2647655"/>
            <a:chOff x="3094259" y="3911461"/>
            <a:chExt cx="7974323" cy="2647655"/>
          </a:xfrm>
        </p:grpSpPr>
        <p:pic>
          <p:nvPicPr>
            <p:cNvPr id="4" name="Picture 3">
              <a:extLst>
                <a:ext uri="{FF2B5EF4-FFF2-40B4-BE49-F238E27FC236}">
                  <a16:creationId xmlns:a16="http://schemas.microsoft.com/office/drawing/2014/main" id="{E95B897C-85C4-46B8-B514-31D948C8B4FD}"/>
                </a:ext>
              </a:extLst>
            </p:cNvPr>
            <p:cNvPicPr>
              <a:picLocks noChangeAspect="1"/>
            </p:cNvPicPr>
            <p:nvPr/>
          </p:nvPicPr>
          <p:blipFill>
            <a:blip r:embed="rId4"/>
            <a:stretch>
              <a:fillRect/>
            </a:stretch>
          </p:blipFill>
          <p:spPr>
            <a:xfrm>
              <a:off x="3094259" y="3911461"/>
              <a:ext cx="6005188" cy="2647655"/>
            </a:xfrm>
            <a:prstGeom prst="rect">
              <a:avLst/>
            </a:prstGeom>
          </p:spPr>
        </p:pic>
        <p:sp>
          <p:nvSpPr>
            <p:cNvPr id="12" name="TextBox 11">
              <a:extLst>
                <a:ext uri="{FF2B5EF4-FFF2-40B4-BE49-F238E27FC236}">
                  <a16:creationId xmlns:a16="http://schemas.microsoft.com/office/drawing/2014/main" id="{2423EB0A-3AE7-4F90-B2E8-CF5132F644E2}"/>
                </a:ext>
              </a:extLst>
            </p:cNvPr>
            <p:cNvSpPr txBox="1"/>
            <p:nvPr/>
          </p:nvSpPr>
          <p:spPr>
            <a:xfrm>
              <a:off x="9097740" y="4776835"/>
              <a:ext cx="1970842" cy="830997"/>
            </a:xfrm>
            <a:prstGeom prst="rect">
              <a:avLst/>
            </a:prstGeom>
            <a:noFill/>
          </p:spPr>
          <p:txBody>
            <a:bodyPr wrap="square" rtlCol="0">
              <a:spAutoFit/>
            </a:bodyPr>
            <a:lstStyle/>
            <a:p>
              <a:pPr algn="ctr"/>
              <a:r>
                <a:rPr lang="en-AU" sz="1200" i="1" dirty="0">
                  <a:latin typeface="Calibri" panose="020F0502020204030204" pitchFamily="34" charset="0"/>
                  <a:cs typeface="Calibri" panose="020F0502020204030204" pitchFamily="34" charset="0"/>
                </a:rPr>
                <a:t>Appendix D: Average Transaction Amount and Number of transactions – Time of the Day</a:t>
              </a:r>
            </a:p>
          </p:txBody>
        </p:sp>
      </p:grpSp>
    </p:spTree>
    <p:extLst>
      <p:ext uri="{BB962C8B-B14F-4D97-AF65-F5344CB8AC3E}">
        <p14:creationId xmlns:p14="http://schemas.microsoft.com/office/powerpoint/2010/main" val="3840990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8C85238-6198-400F-9C57-14A9D5AE83F1}"/>
              </a:ext>
            </a:extLst>
          </p:cNvPr>
          <p:cNvSpPr>
            <a:spLocks noGrp="1"/>
          </p:cNvSpPr>
          <p:nvPr>
            <p:ph type="title"/>
          </p:nvPr>
        </p:nvSpPr>
        <p:spPr>
          <a:xfrm>
            <a:off x="760835" y="12644"/>
            <a:ext cx="10682481" cy="879285"/>
          </a:xfrm>
        </p:spPr>
        <p:txBody>
          <a:bodyPr/>
          <a:lstStyle/>
          <a:p>
            <a:pPr algn="ctr"/>
            <a:r>
              <a:rPr lang="en-AU" cap="none" dirty="0">
                <a:latin typeface="Calibri" panose="020F0502020204030204" pitchFamily="34" charset="0"/>
                <a:cs typeface="Calibri" panose="020F0502020204030204" pitchFamily="34" charset="0"/>
              </a:rPr>
              <a:t>Appendix - Continued</a:t>
            </a:r>
          </a:p>
        </p:txBody>
      </p:sp>
      <p:grpSp>
        <p:nvGrpSpPr>
          <p:cNvPr id="9" name="Group 8">
            <a:extLst>
              <a:ext uri="{FF2B5EF4-FFF2-40B4-BE49-F238E27FC236}">
                <a16:creationId xmlns:a16="http://schemas.microsoft.com/office/drawing/2014/main" id="{CCFD0A36-7FE0-472F-9A37-2631967A6173}"/>
              </a:ext>
            </a:extLst>
          </p:cNvPr>
          <p:cNvGrpSpPr/>
          <p:nvPr/>
        </p:nvGrpSpPr>
        <p:grpSpPr>
          <a:xfrm>
            <a:off x="2187801" y="1510659"/>
            <a:ext cx="7816398" cy="4788385"/>
            <a:chOff x="2187801" y="1510659"/>
            <a:chExt cx="7816398" cy="4788385"/>
          </a:xfrm>
        </p:grpSpPr>
        <p:pic>
          <p:nvPicPr>
            <p:cNvPr id="6" name="Picture 5">
              <a:extLst>
                <a:ext uri="{FF2B5EF4-FFF2-40B4-BE49-F238E27FC236}">
                  <a16:creationId xmlns:a16="http://schemas.microsoft.com/office/drawing/2014/main" id="{979843CA-B76A-4CB3-A60C-76584E209985}"/>
                </a:ext>
              </a:extLst>
            </p:cNvPr>
            <p:cNvPicPr>
              <a:picLocks noChangeAspect="1"/>
            </p:cNvPicPr>
            <p:nvPr/>
          </p:nvPicPr>
          <p:blipFill>
            <a:blip r:embed="rId3"/>
            <a:stretch>
              <a:fillRect/>
            </a:stretch>
          </p:blipFill>
          <p:spPr>
            <a:xfrm>
              <a:off x="2187801" y="1510659"/>
              <a:ext cx="7816398" cy="4404853"/>
            </a:xfrm>
            <a:prstGeom prst="rect">
              <a:avLst/>
            </a:prstGeom>
          </p:spPr>
        </p:pic>
        <p:sp>
          <p:nvSpPr>
            <p:cNvPr id="8" name="TextBox 7">
              <a:extLst>
                <a:ext uri="{FF2B5EF4-FFF2-40B4-BE49-F238E27FC236}">
                  <a16:creationId xmlns:a16="http://schemas.microsoft.com/office/drawing/2014/main" id="{6AF59B41-25EF-4BF7-998A-0D58B7807C06}"/>
                </a:ext>
              </a:extLst>
            </p:cNvPr>
            <p:cNvSpPr txBox="1"/>
            <p:nvPr/>
          </p:nvSpPr>
          <p:spPr>
            <a:xfrm>
              <a:off x="2187801" y="6022045"/>
              <a:ext cx="7816398" cy="276999"/>
            </a:xfrm>
            <a:prstGeom prst="rect">
              <a:avLst/>
            </a:prstGeom>
            <a:noFill/>
          </p:spPr>
          <p:txBody>
            <a:bodyPr wrap="square" rtlCol="0">
              <a:spAutoFit/>
            </a:bodyPr>
            <a:lstStyle/>
            <a:p>
              <a:pPr algn="ctr"/>
              <a:r>
                <a:rPr lang="en-AU" sz="1200" i="1" dirty="0">
                  <a:latin typeface="Calibri" panose="020F0502020204030204" pitchFamily="34" charset="0"/>
                  <a:cs typeface="Calibri" panose="020F0502020204030204" pitchFamily="34" charset="0"/>
                </a:rPr>
                <a:t>Appendix E: Dashboard filtered on POS transactions</a:t>
              </a:r>
            </a:p>
          </p:txBody>
        </p:sp>
      </p:grpSp>
    </p:spTree>
    <p:extLst>
      <p:ext uri="{BB962C8B-B14F-4D97-AF65-F5344CB8AC3E}">
        <p14:creationId xmlns:p14="http://schemas.microsoft.com/office/powerpoint/2010/main" val="3500403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application&#10;&#10;Description automatically generated">
            <a:extLst>
              <a:ext uri="{FF2B5EF4-FFF2-40B4-BE49-F238E27FC236}">
                <a16:creationId xmlns:a16="http://schemas.microsoft.com/office/drawing/2014/main" id="{30D9EC0B-2C1E-48C5-A2CD-90E926C56B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7801" y="1510658"/>
            <a:ext cx="7816398" cy="4395239"/>
          </a:xfrm>
          <a:prstGeom prst="rect">
            <a:avLst/>
          </a:prstGeom>
        </p:spPr>
      </p:pic>
      <p:sp>
        <p:nvSpPr>
          <p:cNvPr id="5" name="Title 1">
            <a:extLst>
              <a:ext uri="{FF2B5EF4-FFF2-40B4-BE49-F238E27FC236}">
                <a16:creationId xmlns:a16="http://schemas.microsoft.com/office/drawing/2014/main" id="{53A673E7-1807-4502-A7F2-FE4C0C14D065}"/>
              </a:ext>
            </a:extLst>
          </p:cNvPr>
          <p:cNvSpPr>
            <a:spLocks noGrp="1"/>
          </p:cNvSpPr>
          <p:nvPr>
            <p:ph type="title"/>
          </p:nvPr>
        </p:nvSpPr>
        <p:spPr>
          <a:xfrm>
            <a:off x="760835" y="12644"/>
            <a:ext cx="10682481" cy="879285"/>
          </a:xfrm>
        </p:spPr>
        <p:txBody>
          <a:bodyPr/>
          <a:lstStyle/>
          <a:p>
            <a:pPr algn="ctr"/>
            <a:r>
              <a:rPr lang="en-AU" cap="none" dirty="0">
                <a:latin typeface="Calibri" panose="020F0502020204030204" pitchFamily="34" charset="0"/>
                <a:cs typeface="Calibri" panose="020F0502020204030204" pitchFamily="34" charset="0"/>
              </a:rPr>
              <a:t>Appendix - Continued</a:t>
            </a:r>
          </a:p>
        </p:txBody>
      </p:sp>
      <p:sp>
        <p:nvSpPr>
          <p:cNvPr id="6" name="TextBox 5">
            <a:extLst>
              <a:ext uri="{FF2B5EF4-FFF2-40B4-BE49-F238E27FC236}">
                <a16:creationId xmlns:a16="http://schemas.microsoft.com/office/drawing/2014/main" id="{9A48E480-2BF1-4EEE-A8B1-8E831781669D}"/>
              </a:ext>
            </a:extLst>
          </p:cNvPr>
          <p:cNvSpPr txBox="1"/>
          <p:nvPr/>
        </p:nvSpPr>
        <p:spPr>
          <a:xfrm>
            <a:off x="2187801" y="6022045"/>
            <a:ext cx="7816398" cy="276999"/>
          </a:xfrm>
          <a:prstGeom prst="rect">
            <a:avLst/>
          </a:prstGeom>
          <a:noFill/>
        </p:spPr>
        <p:txBody>
          <a:bodyPr wrap="square" rtlCol="0">
            <a:spAutoFit/>
          </a:bodyPr>
          <a:lstStyle/>
          <a:p>
            <a:pPr algn="ctr"/>
            <a:r>
              <a:rPr lang="en-AU" sz="1200" i="1" dirty="0">
                <a:latin typeface="Calibri" panose="020F0502020204030204" pitchFamily="34" charset="0"/>
                <a:cs typeface="Calibri" panose="020F0502020204030204" pitchFamily="34" charset="0"/>
              </a:rPr>
              <a:t>Appendix F: Dashboard filtered on POS transactions with pop-up window on map</a:t>
            </a:r>
          </a:p>
        </p:txBody>
      </p:sp>
    </p:spTree>
    <p:extLst>
      <p:ext uri="{BB962C8B-B14F-4D97-AF65-F5344CB8AC3E}">
        <p14:creationId xmlns:p14="http://schemas.microsoft.com/office/powerpoint/2010/main" val="2908619914"/>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2899</TotalTime>
  <Words>702</Words>
  <Application>Microsoft Office PowerPoint</Application>
  <PresentationFormat>Widescreen</PresentationFormat>
  <Paragraphs>52</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Century Gothic</vt:lpstr>
      <vt:lpstr>Wingdings 3</vt:lpstr>
      <vt:lpstr>Slice</vt:lpstr>
      <vt:lpstr>Exploratory Analysis on Synthesised Transaction Dataset</vt:lpstr>
      <vt:lpstr>Data Exploration</vt:lpstr>
      <vt:lpstr>Data Analysis and Insights – Dashboard (Overview)</vt:lpstr>
      <vt:lpstr>Data Analysis and Insights – Dashboard (Key Features)</vt:lpstr>
      <vt:lpstr>Data Analysis and insights (Key insights)</vt:lpstr>
      <vt:lpstr>Appendix</vt:lpstr>
      <vt:lpstr>Appendix - Continued</vt:lpstr>
      <vt:lpstr>Appendix - Continued</vt:lpstr>
      <vt:lpstr>Appendix -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Analysis on Synthesised Transaction Dataset</dc:title>
  <dc:creator>Aamir Mapkar</dc:creator>
  <cp:lastModifiedBy>Aamir Mapkar</cp:lastModifiedBy>
  <cp:revision>18</cp:revision>
  <dcterms:created xsi:type="dcterms:W3CDTF">2021-04-15T11:03:00Z</dcterms:created>
  <dcterms:modified xsi:type="dcterms:W3CDTF">2021-04-27T11:49:00Z</dcterms:modified>
</cp:coreProperties>
</file>