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8E6"/>
    <a:srgbClr val="FFFFFF"/>
    <a:srgbClr val="EFC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mir Baugwala" userId="bc9021b12dad130a" providerId="LiveId" clId="{6C89AF28-5AF6-4AD0-8D87-EEE34F1E9F9E}"/>
    <pc:docChg chg="undo custSel modSld">
      <pc:chgData name="Aamir Baugwala" userId="bc9021b12dad130a" providerId="LiveId" clId="{6C89AF28-5AF6-4AD0-8D87-EEE34F1E9F9E}" dt="2021-08-25T17:54:35.698" v="322" actId="21"/>
      <pc:docMkLst>
        <pc:docMk/>
      </pc:docMkLst>
      <pc:sldChg chg="modSp mod">
        <pc:chgData name="Aamir Baugwala" userId="bc9021b12dad130a" providerId="LiveId" clId="{6C89AF28-5AF6-4AD0-8D87-EEE34F1E9F9E}" dt="2021-08-25T17:51:53.486" v="296" actId="14100"/>
        <pc:sldMkLst>
          <pc:docMk/>
          <pc:sldMk cId="0" sldId="256"/>
        </pc:sldMkLst>
        <pc:spChg chg="mod">
          <ac:chgData name="Aamir Baugwala" userId="bc9021b12dad130a" providerId="LiveId" clId="{6C89AF28-5AF6-4AD0-8D87-EEE34F1E9F9E}" dt="2021-08-25T17:51:53.486" v="296" actId="14100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Aamir Baugwala" userId="bc9021b12dad130a" providerId="LiveId" clId="{6C89AF28-5AF6-4AD0-8D87-EEE34F1E9F9E}" dt="2021-08-25T17:49:08.986" v="273" actId="123"/>
        <pc:sldMkLst>
          <pc:docMk/>
          <pc:sldMk cId="0" sldId="257"/>
        </pc:sldMkLst>
        <pc:spChg chg="mod">
          <ac:chgData name="Aamir Baugwala" userId="bc9021b12dad130a" providerId="LiveId" clId="{6C89AF28-5AF6-4AD0-8D87-EEE34F1E9F9E}" dt="2021-08-25T17:49:08.986" v="273" actId="123"/>
          <ac:spMkLst>
            <pc:docMk/>
            <pc:sldMk cId="0" sldId="257"/>
            <ac:spMk id="2" creationId="{00000000-0000-0000-0000-000000000000}"/>
          </ac:spMkLst>
        </pc:spChg>
        <pc:spChg chg="mod">
          <ac:chgData name="Aamir Baugwala" userId="bc9021b12dad130a" providerId="LiveId" clId="{6C89AF28-5AF6-4AD0-8D87-EEE34F1E9F9E}" dt="2021-08-25T17:49:08.986" v="273" actId="123"/>
          <ac:spMkLst>
            <pc:docMk/>
            <pc:sldMk cId="0" sldId="257"/>
            <ac:spMk id="3" creationId="{00000000-0000-0000-0000-000000000000}"/>
          </ac:spMkLst>
        </pc:spChg>
        <pc:spChg chg="mod">
          <ac:chgData name="Aamir Baugwala" userId="bc9021b12dad130a" providerId="LiveId" clId="{6C89AF28-5AF6-4AD0-8D87-EEE34F1E9F9E}" dt="2021-08-25T17:49:08.986" v="273" actId="123"/>
          <ac:spMkLst>
            <pc:docMk/>
            <pc:sldMk cId="0" sldId="257"/>
            <ac:spMk id="4" creationId="{00000000-0000-0000-0000-000000000000}"/>
          </ac:spMkLst>
        </pc:spChg>
        <pc:spChg chg="mod">
          <ac:chgData name="Aamir Baugwala" userId="bc9021b12dad130a" providerId="LiveId" clId="{6C89AF28-5AF6-4AD0-8D87-EEE34F1E9F9E}" dt="2021-08-25T17:49:08.986" v="273" actId="123"/>
          <ac:spMkLst>
            <pc:docMk/>
            <pc:sldMk cId="0" sldId="257"/>
            <ac:spMk id="5" creationId="{00000000-0000-0000-0000-000000000000}"/>
          </ac:spMkLst>
        </pc:spChg>
        <pc:spChg chg="mod">
          <ac:chgData name="Aamir Baugwala" userId="bc9021b12dad130a" providerId="LiveId" clId="{6C89AF28-5AF6-4AD0-8D87-EEE34F1E9F9E}" dt="2021-08-25T17:49:08.986" v="273" actId="123"/>
          <ac:spMkLst>
            <pc:docMk/>
            <pc:sldMk cId="0" sldId="257"/>
            <ac:spMk id="6" creationId="{00000000-0000-0000-0000-000000000000}"/>
          </ac:spMkLst>
        </pc:spChg>
      </pc:sldChg>
      <pc:sldChg chg="modSp mod">
        <pc:chgData name="Aamir Baugwala" userId="bc9021b12dad130a" providerId="LiveId" clId="{6C89AF28-5AF6-4AD0-8D87-EEE34F1E9F9E}" dt="2021-08-25T17:49:28.147" v="274" actId="123"/>
        <pc:sldMkLst>
          <pc:docMk/>
          <pc:sldMk cId="0" sldId="258"/>
        </pc:sldMkLst>
        <pc:spChg chg="mod">
          <ac:chgData name="Aamir Baugwala" userId="bc9021b12dad130a" providerId="LiveId" clId="{6C89AF28-5AF6-4AD0-8D87-EEE34F1E9F9E}" dt="2021-08-25T17:49:28.147" v="274" actId="12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amir Baugwala" userId="bc9021b12dad130a" providerId="LiveId" clId="{6C89AF28-5AF6-4AD0-8D87-EEE34F1E9F9E}" dt="2021-08-25T17:49:36.720" v="276" actId="123"/>
        <pc:sldMkLst>
          <pc:docMk/>
          <pc:sldMk cId="0" sldId="259"/>
        </pc:sldMkLst>
        <pc:spChg chg="mod">
          <ac:chgData name="Aamir Baugwala" userId="bc9021b12dad130a" providerId="LiveId" clId="{6C89AF28-5AF6-4AD0-8D87-EEE34F1E9F9E}" dt="2021-08-25T17:49:33.568" v="275" actId="123"/>
          <ac:spMkLst>
            <pc:docMk/>
            <pc:sldMk cId="0" sldId="259"/>
            <ac:spMk id="2" creationId="{00000000-0000-0000-0000-000000000000}"/>
          </ac:spMkLst>
        </pc:spChg>
        <pc:spChg chg="mod">
          <ac:chgData name="Aamir Baugwala" userId="bc9021b12dad130a" providerId="LiveId" clId="{6C89AF28-5AF6-4AD0-8D87-EEE34F1E9F9E}" dt="2021-08-25T17:49:36.720" v="276" actId="123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Aamir Baugwala" userId="bc9021b12dad130a" providerId="LiveId" clId="{6C89AF28-5AF6-4AD0-8D87-EEE34F1E9F9E}" dt="2021-08-25T17:52:48.077" v="297" actId="21"/>
        <pc:sldMkLst>
          <pc:docMk/>
          <pc:sldMk cId="0" sldId="260"/>
        </pc:sldMkLst>
        <pc:spChg chg="mod">
          <ac:chgData name="Aamir Baugwala" userId="bc9021b12dad130a" providerId="LiveId" clId="{6C89AF28-5AF6-4AD0-8D87-EEE34F1E9F9E}" dt="2021-08-25T17:49:41.638" v="277" actId="123"/>
          <ac:spMkLst>
            <pc:docMk/>
            <pc:sldMk cId="0" sldId="260"/>
            <ac:spMk id="2" creationId="{00000000-0000-0000-0000-000000000000}"/>
          </ac:spMkLst>
        </pc:spChg>
        <pc:spChg chg="mod">
          <ac:chgData name="Aamir Baugwala" userId="bc9021b12dad130a" providerId="LiveId" clId="{6C89AF28-5AF6-4AD0-8D87-EEE34F1E9F9E}" dt="2021-08-25T17:52:48.077" v="297" actId="21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Aamir Baugwala" userId="bc9021b12dad130a" providerId="LiveId" clId="{6C89AF28-5AF6-4AD0-8D87-EEE34F1E9F9E}" dt="2021-08-25T17:53:12.071" v="300" actId="21"/>
        <pc:sldMkLst>
          <pc:docMk/>
          <pc:sldMk cId="0" sldId="261"/>
        </pc:sldMkLst>
        <pc:spChg chg="mod">
          <ac:chgData name="Aamir Baugwala" userId="bc9021b12dad130a" providerId="LiveId" clId="{6C89AF28-5AF6-4AD0-8D87-EEE34F1E9F9E}" dt="2021-08-25T17:53:12.071" v="300" actId="21"/>
          <ac:spMkLst>
            <pc:docMk/>
            <pc:sldMk cId="0" sldId="261"/>
            <ac:spMk id="2" creationId="{00000000-0000-0000-0000-000000000000}"/>
          </ac:spMkLst>
        </pc:spChg>
      </pc:sldChg>
      <pc:sldChg chg="addSp delSp modSp mod">
        <pc:chgData name="Aamir Baugwala" userId="bc9021b12dad130a" providerId="LiveId" clId="{6C89AF28-5AF6-4AD0-8D87-EEE34F1E9F9E}" dt="2021-08-25T17:54:35.698" v="322" actId="21"/>
        <pc:sldMkLst>
          <pc:docMk/>
          <pc:sldMk cId="0" sldId="262"/>
        </pc:sldMkLst>
        <pc:spChg chg="mod">
          <ac:chgData name="Aamir Baugwala" userId="bc9021b12dad130a" providerId="LiveId" clId="{6C89AF28-5AF6-4AD0-8D87-EEE34F1E9F9E}" dt="2021-08-25T17:53:21.153" v="302" actId="1076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Aamir Baugwala" userId="bc9021b12dad130a" providerId="LiveId" clId="{6C89AF28-5AF6-4AD0-8D87-EEE34F1E9F9E}" dt="2021-08-25T17:54:35.698" v="322" actId="21"/>
          <ac:spMkLst>
            <pc:docMk/>
            <pc:sldMk cId="0" sldId="262"/>
            <ac:spMk id="3" creationId="{00000000-0000-0000-0000-000000000000}"/>
          </ac:spMkLst>
        </pc:spChg>
        <pc:spChg chg="mod">
          <ac:chgData name="Aamir Baugwala" userId="bc9021b12dad130a" providerId="LiveId" clId="{6C89AF28-5AF6-4AD0-8D87-EEE34F1E9F9E}" dt="2021-08-25T17:53:25.879" v="304" actId="1076"/>
          <ac:spMkLst>
            <pc:docMk/>
            <pc:sldMk cId="0" sldId="262"/>
            <ac:spMk id="4" creationId="{00000000-0000-0000-0000-000000000000}"/>
          </ac:spMkLst>
        </pc:spChg>
      </pc:sldChg>
      <pc:sldChg chg="addSp delSp modSp mod">
        <pc:chgData name="Aamir Baugwala" userId="bc9021b12dad130a" providerId="LiveId" clId="{6C89AF28-5AF6-4AD0-8D87-EEE34F1E9F9E}" dt="2021-08-25T17:54:34.055" v="320"/>
        <pc:sldMkLst>
          <pc:docMk/>
          <pc:sldMk cId="0" sldId="263"/>
        </pc:sldMkLst>
        <pc:spChg chg="mod">
          <ac:chgData name="Aamir Baugwala" userId="bc9021b12dad130a" providerId="LiveId" clId="{6C89AF28-5AF6-4AD0-8D87-EEE34F1E9F9E}" dt="2021-08-25T17:54:34.055" v="320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Aamir Baugwala" userId="bc9021b12dad130a" providerId="LiveId" clId="{6C89AF28-5AF6-4AD0-8D87-EEE34F1E9F9E}" dt="2021-08-25T17:53:51.690" v="308"/>
          <ac:spMkLst>
            <pc:docMk/>
            <pc:sldMk cId="0" sldId="263"/>
            <ac:spMk id="3" creationId="{1F32938D-41EB-4E6D-960C-C0AD045DCB0A}"/>
          </ac:spMkLst>
        </pc:spChg>
        <pc:spChg chg="add del mod">
          <ac:chgData name="Aamir Baugwala" userId="bc9021b12dad130a" providerId="LiveId" clId="{6C89AF28-5AF6-4AD0-8D87-EEE34F1E9F9E}" dt="2021-08-25T17:54:05.113" v="310"/>
          <ac:spMkLst>
            <pc:docMk/>
            <pc:sldMk cId="0" sldId="263"/>
            <ac:spMk id="4" creationId="{00E9B5DD-C24E-4798-86E7-6B4B91035B5F}"/>
          </ac:spMkLst>
        </pc:spChg>
      </pc:sldChg>
      <pc:sldChg chg="modSp mod">
        <pc:chgData name="Aamir Baugwala" userId="bc9021b12dad130a" providerId="LiveId" clId="{6C89AF28-5AF6-4AD0-8D87-EEE34F1E9F9E}" dt="2021-08-25T17:50:20.204" v="284" actId="123"/>
        <pc:sldMkLst>
          <pc:docMk/>
          <pc:sldMk cId="0" sldId="267"/>
        </pc:sldMkLst>
        <pc:spChg chg="mod">
          <ac:chgData name="Aamir Baugwala" userId="bc9021b12dad130a" providerId="LiveId" clId="{6C89AF28-5AF6-4AD0-8D87-EEE34F1E9F9E}" dt="2021-08-25T17:50:20.204" v="284" actId="123"/>
          <ac:spMkLst>
            <pc:docMk/>
            <pc:sldMk cId="0" sldId="267"/>
            <ac:spMk id="2" creationId="{00000000-0000-0000-0000-000000000000}"/>
          </ac:spMkLst>
        </pc:spChg>
        <pc:spChg chg="mod">
          <ac:chgData name="Aamir Baugwala" userId="bc9021b12dad130a" providerId="LiveId" clId="{6C89AF28-5AF6-4AD0-8D87-EEE34F1E9F9E}" dt="2021-08-25T17:50:20.204" v="284" actId="123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Aamir Baugwala" userId="bc9021b12dad130a" providerId="LiveId" clId="{6C89AF28-5AF6-4AD0-8D87-EEE34F1E9F9E}" dt="2021-08-25T17:47:43.507" v="262" actId="123"/>
        <pc:sldMkLst>
          <pc:docMk/>
          <pc:sldMk cId="0" sldId="268"/>
        </pc:sldMkLst>
        <pc:spChg chg="mod">
          <ac:chgData name="Aamir Baugwala" userId="bc9021b12dad130a" providerId="LiveId" clId="{6C89AF28-5AF6-4AD0-8D87-EEE34F1E9F9E}" dt="2021-08-25T17:47:43.507" v="262" actId="123"/>
          <ac:spMkLst>
            <pc:docMk/>
            <pc:sldMk cId="0" sldId="268"/>
            <ac:spMk id="7" creationId="{00000000-0000-0000-0000-000000000000}"/>
          </ac:spMkLst>
        </pc:spChg>
        <pc:spChg chg="ord">
          <ac:chgData name="Aamir Baugwala" userId="bc9021b12dad130a" providerId="LiveId" clId="{6C89AF28-5AF6-4AD0-8D87-EEE34F1E9F9E}" dt="2021-08-25T17:46:49.379" v="258" actId="167"/>
          <ac:spMkLst>
            <pc:docMk/>
            <pc:sldMk cId="0" sldId="268"/>
            <ac:spMk id="8" creationId="{00000000-0000-0000-0000-000000000000}"/>
          </ac:spMkLst>
        </pc:spChg>
      </pc:sldChg>
      <pc:sldChg chg="addSp delSp modSp mod">
        <pc:chgData name="Aamir Baugwala" userId="bc9021b12dad130a" providerId="LiveId" clId="{6C89AF28-5AF6-4AD0-8D87-EEE34F1E9F9E}" dt="2021-08-25T17:51:35.465" v="294" actId="1037"/>
        <pc:sldMkLst>
          <pc:docMk/>
          <pc:sldMk cId="0" sldId="269"/>
        </pc:sldMkLst>
        <pc:spChg chg="mod">
          <ac:chgData name="Aamir Baugwala" userId="bc9021b12dad130a" providerId="LiveId" clId="{6C89AF28-5AF6-4AD0-8D87-EEE34F1E9F9E}" dt="2021-08-25T17:48:15.081" v="265" actId="1076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Aamir Baugwala" userId="bc9021b12dad130a" providerId="LiveId" clId="{6C89AF28-5AF6-4AD0-8D87-EEE34F1E9F9E}" dt="2021-08-25T17:51:35.465" v="294" actId="1037"/>
          <ac:spMkLst>
            <pc:docMk/>
            <pc:sldMk cId="0" sldId="269"/>
            <ac:spMk id="11" creationId="{00000000-0000-0000-0000-000000000000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12" creationId="{638996D2-9A0E-432C-8084-F372386064C8}"/>
          </ac:spMkLst>
        </pc:spChg>
        <pc:spChg chg="add del mod">
          <ac:chgData name="Aamir Baugwala" userId="bc9021b12dad130a" providerId="LiveId" clId="{6C89AF28-5AF6-4AD0-8D87-EEE34F1E9F9E}" dt="2021-08-25T17:29:41.783" v="5" actId="478"/>
          <ac:spMkLst>
            <pc:docMk/>
            <pc:sldMk cId="0" sldId="269"/>
            <ac:spMk id="13" creationId="{AC5C5CDA-36A4-4752-B2F8-5851B36E2307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14" creationId="{E44ADA7B-1EDB-419C-A3B6-2056E42F0601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15" creationId="{7EA6A277-D48E-46F5-A899-2E864453D085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16" creationId="{16626691-8761-4F21-AC09-77C8A46E0C4A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17" creationId="{ADB0066A-941E-444E-923B-7B745F9A3509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18" creationId="{9621965C-2508-4F5B-8578-4A162065A747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19" creationId="{8F2052AB-1EB1-470F-95D8-16FCE92F86CC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20" creationId="{58506EEB-E34F-45D3-9B27-8F45C586B741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21" creationId="{7A62B591-29F2-411B-BBC7-9B18E0A3A190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22" creationId="{CCE158B0-81CC-448B-9D7E-5B322290F258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23" creationId="{E01CE08B-8518-4D97-A8CE-0E897E941ACF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24" creationId="{AEEA6376-EE53-4DA4-A8B3-D0F13007D544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25" creationId="{396602EC-0CB8-43F1-AF19-A35946320F77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26" creationId="{37CAB79F-771E-4A20-98AB-C3951791B018}"/>
          </ac:spMkLst>
        </pc:spChg>
        <pc:spChg chg="add mod">
          <ac:chgData name="Aamir Baugwala" userId="bc9021b12dad130a" providerId="LiveId" clId="{6C89AF28-5AF6-4AD0-8D87-EEE34F1E9F9E}" dt="2021-08-25T17:37:31.712" v="256" actId="164"/>
          <ac:spMkLst>
            <pc:docMk/>
            <pc:sldMk cId="0" sldId="269"/>
            <ac:spMk id="27" creationId="{8B031B1F-2C44-4E51-BEB0-6A61AD2D9CD7}"/>
          </ac:spMkLst>
        </pc:spChg>
        <pc:grpChg chg="add mod">
          <ac:chgData name="Aamir Baugwala" userId="bc9021b12dad130a" providerId="LiveId" clId="{6C89AF28-5AF6-4AD0-8D87-EEE34F1E9F9E}" dt="2021-08-25T17:37:36.146" v="257" actId="164"/>
          <ac:grpSpMkLst>
            <pc:docMk/>
            <pc:sldMk cId="0" sldId="269"/>
            <ac:grpSpMk id="28" creationId="{D3F7C39D-F1F7-46B6-8F42-C3CF3A925D92}"/>
          </ac:grpSpMkLst>
        </pc:grpChg>
        <pc:grpChg chg="add mod">
          <ac:chgData name="Aamir Baugwala" userId="bc9021b12dad130a" providerId="LiveId" clId="{6C89AF28-5AF6-4AD0-8D87-EEE34F1E9F9E}" dt="2021-08-25T17:51:23.177" v="291" actId="1076"/>
          <ac:grpSpMkLst>
            <pc:docMk/>
            <pc:sldMk cId="0" sldId="269"/>
            <ac:grpSpMk id="29" creationId="{BDECCDFD-CB7E-4C60-A2D7-AFB6E9E1EF2D}"/>
          </ac:grpSpMkLst>
        </pc:grpChg>
      </pc:sldChg>
      <pc:sldChg chg="modSp mod">
        <pc:chgData name="Aamir Baugwala" userId="bc9021b12dad130a" providerId="LiveId" clId="{6C89AF28-5AF6-4AD0-8D87-EEE34F1E9F9E}" dt="2021-08-25T17:47:04.580" v="259" actId="167"/>
        <pc:sldMkLst>
          <pc:docMk/>
          <pc:sldMk cId="0" sldId="270"/>
        </pc:sldMkLst>
        <pc:spChg chg="ord">
          <ac:chgData name="Aamir Baugwala" userId="bc9021b12dad130a" providerId="LiveId" clId="{6C89AF28-5AF6-4AD0-8D87-EEE34F1E9F9E}" dt="2021-08-25T17:47:04.580" v="259" actId="167"/>
          <ac:spMkLst>
            <pc:docMk/>
            <pc:sldMk cId="0" sldId="270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some.com/connecting-esp8266-wifi/" TargetMode="External"/><Relationship Id="rId2" Type="http://schemas.openxmlformats.org/officeDocument/2006/relationships/hyperlink" Target="https://tttapa.github.io/ESP8266/Chap07%20-%20Wi-Fi%20Connections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st.github.com/Cyclenerd/7c9cba13360ec1ec9d2ea36e50c7ff77" TargetMode="External"/><Relationship Id="rId4" Type="http://schemas.openxmlformats.org/officeDocument/2006/relationships/hyperlink" Target="https://circuits4you.com/2016/12/16/esp8266-web-server-htm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48481" y="245910"/>
            <a:ext cx="7101293" cy="10233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3" i="1" dirty="0"/>
          </a:p>
        </p:txBody>
      </p:sp>
      <p:sp>
        <p:nvSpPr>
          <p:cNvPr id="2" name="object 2"/>
          <p:cNvSpPr/>
          <p:nvPr/>
        </p:nvSpPr>
        <p:spPr>
          <a:xfrm>
            <a:off x="3016773" y="7030075"/>
            <a:ext cx="1522910" cy="1478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3"/>
          </a:p>
        </p:txBody>
      </p:sp>
      <p:sp>
        <p:nvSpPr>
          <p:cNvPr id="3" name="object 3"/>
          <p:cNvSpPr/>
          <p:nvPr/>
        </p:nvSpPr>
        <p:spPr>
          <a:xfrm>
            <a:off x="2355977" y="791801"/>
            <a:ext cx="2844496" cy="1478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3"/>
          </a:p>
        </p:txBody>
      </p:sp>
      <p:sp>
        <p:nvSpPr>
          <p:cNvPr id="4" name="object 4"/>
          <p:cNvSpPr txBox="1"/>
          <p:nvPr/>
        </p:nvSpPr>
        <p:spPr>
          <a:xfrm>
            <a:off x="915522" y="8763961"/>
            <a:ext cx="5718913" cy="910820"/>
          </a:xfrm>
          <a:prstGeom prst="rect">
            <a:avLst/>
          </a:prstGeom>
        </p:spPr>
        <p:txBody>
          <a:bodyPr vert="horz" wrap="square" lIns="0" tIns="13709" rIns="0" bIns="0" rtlCol="0">
            <a:spAutoFit/>
          </a:bodyPr>
          <a:lstStyle/>
          <a:p>
            <a:pPr marL="4113" algn="ctr">
              <a:spcBef>
                <a:spcPts val="108"/>
              </a:spcBef>
            </a:pPr>
            <a:r>
              <a:rPr sz="1943" spc="-5" dirty="0">
                <a:latin typeface="Times New Roman"/>
                <a:cs typeface="Times New Roman"/>
              </a:rPr>
              <a:t>GOKARAJU</a:t>
            </a:r>
            <a:r>
              <a:rPr sz="1943" spc="-11" dirty="0">
                <a:latin typeface="Times New Roman"/>
                <a:cs typeface="Times New Roman"/>
              </a:rPr>
              <a:t> </a:t>
            </a:r>
            <a:r>
              <a:rPr sz="1943" spc="-5" dirty="0">
                <a:latin typeface="Times New Roman"/>
                <a:cs typeface="Times New Roman"/>
              </a:rPr>
              <a:t>RANGARAJU</a:t>
            </a:r>
            <a:endParaRPr sz="1943">
              <a:latin typeface="Times New Roman"/>
              <a:cs typeface="Times New Roman"/>
            </a:endParaRPr>
          </a:p>
          <a:p>
            <a:pPr marL="13024" marR="5484" algn="ctr"/>
            <a:r>
              <a:rPr sz="1943" dirty="0">
                <a:latin typeface="Times New Roman"/>
                <a:cs typeface="Times New Roman"/>
              </a:rPr>
              <a:t>INSTITUTE </a:t>
            </a:r>
            <a:r>
              <a:rPr sz="1943" spc="-5" dirty="0">
                <a:latin typeface="Times New Roman"/>
                <a:cs typeface="Times New Roman"/>
              </a:rPr>
              <a:t>OF ENGINEERING AND</a:t>
            </a:r>
            <a:r>
              <a:rPr sz="1943" spc="-237" dirty="0">
                <a:latin typeface="Times New Roman"/>
                <a:cs typeface="Times New Roman"/>
              </a:rPr>
              <a:t> </a:t>
            </a:r>
            <a:r>
              <a:rPr sz="1943" spc="-5" dirty="0">
                <a:latin typeface="Times New Roman"/>
                <a:cs typeface="Times New Roman"/>
              </a:rPr>
              <a:t>TECHNOLOGY  </a:t>
            </a:r>
            <a:r>
              <a:rPr sz="1943" spc="-11" dirty="0">
                <a:latin typeface="Times New Roman"/>
                <a:cs typeface="Times New Roman"/>
              </a:rPr>
              <a:t>AUTONOMOUS</a:t>
            </a:r>
            <a:endParaRPr sz="194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2546" y="5346688"/>
            <a:ext cx="5171219" cy="0"/>
          </a:xfrm>
          <a:custGeom>
            <a:avLst/>
            <a:gdLst/>
            <a:ahLst/>
            <a:cxnLst/>
            <a:rect l="l" t="t" r="r" b="b"/>
            <a:pathLst>
              <a:path w="4790440">
                <a:moveTo>
                  <a:pt x="0" y="0"/>
                </a:moveTo>
                <a:lnTo>
                  <a:pt x="4790395" y="0"/>
                </a:lnTo>
              </a:path>
            </a:pathLst>
          </a:custGeom>
          <a:ln w="19049">
            <a:solidFill>
              <a:srgbClr val="0B0B0B"/>
            </a:solidFill>
          </a:ln>
        </p:spPr>
        <p:txBody>
          <a:bodyPr wrap="square" lIns="0" tIns="0" rIns="0" bIns="0" rtlCol="0"/>
          <a:lstStyle/>
          <a:p>
            <a:endParaRPr sz="1943"/>
          </a:p>
        </p:txBody>
      </p:sp>
      <p:sp>
        <p:nvSpPr>
          <p:cNvPr id="6" name="object 6"/>
          <p:cNvSpPr/>
          <p:nvPr/>
        </p:nvSpPr>
        <p:spPr>
          <a:xfrm>
            <a:off x="1472441" y="6558464"/>
            <a:ext cx="4611871" cy="0"/>
          </a:xfrm>
          <a:custGeom>
            <a:avLst/>
            <a:gdLst/>
            <a:ahLst/>
            <a:cxnLst/>
            <a:rect l="l" t="t" r="r" b="b"/>
            <a:pathLst>
              <a:path w="4272280">
                <a:moveTo>
                  <a:pt x="0" y="0"/>
                </a:moveTo>
                <a:lnTo>
                  <a:pt x="427203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43"/>
          </a:p>
        </p:txBody>
      </p:sp>
      <p:sp>
        <p:nvSpPr>
          <p:cNvPr id="7" name="object 7"/>
          <p:cNvSpPr txBox="1"/>
          <p:nvPr/>
        </p:nvSpPr>
        <p:spPr>
          <a:xfrm>
            <a:off x="816420" y="2953690"/>
            <a:ext cx="5977336" cy="3527177"/>
          </a:xfrm>
          <a:prstGeom prst="rect">
            <a:avLst/>
          </a:prstGeom>
        </p:spPr>
        <p:txBody>
          <a:bodyPr vert="horz" wrap="square" lIns="0" tIns="13709" rIns="0" bIns="0" rtlCol="0" anchor="t">
            <a:spAutoFit/>
          </a:bodyPr>
          <a:lstStyle/>
          <a:p>
            <a:pPr marL="13024" marR="5484" algn="ctr">
              <a:spcBef>
                <a:spcPts val="108"/>
              </a:spcBef>
            </a:pPr>
            <a:r>
              <a:rPr sz="2051" dirty="0">
                <a:latin typeface="Times New Roman"/>
                <a:cs typeface="Times New Roman"/>
              </a:rPr>
              <a:t>A </a:t>
            </a:r>
            <a:r>
              <a:rPr sz="2051" spc="-5" dirty="0">
                <a:latin typeface="Times New Roman"/>
                <a:cs typeface="Times New Roman"/>
              </a:rPr>
              <a:t>CENTER FOR </a:t>
            </a:r>
            <a:r>
              <a:rPr sz="2051" spc="-11" dirty="0">
                <a:latin typeface="Times New Roman"/>
                <a:cs typeface="Times New Roman"/>
              </a:rPr>
              <a:t>INTER-DISCIPLINARY</a:t>
            </a:r>
            <a:r>
              <a:rPr sz="2051" spc="-189" dirty="0">
                <a:latin typeface="Times New Roman"/>
                <a:cs typeface="Times New Roman"/>
              </a:rPr>
              <a:t> </a:t>
            </a:r>
            <a:r>
              <a:rPr sz="2051" spc="-5" dirty="0">
                <a:latin typeface="Times New Roman"/>
                <a:cs typeface="Times New Roman"/>
              </a:rPr>
              <a:t>RESEARCH  </a:t>
            </a:r>
            <a:r>
              <a:rPr sz="2051" dirty="0">
                <a:latin typeface="Times New Roman"/>
                <a:cs typeface="Times New Roman"/>
              </a:rPr>
              <a:t>2020-21</a:t>
            </a:r>
          </a:p>
          <a:p>
            <a:pPr>
              <a:spcBef>
                <a:spcPts val="49"/>
              </a:spcBef>
            </a:pPr>
            <a:endParaRPr sz="3023" dirty="0">
              <a:latin typeface="Times New Roman"/>
              <a:cs typeface="Times New Roman"/>
            </a:endParaRPr>
          </a:p>
          <a:p>
            <a:pPr marR="45927" algn="ctr"/>
            <a:r>
              <a:rPr sz="1943" spc="-5" dirty="0">
                <a:latin typeface="Times New Roman"/>
                <a:cs typeface="Times New Roman"/>
              </a:rPr>
              <a:t>TITLE</a:t>
            </a:r>
            <a:endParaRPr sz="1943" dirty="0">
              <a:latin typeface="Times New Roman"/>
              <a:cs typeface="Times New Roman"/>
            </a:endParaRPr>
          </a:p>
          <a:p>
            <a:pPr>
              <a:spcBef>
                <a:spcPts val="32"/>
              </a:spcBef>
            </a:pPr>
            <a:endParaRPr sz="2645" dirty="0">
              <a:latin typeface="Times New Roman"/>
              <a:cs typeface="Times New Roman"/>
            </a:endParaRPr>
          </a:p>
          <a:p>
            <a:pPr marR="45927" algn="ctr"/>
            <a:r>
              <a:rPr lang="en-US" sz="1600" b="1" dirty="0">
                <a:latin typeface="Times New Roman"/>
                <a:cs typeface="Times New Roman"/>
              </a:rPr>
              <a:t>“ADVERTISING USING OFFLINE PORTAL</a:t>
            </a:r>
            <a:r>
              <a:rPr lang="en-US" sz="1600" b="1" spc="-5" dirty="0">
                <a:latin typeface="Times New Roman"/>
                <a:cs typeface="Times New Roman"/>
              </a:rPr>
              <a:t>”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35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2105" dirty="0">
              <a:latin typeface="Times New Roman"/>
              <a:cs typeface="Times New Roman"/>
            </a:endParaRPr>
          </a:p>
          <a:p>
            <a:pPr marL="2113343">
              <a:spcBef>
                <a:spcPts val="5"/>
              </a:spcBef>
            </a:pPr>
            <a:r>
              <a:rPr sz="1943" spc="-22" dirty="0">
                <a:latin typeface="Times New Roman"/>
                <a:cs typeface="Times New Roman"/>
              </a:rPr>
              <a:t>SUPERVISED</a:t>
            </a:r>
            <a:r>
              <a:rPr sz="1943" spc="-11" dirty="0">
                <a:latin typeface="Times New Roman"/>
                <a:cs typeface="Times New Roman"/>
              </a:rPr>
              <a:t> </a:t>
            </a:r>
            <a:r>
              <a:rPr sz="1943" spc="-5" dirty="0">
                <a:latin typeface="Times New Roman"/>
                <a:cs typeface="Times New Roman"/>
              </a:rPr>
              <a:t>BY</a:t>
            </a:r>
            <a:endParaRPr sz="1943" dirty="0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1997" dirty="0">
              <a:latin typeface="Times New Roman"/>
              <a:cs typeface="Times New Roman"/>
            </a:endParaRPr>
          </a:p>
          <a:p>
            <a:pPr marL="2172980"/>
            <a:r>
              <a:rPr sz="1511" dirty="0">
                <a:latin typeface="Times New Roman"/>
                <a:cs typeface="Times New Roman"/>
              </a:rPr>
              <a:t>N </a:t>
            </a:r>
            <a:r>
              <a:rPr sz="1511" spc="-5" dirty="0">
                <a:latin typeface="Times New Roman"/>
                <a:cs typeface="Times New Roman"/>
              </a:rPr>
              <a:t>LAKSHMI</a:t>
            </a:r>
            <a:r>
              <a:rPr sz="1511" spc="-16" dirty="0">
                <a:latin typeface="Times New Roman"/>
                <a:cs typeface="Times New Roman"/>
              </a:rPr>
              <a:t> </a:t>
            </a:r>
            <a:r>
              <a:rPr sz="1511" spc="-5" dirty="0">
                <a:latin typeface="Times New Roman"/>
                <a:cs typeface="Times New Roman"/>
              </a:rPr>
              <a:t>PRASAD</a:t>
            </a:r>
            <a:endParaRPr sz="151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46" y="469900"/>
            <a:ext cx="5759450" cy="227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4880" algn="just">
              <a:lnSpc>
                <a:spcPts val="1989"/>
              </a:lnSpc>
              <a:spcBef>
                <a:spcPts val="150"/>
              </a:spcBef>
              <a:buChar char="●"/>
              <a:tabLst>
                <a:tab pos="142240" algn="l"/>
              </a:tabLst>
            </a:pP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A Root </a:t>
            </a:r>
            <a:r>
              <a:rPr lang="en-US"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Server: </a:t>
            </a: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The root </a:t>
            </a:r>
            <a:r>
              <a:rPr lang="en-US"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server receives </a:t>
            </a: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the first </a:t>
            </a:r>
            <a:r>
              <a:rPr lang="en-US"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request, </a:t>
            </a: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and returns a </a:t>
            </a:r>
            <a:r>
              <a:rPr lang="en-US"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result  </a:t>
            </a: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to </a:t>
            </a:r>
            <a:r>
              <a:rPr lang="en-US"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let </a:t>
            </a: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DNS resolver </a:t>
            </a: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know the </a:t>
            </a:r>
            <a:r>
              <a:rPr lang="en-US"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address </a:t>
            </a:r>
            <a:r>
              <a:rPr lang="en-US" sz="1200" spc="5" dirty="0">
                <a:solidFill>
                  <a:srgbClr val="1F2021"/>
                </a:solidFill>
                <a:latin typeface="Times New Roman"/>
                <a:cs typeface="Times New Roman"/>
              </a:rPr>
              <a:t>of </a:t>
            </a: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the Top </a:t>
            </a:r>
            <a:r>
              <a:rPr lang="en-US"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Level</a:t>
            </a:r>
            <a:r>
              <a:rPr lang="en-US" sz="12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Domain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lang="en-US"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(TLD) </a:t>
            </a: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server </a:t>
            </a: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that </a:t>
            </a:r>
            <a:r>
              <a:rPr lang="en-US"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stores </a:t>
            </a: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information </a:t>
            </a: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about the </a:t>
            </a:r>
            <a:r>
              <a:rPr lang="en-US"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site. A top-level</a:t>
            </a:r>
            <a:r>
              <a:rPr lang="en-US" sz="1200" spc="5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1F2021"/>
                </a:solidFill>
                <a:latin typeface="Times New Roman"/>
                <a:cs typeface="Times New Roman"/>
              </a:rPr>
              <a:t>domain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648335" algn="just">
              <a:lnSpc>
                <a:spcPct val="138500"/>
              </a:lnSpc>
              <a:spcBef>
                <a:spcPts val="100"/>
              </a:spcBef>
            </a:pP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equivalent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of the .com or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.net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portion of the domain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name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you 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entered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into the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address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 bar.</a:t>
            </a:r>
            <a:endParaRPr sz="1200" dirty="0">
              <a:latin typeface="Times New Roman"/>
              <a:cs typeface="Times New Roman"/>
            </a:endParaRPr>
          </a:p>
          <a:p>
            <a:pPr marL="12700" marR="26034" algn="just">
              <a:lnSpc>
                <a:spcPct val="137500"/>
              </a:lnSpc>
              <a:spcBef>
                <a:spcPts val="10"/>
              </a:spcBef>
              <a:buChar char="●"/>
              <a:tabLst>
                <a:tab pos="142240" algn="l"/>
              </a:tabLst>
            </a:pP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TLD Server: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The DNS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resolver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then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queries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this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server, which will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return  the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Authoritative Name Server where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the site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is</a:t>
            </a:r>
            <a:r>
              <a:rPr sz="1200" spc="2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returned.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8300"/>
              </a:lnSpc>
              <a:buChar char="●"/>
              <a:tabLst>
                <a:tab pos="142240" algn="l"/>
              </a:tabLst>
            </a:pP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An Authoritative Name Server: Finally,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the DNS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resolver queries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this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server 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learn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the actual </a:t>
            </a:r>
            <a:r>
              <a:rPr sz="1200" spc="-15" dirty="0">
                <a:solidFill>
                  <a:srgbClr val="1F2021"/>
                </a:solidFill>
                <a:latin typeface="Times New Roman"/>
                <a:cs typeface="Times New Roman"/>
              </a:rPr>
              <a:t>IP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address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of the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website you're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trying to</a:t>
            </a:r>
            <a:r>
              <a:rPr sz="1200" spc="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deliver.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39" y="5840443"/>
            <a:ext cx="5601335" cy="4090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IN" sz="1600" b="1" spc="-5" dirty="0">
                <a:latin typeface="Times New Roman"/>
                <a:cs typeface="Times New Roman"/>
              </a:rPr>
              <a:t>CODE:</a:t>
            </a:r>
            <a:endParaRPr lang="en-IN"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lang="en-IN" sz="2000" dirty="0">
              <a:latin typeface="Times New Roman"/>
              <a:cs typeface="Times New Roman"/>
            </a:endParaRPr>
          </a:p>
          <a:p>
            <a:pPr marL="12700" marR="3479800" algn="just">
              <a:lnSpc>
                <a:spcPct val="159200"/>
              </a:lnSpc>
            </a:pPr>
            <a:r>
              <a:rPr lang="en-IN" sz="1200" dirty="0">
                <a:latin typeface="Times New Roman"/>
                <a:cs typeface="Times New Roman"/>
              </a:rPr>
              <a:t>#include </a:t>
            </a:r>
            <a:r>
              <a:rPr lang="en-IN" sz="1200" spc="-5" dirty="0">
                <a:latin typeface="Times New Roman"/>
                <a:cs typeface="Times New Roman"/>
              </a:rPr>
              <a:t>&lt;ESP8266WiFi.h&gt;  </a:t>
            </a:r>
            <a:r>
              <a:rPr lang="en-IN" sz="1200" dirty="0">
                <a:latin typeface="Times New Roman"/>
                <a:cs typeface="Times New Roman"/>
              </a:rPr>
              <a:t>#include </a:t>
            </a:r>
            <a:r>
              <a:rPr lang="en-IN" sz="1200" spc="-5" dirty="0">
                <a:latin typeface="Times New Roman"/>
                <a:cs typeface="Times New Roman"/>
              </a:rPr>
              <a:t>&lt;</a:t>
            </a:r>
            <a:r>
              <a:rPr lang="en-IN" sz="1200" spc="-5" dirty="0" err="1">
                <a:latin typeface="Times New Roman"/>
                <a:cs typeface="Times New Roman"/>
              </a:rPr>
              <a:t>DNSServer.h</a:t>
            </a:r>
            <a:r>
              <a:rPr lang="en-IN" sz="1200" spc="-5" dirty="0">
                <a:latin typeface="Times New Roman"/>
                <a:cs typeface="Times New Roman"/>
              </a:rPr>
              <a:t>&gt;  </a:t>
            </a:r>
            <a:r>
              <a:rPr lang="en-IN" sz="1200" dirty="0">
                <a:latin typeface="Times New Roman"/>
                <a:cs typeface="Times New Roman"/>
              </a:rPr>
              <a:t>#include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&lt;ESP8266WebServer.h&gt;</a:t>
            </a:r>
            <a:endParaRPr lang="en-IN"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lang="en-IN" sz="1300" dirty="0">
              <a:latin typeface="Times New Roman"/>
              <a:cs typeface="Times New Roman"/>
            </a:endParaRPr>
          </a:p>
          <a:p>
            <a:pPr marL="12700" marR="3571240" algn="just">
              <a:lnSpc>
                <a:spcPct val="159400"/>
              </a:lnSpc>
              <a:spcBef>
                <a:spcPts val="785"/>
              </a:spcBef>
            </a:pPr>
            <a:r>
              <a:rPr lang="en-IN" sz="1200" spc="-5" dirty="0" err="1">
                <a:latin typeface="Times New Roman"/>
                <a:cs typeface="Times New Roman"/>
              </a:rPr>
              <a:t>const</a:t>
            </a: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byte </a:t>
            </a:r>
            <a:r>
              <a:rPr lang="en-IN" sz="1200" spc="-5" dirty="0">
                <a:latin typeface="Times New Roman"/>
                <a:cs typeface="Times New Roman"/>
              </a:rPr>
              <a:t>DNS_PORT = </a:t>
            </a:r>
            <a:r>
              <a:rPr lang="en-IN" sz="1200" dirty="0">
                <a:latin typeface="Times New Roman"/>
                <a:cs typeface="Times New Roman"/>
              </a:rPr>
              <a:t>53;  </a:t>
            </a:r>
            <a:r>
              <a:rPr lang="en-IN" sz="1200" spc="-5" dirty="0" err="1">
                <a:latin typeface="Times New Roman"/>
                <a:cs typeface="Times New Roman"/>
              </a:rPr>
              <a:t>IPAddress</a:t>
            </a: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apIP</a:t>
            </a:r>
            <a:r>
              <a:rPr lang="en-IN" sz="1200" spc="-5" dirty="0">
                <a:latin typeface="Times New Roman"/>
                <a:cs typeface="Times New Roman"/>
              </a:rPr>
              <a:t>(172, </a:t>
            </a:r>
            <a:r>
              <a:rPr lang="en-IN" sz="1200" dirty="0">
                <a:latin typeface="Times New Roman"/>
                <a:cs typeface="Times New Roman"/>
              </a:rPr>
              <a:t>217, 28,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1);</a:t>
            </a:r>
            <a:endParaRPr lang="en-IN" sz="1200" dirty="0">
              <a:latin typeface="Times New Roman"/>
              <a:cs typeface="Times New Roman"/>
            </a:endParaRPr>
          </a:p>
          <a:p>
            <a:pPr marL="12700" marR="3342640" algn="just">
              <a:lnSpc>
                <a:spcPct val="159200"/>
              </a:lnSpc>
            </a:pPr>
            <a:r>
              <a:rPr lang="en-IN" sz="1200" spc="-5" dirty="0" err="1">
                <a:latin typeface="Times New Roman"/>
                <a:cs typeface="Times New Roman"/>
              </a:rPr>
              <a:t>DNSServer</a:t>
            </a: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dnsServer</a:t>
            </a:r>
            <a:r>
              <a:rPr lang="en-IN" sz="1200" spc="-5" dirty="0">
                <a:latin typeface="Times New Roman"/>
                <a:cs typeface="Times New Roman"/>
              </a:rPr>
              <a:t>;  ESP8266WebServer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webServer</a:t>
            </a:r>
            <a:r>
              <a:rPr lang="en-IN" sz="1200" spc="-5" dirty="0">
                <a:latin typeface="Times New Roman"/>
                <a:cs typeface="Times New Roman"/>
              </a:rPr>
              <a:t>(80);</a:t>
            </a:r>
            <a:endParaRPr lang="en-IN"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lang="en-IN" sz="13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lang="en-IN" sz="1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lang="en-IN" sz="1200" dirty="0">
                <a:latin typeface="Times New Roman"/>
                <a:cs typeface="Times New Roman"/>
              </a:rPr>
              <a:t>String html </a:t>
            </a:r>
            <a:r>
              <a:rPr lang="en-IN" sz="1200" spc="-5" dirty="0">
                <a:latin typeface="Times New Roman"/>
                <a:cs typeface="Times New Roman"/>
              </a:rPr>
              <a:t>="&lt;!DOCTYPE </a:t>
            </a:r>
            <a:r>
              <a:rPr lang="en-IN" sz="1200" dirty="0">
                <a:latin typeface="Times New Roman"/>
                <a:cs typeface="Times New Roman"/>
              </a:rPr>
              <a:t>html&gt; </a:t>
            </a:r>
            <a:r>
              <a:rPr lang="en-IN" sz="1200" spc="-5" dirty="0">
                <a:latin typeface="Times New Roman"/>
                <a:cs typeface="Times New Roman"/>
              </a:rPr>
              <a:t>&lt;html&gt;&lt;body&gt; &lt;</a:t>
            </a:r>
            <a:r>
              <a:rPr lang="en-IN" sz="1200" spc="-5" dirty="0" err="1">
                <a:latin typeface="Times New Roman"/>
                <a:cs typeface="Times New Roman"/>
              </a:rPr>
              <a:t>center</a:t>
            </a:r>
            <a:r>
              <a:rPr lang="en-IN" sz="1200" spc="-5" dirty="0">
                <a:latin typeface="Times New Roman"/>
                <a:cs typeface="Times New Roman"/>
              </a:rPr>
              <a:t>&gt; &lt;title&gt;AAC</a:t>
            </a:r>
            <a:r>
              <a:rPr lang="en-IN" sz="1200" spc="6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project&lt;/title&gt;</a:t>
            </a:r>
            <a:endParaRPr lang="en-IN"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0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&lt;</a:t>
            </a:r>
            <a:r>
              <a:rPr lang="en-IN" sz="1200" spc="-5" dirty="0" err="1">
                <a:latin typeface="Times New Roman"/>
                <a:cs typeface="Times New Roman"/>
              </a:rPr>
              <a:t>br</a:t>
            </a:r>
            <a:r>
              <a:rPr lang="en-IN" sz="1200" spc="-5" dirty="0">
                <a:latin typeface="Times New Roman"/>
                <a:cs typeface="Times New Roman"/>
              </a:rPr>
              <a:t>&gt;&lt;</a:t>
            </a:r>
            <a:r>
              <a:rPr lang="en-IN" sz="1200" spc="-5" dirty="0" err="1">
                <a:latin typeface="Times New Roman"/>
                <a:cs typeface="Times New Roman"/>
              </a:rPr>
              <a:t>br</a:t>
            </a:r>
            <a:r>
              <a:rPr lang="en-IN" sz="1200" spc="-5" dirty="0">
                <a:latin typeface="Times New Roman"/>
                <a:cs typeface="Times New Roman"/>
              </a:rPr>
              <a:t>&gt;&lt;</a:t>
            </a:r>
            <a:r>
              <a:rPr lang="en-IN" sz="1200" spc="-5" dirty="0" err="1">
                <a:latin typeface="Times New Roman"/>
                <a:cs typeface="Times New Roman"/>
              </a:rPr>
              <a:t>br</a:t>
            </a:r>
            <a:r>
              <a:rPr lang="en-IN" sz="1200" spc="-5" dirty="0">
                <a:latin typeface="Times New Roman"/>
                <a:cs typeface="Times New Roman"/>
              </a:rPr>
              <a:t>&gt;&lt;</a:t>
            </a:r>
            <a:r>
              <a:rPr lang="en-IN" sz="1200" spc="-5" dirty="0" err="1">
                <a:latin typeface="Times New Roman"/>
                <a:cs typeface="Times New Roman"/>
              </a:rPr>
              <a:t>br</a:t>
            </a:r>
            <a:r>
              <a:rPr lang="en-IN" sz="1200" spc="-5" dirty="0">
                <a:latin typeface="Times New Roman"/>
                <a:cs typeface="Times New Roman"/>
              </a:rPr>
              <a:t>&gt;&lt;</a:t>
            </a:r>
            <a:r>
              <a:rPr lang="en-IN" sz="1200" spc="-5" dirty="0" err="1">
                <a:latin typeface="Times New Roman"/>
                <a:cs typeface="Times New Roman"/>
              </a:rPr>
              <a:t>br</a:t>
            </a:r>
            <a:r>
              <a:rPr lang="en-IN" sz="1200" spc="-5" dirty="0">
                <a:latin typeface="Times New Roman"/>
                <a:cs typeface="Times New Roman"/>
              </a:rPr>
              <a:t>&gt;&lt;</a:t>
            </a:r>
            <a:r>
              <a:rPr lang="en-IN" sz="1200" spc="-5" dirty="0" err="1">
                <a:latin typeface="Times New Roman"/>
                <a:cs typeface="Times New Roman"/>
              </a:rPr>
              <a:t>br</a:t>
            </a:r>
            <a:r>
              <a:rPr lang="en-IN" sz="1200" spc="-5" dirty="0">
                <a:latin typeface="Times New Roman"/>
                <a:cs typeface="Times New Roman"/>
              </a:rPr>
              <a:t>&gt;&lt;</a:t>
            </a:r>
            <a:r>
              <a:rPr lang="en-IN" sz="1200" spc="-5" dirty="0" err="1">
                <a:latin typeface="Times New Roman"/>
                <a:cs typeface="Times New Roman"/>
              </a:rPr>
              <a:t>br</a:t>
            </a:r>
            <a:r>
              <a:rPr lang="en-IN" sz="1200" spc="-5" dirty="0">
                <a:latin typeface="Times New Roman"/>
                <a:cs typeface="Times New Roman"/>
              </a:rPr>
              <a:t>&gt;&lt;</a:t>
            </a:r>
            <a:r>
              <a:rPr lang="en-IN" sz="1200" spc="-5" dirty="0" err="1">
                <a:latin typeface="Times New Roman"/>
                <a:cs typeface="Times New Roman"/>
              </a:rPr>
              <a:t>br</a:t>
            </a:r>
            <a:r>
              <a:rPr lang="en-IN" sz="1200" spc="-5" dirty="0">
                <a:latin typeface="Times New Roman"/>
                <a:cs typeface="Times New Roman"/>
              </a:rPr>
              <a:t>&gt;&lt;</a:t>
            </a:r>
            <a:r>
              <a:rPr lang="en-IN" sz="1200" spc="-5" dirty="0" err="1">
                <a:latin typeface="Times New Roman"/>
                <a:cs typeface="Times New Roman"/>
              </a:rPr>
              <a:t>br</a:t>
            </a:r>
            <a:r>
              <a:rPr lang="en-IN" sz="1200" spc="-5" dirty="0">
                <a:latin typeface="Times New Roman"/>
                <a:cs typeface="Times New Roman"/>
              </a:rPr>
              <a:t>&gt;&lt;</a:t>
            </a:r>
            <a:r>
              <a:rPr lang="en-IN" sz="1200" spc="-5" dirty="0" err="1">
                <a:latin typeface="Times New Roman"/>
                <a:cs typeface="Times New Roman"/>
              </a:rPr>
              <a:t>br</a:t>
            </a:r>
            <a:r>
              <a:rPr lang="en-IN" sz="1200" spc="-5" dirty="0">
                <a:latin typeface="Times New Roman"/>
                <a:cs typeface="Times New Roman"/>
              </a:rPr>
              <a:t>&gt;&lt;</a:t>
            </a:r>
            <a:r>
              <a:rPr lang="en-IN" sz="1200" spc="-5" dirty="0" err="1">
                <a:latin typeface="Times New Roman"/>
                <a:cs typeface="Times New Roman"/>
              </a:rPr>
              <a:t>br</a:t>
            </a:r>
            <a:r>
              <a:rPr lang="en-IN" sz="1200" spc="-5" dirty="0">
                <a:latin typeface="Times New Roman"/>
                <a:cs typeface="Times New Roman"/>
              </a:rPr>
              <a:t>&gt;&lt;</a:t>
            </a:r>
            <a:r>
              <a:rPr lang="en-IN" sz="1200" spc="-5" dirty="0" err="1">
                <a:latin typeface="Times New Roman"/>
                <a:cs typeface="Times New Roman"/>
              </a:rPr>
              <a:t>br</a:t>
            </a:r>
            <a:r>
              <a:rPr lang="en-IN" sz="1200" spc="-5" dirty="0">
                <a:latin typeface="Times New Roman"/>
                <a:cs typeface="Times New Roman"/>
              </a:rPr>
              <a:t>&gt;&lt;</a:t>
            </a:r>
            <a:r>
              <a:rPr lang="en-IN" sz="1200" spc="-5" dirty="0" err="1">
                <a:latin typeface="Times New Roman"/>
                <a:cs typeface="Times New Roman"/>
              </a:rPr>
              <a:t>br</a:t>
            </a:r>
            <a:r>
              <a:rPr lang="en-IN" sz="1200" spc="-5" dirty="0">
                <a:latin typeface="Times New Roman"/>
                <a:cs typeface="Times New Roman"/>
              </a:rPr>
              <a:t>&gt;&lt;h1&gt; &lt;u&gt;AAC</a:t>
            </a:r>
            <a:r>
              <a:rPr lang="en-IN" sz="1200" spc="16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Project&lt;/u&gt;</a:t>
            </a:r>
            <a:endParaRPr lang="en-IN" sz="1200" dirty="0">
              <a:latin typeface="Times New Roman"/>
              <a:cs typeface="Times New Roman"/>
            </a:endParaRPr>
          </a:p>
          <a:p>
            <a:pPr marL="12700" marR="139065" algn="just">
              <a:lnSpc>
                <a:spcPct val="103299"/>
              </a:lnSpc>
            </a:pPr>
            <a:r>
              <a:rPr lang="en-IN" sz="1200" spc="-5" dirty="0">
                <a:latin typeface="Times New Roman"/>
                <a:cs typeface="Times New Roman"/>
              </a:rPr>
              <a:t>&lt;/h1&gt; &lt;link </a:t>
            </a:r>
            <a:r>
              <a:rPr lang="en-IN" sz="1200" spc="-5" dirty="0" err="1">
                <a:latin typeface="Times New Roman"/>
                <a:cs typeface="Times New Roman"/>
              </a:rPr>
              <a:t>rel</a:t>
            </a:r>
            <a:r>
              <a:rPr lang="en-IN" sz="1200" spc="-5" dirty="0">
                <a:latin typeface="Times New Roman"/>
                <a:cs typeface="Times New Roman"/>
              </a:rPr>
              <a:t>=\"stylesheet\" type=\"text/</a:t>
            </a:r>
            <a:r>
              <a:rPr lang="en-IN" sz="1200" spc="-5" dirty="0" err="1">
                <a:latin typeface="Times New Roman"/>
                <a:cs typeface="Times New Roman"/>
              </a:rPr>
              <a:t>css</a:t>
            </a:r>
            <a:r>
              <a:rPr lang="en-IN" sz="1200" spc="-5" dirty="0">
                <a:latin typeface="Times New Roman"/>
                <a:cs typeface="Times New Roman"/>
              </a:rPr>
              <a:t>\" </a:t>
            </a:r>
            <a:r>
              <a:rPr lang="en-IN" sz="1200" spc="-5" dirty="0" err="1">
                <a:latin typeface="Times New Roman"/>
                <a:cs typeface="Times New Roman"/>
              </a:rPr>
              <a:t>href</a:t>
            </a:r>
            <a:r>
              <a:rPr lang="en-IN" sz="1200" spc="-5" dirty="0">
                <a:latin typeface="Times New Roman"/>
                <a:cs typeface="Times New Roman"/>
              </a:rPr>
              <a:t>=\"layout.css\"&gt; &lt;div class=\"logo2\"  style=\"</a:t>
            </a:r>
            <a:r>
              <a:rPr lang="en-IN" sz="1200" spc="-5" dirty="0" err="1">
                <a:latin typeface="Times New Roman"/>
                <a:cs typeface="Times New Roman"/>
              </a:rPr>
              <a:t>position:relative</a:t>
            </a:r>
            <a:r>
              <a:rPr lang="en-IN" sz="1200" spc="-5" dirty="0">
                <a:latin typeface="Times New Roman"/>
                <a:cs typeface="Times New Roman"/>
              </a:rPr>
              <a:t>; border:1px </a:t>
            </a:r>
            <a:r>
              <a:rPr lang="en-IN" sz="1200" dirty="0">
                <a:latin typeface="Times New Roman"/>
                <a:cs typeface="Times New Roman"/>
              </a:rPr>
              <a:t>solid </a:t>
            </a:r>
            <a:r>
              <a:rPr lang="en-IN" sz="1200" spc="-5" dirty="0">
                <a:latin typeface="Times New Roman"/>
                <a:cs typeface="Times New Roman"/>
              </a:rPr>
              <a:t>red; </a:t>
            </a:r>
            <a:r>
              <a:rPr lang="en-IN" sz="1200" dirty="0">
                <a:latin typeface="Times New Roman"/>
                <a:cs typeface="Times New Roman"/>
              </a:rPr>
              <a:t>margin-top:100px;\"&gt;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&lt;</a:t>
            </a:r>
            <a:r>
              <a:rPr lang="en-IN" sz="1200" spc="-5" dirty="0" err="1">
                <a:latin typeface="Times New Roman"/>
                <a:cs typeface="Times New Roman"/>
              </a:rPr>
              <a:t>img</a:t>
            </a:r>
            <a:endParaRPr lang="en-IN"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2946" y="2840607"/>
            <a:ext cx="5759450" cy="2877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just"/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734685" cy="841294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62865" algn="just">
              <a:lnSpc>
                <a:spcPct val="103499"/>
              </a:lnSpc>
              <a:spcBef>
                <a:spcPts val="50"/>
              </a:spcBef>
            </a:pPr>
            <a:r>
              <a:rPr lang="en-IN" sz="1200" spc="-5" dirty="0" err="1">
                <a:latin typeface="Times New Roman"/>
                <a:cs typeface="Times New Roman"/>
              </a:rPr>
              <a:t>src</a:t>
            </a:r>
            <a:r>
              <a:rPr lang="en-IN" sz="1200" spc="-5" dirty="0">
                <a:latin typeface="Times New Roman"/>
                <a:cs typeface="Times New Roman"/>
              </a:rPr>
              <a:t>=\"</a:t>
            </a:r>
            <a:r>
              <a:rPr lang="en-IN" sz="1200" spc="-5" dirty="0" err="1">
                <a:latin typeface="Times New Roman"/>
                <a:cs typeface="Times New Roman"/>
              </a:rPr>
              <a:t>data:image</a:t>
            </a:r>
            <a:r>
              <a:rPr lang="en-IN" sz="1200" spc="-5" dirty="0">
                <a:latin typeface="Times New Roman"/>
                <a:cs typeface="Times New Roman"/>
              </a:rPr>
              <a:t>/jpeg;base64,/9j/4AAQSkZJRgABAQAAAQABAAD//gAfQ29tcHJlc3NlZ  CBieSBqcGVnLXJlY29tcHJlc3P/2MBIgACEQEDEQH/</a:t>
            </a:r>
            <a:r>
              <a:rPr lang="en-IN" sz="1200" spc="-5" dirty="0" err="1">
                <a:latin typeface="Times New Roman"/>
                <a:cs typeface="Times New Roman"/>
              </a:rPr>
              <a:t>xAAdAAEAAgIDAQEAAAAAA</a:t>
            </a:r>
            <a:endParaRPr lang="en-IN"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</a:pPr>
            <a:r>
              <a:rPr sz="1200" spc="-5" dirty="0" err="1">
                <a:latin typeface="Times New Roman"/>
                <a:cs typeface="Times New Roman"/>
              </a:rPr>
              <a:t>AAAAAAABgcFCAEKgnypJHnVy</a:t>
            </a:r>
            <a:r>
              <a:rPr sz="1200" spc="-5" dirty="0">
                <a:latin typeface="Times New Roman"/>
                <a:cs typeface="Times New Roman"/>
              </a:rPr>
              <a:t>/B7X0lFOMPTLEdWI6ch8jI7j/CIBGNAY/uEZ1gdB/g  cRnQGP7nN8FeR4n4z06aLM3ViT/nP//Z\"&gt; &lt;/div&gt; &lt;h2&gt;What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webpage?&lt;/h2&gt; &lt;p  style=\"color: #005ce6;\"&gt;web </a:t>
            </a:r>
            <a:r>
              <a:rPr sz="1200" dirty="0">
                <a:latin typeface="Times New Roman"/>
                <a:cs typeface="Times New Roman"/>
              </a:rPr>
              <a:t>page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document available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world </a:t>
            </a:r>
            <a:r>
              <a:rPr sz="1200" dirty="0">
                <a:latin typeface="Times New Roman"/>
                <a:cs typeface="Times New Roman"/>
              </a:rPr>
              <a:t>wide </a:t>
            </a:r>
            <a:r>
              <a:rPr sz="1200" spc="-5" dirty="0">
                <a:latin typeface="Times New Roman"/>
                <a:cs typeface="Times New Roman"/>
              </a:rPr>
              <a:t>web. Web Pages  are stored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web server and 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viewed </a:t>
            </a:r>
            <a:r>
              <a:rPr sz="1200" dirty="0">
                <a:latin typeface="Times New Roman"/>
                <a:cs typeface="Times New Roman"/>
              </a:rPr>
              <a:t>using a </a:t>
            </a:r>
            <a:r>
              <a:rPr sz="1200" spc="-5" dirty="0">
                <a:latin typeface="Times New Roman"/>
                <a:cs typeface="Times New Roman"/>
              </a:rPr>
              <a:t>web browser A web </a:t>
            </a:r>
            <a:r>
              <a:rPr sz="1200" dirty="0">
                <a:latin typeface="Times New Roman"/>
                <a:cs typeface="Times New Roman"/>
              </a:rPr>
              <a:t>page </a:t>
            </a:r>
            <a:r>
              <a:rPr sz="1200" spc="-5" dirty="0">
                <a:latin typeface="Times New Roman"/>
                <a:cs typeface="Times New Roman"/>
              </a:rPr>
              <a:t>can cotain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huge</a:t>
            </a:r>
          </a:p>
          <a:p>
            <a:pPr marL="12700" marR="32384" algn="just">
              <a:lnSpc>
                <a:spcPct val="103299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information including </a:t>
            </a:r>
            <a:r>
              <a:rPr sz="1200" dirty="0">
                <a:latin typeface="Times New Roman"/>
                <a:cs typeface="Times New Roman"/>
              </a:rPr>
              <a:t>text, </a:t>
            </a:r>
            <a:r>
              <a:rPr sz="1200" spc="-5" dirty="0">
                <a:latin typeface="Times New Roman"/>
                <a:cs typeface="Times New Roman"/>
              </a:rPr>
              <a:t>graphics, audio, </a:t>
            </a:r>
            <a:r>
              <a:rPr sz="1200" dirty="0">
                <a:latin typeface="Times New Roman"/>
                <a:cs typeface="Times New Roman"/>
              </a:rPr>
              <a:t>video </a:t>
            </a:r>
            <a:r>
              <a:rPr sz="1200" spc="-5" dirty="0">
                <a:latin typeface="Times New Roman"/>
                <a:cs typeface="Times New Roman"/>
              </a:rPr>
              <a:t>and hyper </a:t>
            </a:r>
            <a:r>
              <a:rPr sz="1200" dirty="0">
                <a:latin typeface="Times New Roman"/>
                <a:cs typeface="Times New Roman"/>
              </a:rPr>
              <a:t>links. &lt;/p&gt; </a:t>
            </a:r>
            <a:r>
              <a:rPr sz="1200" spc="-5" dirty="0">
                <a:latin typeface="Times New Roman"/>
                <a:cs typeface="Times New Roman"/>
              </a:rPr>
              <a:t>&lt;p style=\"color:  #005ce6;\"&gt;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current webpage 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display ads </a:t>
            </a:r>
            <a:r>
              <a:rPr sz="1200" dirty="0">
                <a:latin typeface="Times New Roman"/>
                <a:cs typeface="Times New Roman"/>
              </a:rPr>
              <a:t>or to guide </a:t>
            </a:r>
            <a:r>
              <a:rPr sz="1200" spc="-5" dirty="0">
                <a:latin typeface="Times New Roman"/>
                <a:cs typeface="Times New Roman"/>
              </a:rPr>
              <a:t>people &lt;/p&gt; &lt;p  style=\"color: #005ce6;\"&gt;&lt;b&gt;This </a:t>
            </a:r>
            <a:r>
              <a:rPr sz="1200" dirty="0">
                <a:latin typeface="Times New Roman"/>
                <a:cs typeface="Times New Roman"/>
              </a:rPr>
              <a:t>project of using </a:t>
            </a:r>
            <a:r>
              <a:rPr sz="1200" spc="-5" dirty="0">
                <a:latin typeface="Times New Roman"/>
                <a:cs typeface="Times New Roman"/>
              </a:rPr>
              <a:t>A captive portal </a:t>
            </a:r>
            <a:r>
              <a:rPr sz="1200" dirty="0">
                <a:latin typeface="Times New Roman"/>
                <a:cs typeface="Times New Roman"/>
              </a:rPr>
              <a:t>to display </a:t>
            </a:r>
            <a:r>
              <a:rPr sz="1200" spc="-5" dirty="0">
                <a:latin typeface="Times New Roman"/>
                <a:cs typeface="Times New Roman"/>
              </a:rPr>
              <a:t>info was </a:t>
            </a:r>
            <a:r>
              <a:rPr sz="1200" dirty="0">
                <a:latin typeface="Times New Roman"/>
                <a:cs typeface="Times New Roman"/>
              </a:rPr>
              <a:t>done  </a:t>
            </a:r>
            <a:r>
              <a:rPr sz="1200" spc="-5" dirty="0">
                <a:latin typeface="Times New Roman"/>
                <a:cs typeface="Times New Roman"/>
              </a:rPr>
              <a:t>by&lt;/b&gt;&lt;/p&gt; &lt;i&gt;&lt;li&gt;Aamir&lt;/li&gt; &lt;li&gt;Ganesh </a:t>
            </a:r>
            <a:r>
              <a:rPr sz="1200" dirty="0">
                <a:latin typeface="Times New Roman"/>
                <a:cs typeface="Times New Roman"/>
              </a:rPr>
              <a:t>&lt;/li&gt; </a:t>
            </a:r>
            <a:r>
              <a:rPr sz="1200" spc="-5" dirty="0">
                <a:latin typeface="Times New Roman"/>
                <a:cs typeface="Times New Roman"/>
              </a:rPr>
              <a:t>&lt;li&gt;Deepak &lt;/li&gt;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&lt;li&gt;Padmika&lt;/li&gt;</a:t>
            </a:r>
            <a:endParaRPr sz="1200" dirty="0">
              <a:latin typeface="Times New Roman"/>
              <a:cs typeface="Times New Roman"/>
            </a:endParaRPr>
          </a:p>
          <a:p>
            <a:pPr marL="12700" marR="75565" algn="just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&lt;li&gt;pujitha&lt;/li&gt;&lt;/i&gt; &lt;p </a:t>
            </a:r>
            <a:r>
              <a:rPr sz="1200" dirty="0">
                <a:latin typeface="Times New Roman"/>
                <a:cs typeface="Times New Roman"/>
              </a:rPr>
              <a:t>style=\"color: </a:t>
            </a:r>
            <a:r>
              <a:rPr sz="1200" spc="-5" dirty="0">
                <a:latin typeface="Times New Roman"/>
                <a:cs typeface="Times New Roman"/>
              </a:rPr>
              <a:t>#005ce6;\"&gt;with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help </a:t>
            </a:r>
            <a:r>
              <a:rPr sz="1200" dirty="0">
                <a:latin typeface="Times New Roman"/>
                <a:cs typeface="Times New Roman"/>
              </a:rPr>
              <a:t>of our Mentor </a:t>
            </a:r>
            <a:r>
              <a:rPr sz="1200" spc="-5" dirty="0">
                <a:latin typeface="Times New Roman"/>
                <a:cs typeface="Times New Roman"/>
              </a:rPr>
              <a:t>&lt;b&gt; Lakshmi  Prasad&lt;/b&gt;&lt;/p&gt; &lt;p </a:t>
            </a:r>
            <a:r>
              <a:rPr sz="1200" dirty="0">
                <a:latin typeface="Times New Roman"/>
                <a:cs typeface="Times New Roman"/>
              </a:rPr>
              <a:t>style=\"color: </a:t>
            </a:r>
            <a:r>
              <a:rPr sz="1200" spc="-5" dirty="0">
                <a:latin typeface="Times New Roman"/>
                <a:cs typeface="Times New Roman"/>
              </a:rPr>
              <a:t>#005ce6;\"&gt;Also, check </a:t>
            </a:r>
            <a:r>
              <a:rPr sz="1200" dirty="0">
                <a:latin typeface="Times New Roman"/>
                <a:cs typeface="Times New Roman"/>
              </a:rPr>
              <a:t>out our </a:t>
            </a:r>
            <a:r>
              <a:rPr sz="1200" spc="-5" dirty="0">
                <a:latin typeface="Times New Roman"/>
                <a:cs typeface="Times New Roman"/>
              </a:rPr>
              <a:t>website </a:t>
            </a:r>
            <a:r>
              <a:rPr sz="1200" dirty="0">
                <a:latin typeface="Times New Roman"/>
                <a:cs typeface="Times New Roman"/>
              </a:rPr>
              <a:t>for more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projects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5"/>
              </a:spcBef>
            </a:pPr>
            <a:r>
              <a:rPr sz="1200" spc="-5" dirty="0">
                <a:latin typeface="Times New Roman"/>
                <a:cs typeface="Times New Roman"/>
              </a:rPr>
              <a:t>&lt;a href=\"https://aacgriet.com/\"&gt;GRIET AAC&lt;/a&gt;&lt;/p&gt; &lt;/center&gt;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&lt;/body&gt;&lt;/html&gt;";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5" dirty="0">
                <a:latin typeface="Times New Roman"/>
                <a:cs typeface="Times New Roman"/>
              </a:rPr>
              <a:t>setup()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</a:p>
          <a:p>
            <a:pPr marL="469265" algn="just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WiFi.mode(WIFI_AP);</a:t>
            </a:r>
            <a:endParaRPr sz="1200" dirty="0">
              <a:latin typeface="Times New Roman"/>
              <a:cs typeface="Times New Roman"/>
            </a:endParaRPr>
          </a:p>
          <a:p>
            <a:pPr marL="469265" marR="1478280" algn="just">
              <a:lnSpc>
                <a:spcPct val="159200"/>
              </a:lnSpc>
            </a:pPr>
            <a:r>
              <a:rPr sz="1200" spc="-5" dirty="0">
                <a:latin typeface="Times New Roman"/>
                <a:cs typeface="Times New Roman"/>
              </a:rPr>
              <a:t>WiFi.softAPConfig(apIP, apIP, IPAddress(255, </a:t>
            </a:r>
            <a:r>
              <a:rPr sz="1200" dirty="0">
                <a:latin typeface="Times New Roman"/>
                <a:cs typeface="Times New Roman"/>
              </a:rPr>
              <a:t>255, 255, </a:t>
            </a:r>
            <a:r>
              <a:rPr sz="1200" spc="-5" dirty="0">
                <a:latin typeface="Times New Roman"/>
                <a:cs typeface="Times New Roman"/>
              </a:rPr>
              <a:t>0));  WiFi.softAP("AAC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Project");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dnsServer.start(DNS_PORT, "*",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apIP);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469265" marR="2767965" indent="38100" algn="just">
              <a:lnSpc>
                <a:spcPct val="159200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// </a:t>
            </a:r>
            <a:r>
              <a:rPr sz="1200" spc="-5" dirty="0">
                <a:latin typeface="Times New Roman"/>
                <a:cs typeface="Times New Roman"/>
              </a:rPr>
              <a:t>reply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all requests </a:t>
            </a:r>
            <a:r>
              <a:rPr sz="1200" dirty="0">
                <a:latin typeface="Times New Roman"/>
                <a:cs typeface="Times New Roman"/>
              </a:rPr>
              <a:t>with same </a:t>
            </a:r>
            <a:r>
              <a:rPr sz="1200" spc="-5" dirty="0">
                <a:latin typeface="Times New Roman"/>
                <a:cs typeface="Times New Roman"/>
              </a:rPr>
              <a:t>HTML  webServer.onNotFound([]()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</a:p>
          <a:p>
            <a:pPr marL="926465" algn="just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webServer.send(200, </a:t>
            </a:r>
            <a:r>
              <a:rPr sz="1200" dirty="0">
                <a:latin typeface="Times New Roman"/>
                <a:cs typeface="Times New Roman"/>
              </a:rPr>
              <a:t>"text/html", </a:t>
            </a:r>
            <a:r>
              <a:rPr sz="1200" spc="-5" dirty="0">
                <a:latin typeface="Times New Roman"/>
                <a:cs typeface="Times New Roman"/>
              </a:rPr>
              <a:t>html);</a:t>
            </a:r>
            <a:endParaRPr sz="1200" dirty="0">
              <a:latin typeface="Times New Roman"/>
              <a:cs typeface="Times New Roman"/>
            </a:endParaRPr>
          </a:p>
          <a:p>
            <a:pPr marL="926465" algn="just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});</a:t>
            </a:r>
          </a:p>
          <a:p>
            <a:pPr marL="469265" algn="just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webServer.begin();</a:t>
            </a:r>
            <a:endParaRPr sz="1200" dirty="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</a:p>
          <a:p>
            <a:pPr algn="just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loop()</a:t>
            </a: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</a:p>
          <a:p>
            <a:pPr marL="88900" marR="3603625" algn="just">
              <a:lnSpc>
                <a:spcPct val="159200"/>
              </a:lnSpc>
            </a:pPr>
            <a:r>
              <a:rPr sz="1200" spc="-5" dirty="0">
                <a:latin typeface="Times New Roman"/>
                <a:cs typeface="Times New Roman"/>
              </a:rPr>
              <a:t>dnsServer.processNextRequest();  webServer.handleClient();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7"/>
            <a:ext cx="913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UT</a:t>
            </a:r>
            <a:r>
              <a:rPr sz="1600" b="1" spc="5" dirty="0">
                <a:latin typeface="Times New Roman"/>
                <a:cs typeface="Times New Roman"/>
              </a:rPr>
              <a:t>P</a:t>
            </a:r>
            <a:r>
              <a:rPr sz="1600" b="1" spc="-5" dirty="0">
                <a:latin typeface="Times New Roman"/>
                <a:cs typeface="Times New Roman"/>
              </a:rPr>
              <a:t>UT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7850" y="1162919"/>
            <a:ext cx="6248400" cy="8642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7300" y="10223500"/>
            <a:ext cx="12192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Credits: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Nikhil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5450" y="317500"/>
            <a:ext cx="6781800" cy="929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4250" y="9766300"/>
            <a:ext cx="1228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Credits: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Harshavarshini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7990" y="393700"/>
            <a:ext cx="4097020" cy="838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64081"/>
            <a:ext cx="5741670" cy="3532504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69265" indent="-228600" algn="just">
              <a:lnSpc>
                <a:spcPct val="100000"/>
              </a:lnSpc>
              <a:spcBef>
                <a:spcPts val="244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Enhanced </a:t>
            </a:r>
            <a:r>
              <a:rPr sz="1200" b="1" dirty="0">
                <a:latin typeface="Times New Roman"/>
                <a:cs typeface="Times New Roman"/>
              </a:rPr>
              <a:t>/ </a:t>
            </a:r>
            <a:r>
              <a:rPr sz="1200" b="1" spc="-5" dirty="0">
                <a:latin typeface="Times New Roman"/>
                <a:cs typeface="Times New Roman"/>
              </a:rPr>
              <a:t>attractive website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265" marR="107314" indent="571500" algn="just">
              <a:lnSpc>
                <a:spcPct val="103299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project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further </a:t>
            </a:r>
            <a:r>
              <a:rPr sz="1200" dirty="0">
                <a:latin typeface="Times New Roman"/>
                <a:cs typeface="Times New Roman"/>
              </a:rPr>
              <a:t>modified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that videos </a:t>
            </a:r>
            <a:r>
              <a:rPr sz="1200" spc="-5" dirty="0">
                <a:latin typeface="Times New Roman"/>
                <a:cs typeface="Times New Roman"/>
              </a:rPr>
              <a:t>and animations can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added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spcBef>
                <a:spcPts val="85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Increasing the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range:</a:t>
            </a:r>
            <a:endParaRPr sz="1200">
              <a:latin typeface="Times New Roman"/>
              <a:cs typeface="Times New Roman"/>
            </a:endParaRPr>
          </a:p>
          <a:p>
            <a:pPr marL="469265" marR="5080" indent="609600" algn="just">
              <a:lnSpc>
                <a:spcPct val="103299"/>
              </a:lnSpc>
              <a:spcBef>
                <a:spcPts val="95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project, </a:t>
            </a:r>
            <a:r>
              <a:rPr sz="1200" spc="-5" dirty="0">
                <a:latin typeface="Times New Roman"/>
                <a:cs typeface="Times New Roman"/>
              </a:rPr>
              <a:t>as we </a:t>
            </a:r>
            <a:r>
              <a:rPr sz="1200" dirty="0">
                <a:latin typeface="Times New Roman"/>
                <a:cs typeface="Times New Roman"/>
              </a:rPr>
              <a:t>know that the maximum number of </a:t>
            </a:r>
            <a:r>
              <a:rPr sz="1200" spc="-5" dirty="0">
                <a:latin typeface="Times New Roman"/>
                <a:cs typeface="Times New Roman"/>
              </a:rPr>
              <a:t>devices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connected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NodeMCU 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is limited </a:t>
            </a:r>
            <a:r>
              <a:rPr sz="1200" dirty="0">
                <a:latin typeface="Times New Roman"/>
                <a:cs typeface="Times New Roman"/>
              </a:rPr>
              <a:t>to five, this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increased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number.</a:t>
            </a:r>
            <a:endParaRPr sz="120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spcBef>
                <a:spcPts val="85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Interactive web Design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116965" algn="just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Multiple </a:t>
            </a:r>
            <a:r>
              <a:rPr sz="1200" spc="-5" dirty="0">
                <a:latin typeface="Times New Roman"/>
                <a:cs typeface="Times New Roman"/>
              </a:rPr>
              <a:t>web pages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advertisements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displayed </a:t>
            </a:r>
            <a:r>
              <a:rPr sz="1200" dirty="0">
                <a:latin typeface="Times New Roman"/>
                <a:cs typeface="Times New Roman"/>
              </a:rPr>
              <a:t>through 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endParaRPr sz="120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  <a:spcBef>
                <a:spcPts val="45"/>
              </a:spcBef>
            </a:pPr>
            <a:r>
              <a:rPr sz="1200" spc="-5" dirty="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spcBef>
                <a:spcPts val="85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Marketing strategy</a:t>
            </a:r>
            <a:r>
              <a:rPr sz="1200" b="1" dirty="0">
                <a:latin typeface="Times New Roman"/>
                <a:cs typeface="Times New Roman"/>
              </a:rPr>
              <a:t> :</a:t>
            </a:r>
            <a:endParaRPr sz="1200">
              <a:latin typeface="Times New Roman"/>
              <a:cs typeface="Times New Roman"/>
            </a:endParaRPr>
          </a:p>
          <a:p>
            <a:pPr marL="12700" marR="294005" indent="1294765" algn="just">
              <a:lnSpc>
                <a:spcPct val="103299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increase </a:t>
            </a:r>
            <a:r>
              <a:rPr sz="1200" dirty="0">
                <a:latin typeface="Times New Roman"/>
                <a:cs typeface="Times New Roman"/>
              </a:rPr>
              <a:t>of usage of </a:t>
            </a:r>
            <a:r>
              <a:rPr sz="1200" spc="-5" dirty="0">
                <a:latin typeface="Times New Roman"/>
                <a:cs typeface="Times New Roman"/>
              </a:rPr>
              <a:t>captive portals </a:t>
            </a:r>
            <a:r>
              <a:rPr sz="1200" dirty="0">
                <a:latin typeface="Times New Roman"/>
                <a:cs typeface="Times New Roman"/>
              </a:rPr>
              <a:t>by many companies, it 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be the </a:t>
            </a:r>
            <a:r>
              <a:rPr sz="1200" spc="-5" dirty="0">
                <a:latin typeface="Times New Roman"/>
                <a:cs typeface="Times New Roman"/>
              </a:rPr>
              <a:t>leading </a:t>
            </a:r>
            <a:r>
              <a:rPr sz="1200" dirty="0">
                <a:latin typeface="Times New Roman"/>
                <a:cs typeface="Times New Roman"/>
              </a:rPr>
              <a:t>marketing tool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near future.</a:t>
            </a:r>
            <a:endParaRPr sz="120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spcBef>
                <a:spcPts val="85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Enhanced Security:</a:t>
            </a:r>
            <a:endParaRPr sz="1200">
              <a:latin typeface="Times New Roman"/>
              <a:cs typeface="Times New Roman"/>
            </a:endParaRPr>
          </a:p>
          <a:p>
            <a:pPr marL="12700" marR="172720" indent="1370965" algn="just">
              <a:lnSpc>
                <a:spcPct val="104200"/>
              </a:lnSpc>
              <a:spcBef>
                <a:spcPts val="8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dirty="0">
                <a:latin typeface="Times New Roman"/>
                <a:cs typeface="Times New Roman"/>
              </a:rPr>
              <a:t>will be improvised with </a:t>
            </a:r>
            <a:r>
              <a:rPr sz="1200" spc="-5" dirty="0">
                <a:latin typeface="Times New Roman"/>
                <a:cs typeface="Times New Roman"/>
              </a:rPr>
              <a:t>an SSL certificate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ensure </a:t>
            </a:r>
            <a:r>
              <a:rPr sz="1200" dirty="0">
                <a:latin typeface="Times New Roman"/>
                <a:cs typeface="Times New Roman"/>
              </a:rPr>
              <a:t>that  no one in the </a:t>
            </a:r>
            <a:r>
              <a:rPr sz="1200" spc="-5" dirty="0">
                <a:latin typeface="Times New Roman"/>
                <a:cs typeface="Times New Roman"/>
              </a:rPr>
              <a:t>network is </a:t>
            </a:r>
            <a:r>
              <a:rPr sz="1200" dirty="0">
                <a:latin typeface="Times New Roman"/>
                <a:cs typeface="Times New Roman"/>
              </a:rPr>
              <a:t>sniffing the </a:t>
            </a:r>
            <a:r>
              <a:rPr sz="1200" spc="-5" dirty="0">
                <a:latin typeface="Times New Roman"/>
                <a:cs typeface="Times New Roman"/>
              </a:rPr>
              <a:t>traffic which will lead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28386"/>
            <a:ext cx="5518150" cy="157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REFERENCES:</a:t>
            </a:r>
            <a:endParaRPr sz="160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spcBef>
                <a:spcPts val="905"/>
              </a:spcBef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2"/>
              </a:rPr>
              <a:t>https://tttapa.github.io/ESP8266/Chap07%20-%20Wi-Fi%20Connections.htmL</a:t>
            </a:r>
            <a:endParaRPr sz="120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3"/>
              </a:rPr>
              <a:t>https://electrosome.com/connecting-esp8266-wifi/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10000"/>
              </a:lnSpc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</a:rPr>
              <a:t>https://www.google.com/url?q=https://lastminuteengineers.com/creating-esp8266-  web-server-arduino-ide/&amp;usg=AOvVaw2uXa-oubs9nB4KAnU5z-_t</a:t>
            </a:r>
            <a:endParaRPr sz="120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4"/>
              </a:rPr>
              <a:t>https://circuits4you.com/2016/12/16/esp8266-web-server-html/</a:t>
            </a:r>
            <a:endParaRPr sz="120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5"/>
              </a:rPr>
              <a:t>https://gist.github.com/Cyclenerd/7c9cba13360ec1ec9d2ea36e50c7ff77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BB1920B-4817-43C1-A380-6F86D727B3D9}"/>
              </a:ext>
            </a:extLst>
          </p:cNvPr>
          <p:cNvSpPr txBox="1"/>
          <p:nvPr/>
        </p:nvSpPr>
        <p:spPr>
          <a:xfrm>
            <a:off x="892025" y="597660"/>
            <a:ext cx="1708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FUTURE SCOPE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: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7" y="456705"/>
            <a:ext cx="7347600" cy="523341"/>
          </a:xfrm>
          <a:prstGeom prst="rect">
            <a:avLst/>
          </a:prstGeom>
        </p:spPr>
        <p:txBody>
          <a:bodyPr vert="horz" wrap="square" lIns="0" tIns="13709" rIns="0" bIns="0" rtlCol="0">
            <a:spAutoFit/>
          </a:bodyPr>
          <a:lstStyle/>
          <a:p>
            <a:pPr marL="28790" algn="ctr">
              <a:spcBef>
                <a:spcPts val="108"/>
              </a:spcBef>
            </a:pPr>
            <a:r>
              <a:rPr spc="-5" dirty="0"/>
              <a:t>Advanced Academic</a:t>
            </a:r>
            <a:r>
              <a:rPr spc="-286" dirty="0"/>
              <a:t> </a:t>
            </a:r>
            <a:r>
              <a:rPr spc="-5" dirty="0"/>
              <a:t>Center</a:t>
            </a:r>
          </a:p>
          <a:p>
            <a:pPr marL="95968" algn="ctr">
              <a:spcBef>
                <a:spcPts val="27"/>
              </a:spcBef>
            </a:pPr>
            <a:r>
              <a:rPr sz="1511" dirty="0"/>
              <a:t>( A </a:t>
            </a:r>
            <a:r>
              <a:rPr sz="1511" spc="-5" dirty="0"/>
              <a:t>Center For Inter-Disciplinary </a:t>
            </a:r>
            <a:r>
              <a:rPr sz="1511" spc="-11" dirty="0"/>
              <a:t>Research</a:t>
            </a:r>
            <a:r>
              <a:rPr sz="1511" spc="-243" dirty="0"/>
              <a:t> </a:t>
            </a:r>
            <a:r>
              <a:rPr sz="1511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98" y="2314684"/>
            <a:ext cx="6052739" cy="1990218"/>
          </a:xfrm>
          <a:prstGeom prst="rect">
            <a:avLst/>
          </a:prstGeom>
        </p:spPr>
        <p:txBody>
          <a:bodyPr vert="horz" wrap="square" lIns="0" tIns="13709" rIns="0" bIns="0" rtlCol="0" anchor="t">
            <a:spAutoFit/>
          </a:bodyPr>
          <a:lstStyle/>
          <a:p>
            <a:pPr marR="19879" algn="ctr">
              <a:spcBef>
                <a:spcPts val="108"/>
              </a:spcBef>
            </a:pPr>
            <a:r>
              <a:rPr sz="1511" spc="-5" dirty="0">
                <a:latin typeface="Times New Roman"/>
                <a:cs typeface="Times New Roman"/>
              </a:rPr>
              <a:t>This is to certify that the </a:t>
            </a:r>
            <a:r>
              <a:rPr sz="1511" dirty="0">
                <a:latin typeface="Times New Roman"/>
                <a:cs typeface="Times New Roman"/>
              </a:rPr>
              <a:t>project</a:t>
            </a:r>
            <a:r>
              <a:rPr sz="1511" spc="-16" dirty="0">
                <a:latin typeface="Times New Roman"/>
                <a:cs typeface="Times New Roman"/>
              </a:rPr>
              <a:t> </a:t>
            </a:r>
            <a:r>
              <a:rPr sz="1511" spc="-5" dirty="0">
                <a:latin typeface="Times New Roman"/>
                <a:cs typeface="Times New Roman"/>
              </a:rPr>
              <a:t>titled</a:t>
            </a:r>
            <a:endParaRPr sz="151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19">
              <a:latin typeface="Times New Roman"/>
              <a:cs typeface="Times New Roman"/>
            </a:endParaRPr>
          </a:p>
          <a:p>
            <a:pPr>
              <a:spcBef>
                <a:spcPts val="16"/>
              </a:spcBef>
            </a:pPr>
            <a:endParaRPr sz="1295">
              <a:latin typeface="Times New Roman"/>
              <a:cs typeface="Times New Roman"/>
            </a:endParaRPr>
          </a:p>
          <a:p>
            <a:pPr marR="13710" algn="ctr"/>
            <a:r>
              <a:rPr lang="en-US" sz="1511" b="1" dirty="0">
                <a:latin typeface="Times New Roman"/>
                <a:cs typeface="Times New Roman"/>
              </a:rPr>
              <a:t>“ADVERTISING USING OFFLINE PORTAL</a:t>
            </a:r>
            <a:r>
              <a:rPr lang="en-US" sz="1511" b="1" spc="-5" dirty="0">
                <a:latin typeface="Times New Roman"/>
                <a:cs typeface="Times New Roman"/>
              </a:rPr>
              <a:t>”</a:t>
            </a:r>
            <a:endParaRPr sz="151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19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403">
              <a:latin typeface="Times New Roman"/>
              <a:cs typeface="Times New Roman"/>
            </a:endParaRPr>
          </a:p>
          <a:p>
            <a:pPr marL="13024" marR="5484" indent="2056" algn="ctr"/>
            <a:r>
              <a:rPr sz="1295" spc="-5" dirty="0">
                <a:latin typeface="Times New Roman"/>
                <a:cs typeface="Times New Roman"/>
              </a:rPr>
              <a:t>is </a:t>
            </a:r>
            <a:r>
              <a:rPr sz="1295" dirty="0">
                <a:latin typeface="Times New Roman"/>
                <a:cs typeface="Times New Roman"/>
              </a:rPr>
              <a:t>a bonafide </a:t>
            </a:r>
            <a:r>
              <a:rPr sz="1295" spc="-5" dirty="0">
                <a:latin typeface="Times New Roman"/>
                <a:cs typeface="Times New Roman"/>
              </a:rPr>
              <a:t>work carried </a:t>
            </a:r>
            <a:r>
              <a:rPr sz="1295" dirty="0">
                <a:latin typeface="Times New Roman"/>
                <a:cs typeface="Times New Roman"/>
              </a:rPr>
              <a:t>out by </a:t>
            </a:r>
            <a:r>
              <a:rPr sz="1295" spc="-5" dirty="0">
                <a:latin typeface="Times New Roman"/>
                <a:cs typeface="Times New Roman"/>
              </a:rPr>
              <a:t>the </a:t>
            </a:r>
            <a:r>
              <a:rPr sz="1295" dirty="0">
                <a:latin typeface="Times New Roman"/>
                <a:cs typeface="Times New Roman"/>
              </a:rPr>
              <a:t>following </a:t>
            </a:r>
            <a:r>
              <a:rPr sz="1295" spc="-5" dirty="0">
                <a:latin typeface="Times New Roman"/>
                <a:cs typeface="Times New Roman"/>
              </a:rPr>
              <a:t>students in </a:t>
            </a:r>
            <a:r>
              <a:rPr sz="1295" dirty="0">
                <a:latin typeface="Times New Roman"/>
                <a:cs typeface="Times New Roman"/>
              </a:rPr>
              <a:t>partial fulfilment of </a:t>
            </a:r>
            <a:r>
              <a:rPr sz="1295" spc="-5" dirty="0">
                <a:latin typeface="Times New Roman"/>
                <a:cs typeface="Times New Roman"/>
              </a:rPr>
              <a:t>the  </a:t>
            </a:r>
            <a:r>
              <a:rPr sz="1295" dirty="0">
                <a:latin typeface="Times New Roman"/>
                <a:cs typeface="Times New Roman"/>
              </a:rPr>
              <a:t>requirements for</a:t>
            </a:r>
            <a:r>
              <a:rPr sz="1295" spc="-247" dirty="0">
                <a:latin typeface="Times New Roman"/>
                <a:cs typeface="Times New Roman"/>
              </a:rPr>
              <a:t> </a:t>
            </a:r>
            <a:r>
              <a:rPr sz="1295" spc="-5" dirty="0">
                <a:latin typeface="Times New Roman"/>
                <a:cs typeface="Times New Roman"/>
              </a:rPr>
              <a:t>Advanced Academic Center intern, submitted to the </a:t>
            </a:r>
            <a:r>
              <a:rPr sz="1295" spc="-16" dirty="0">
                <a:latin typeface="Times New Roman"/>
                <a:cs typeface="Times New Roman"/>
              </a:rPr>
              <a:t>chair, </a:t>
            </a:r>
            <a:r>
              <a:rPr sz="1295" spc="-5" dirty="0">
                <a:latin typeface="Times New Roman"/>
                <a:cs typeface="Times New Roman"/>
              </a:rPr>
              <a:t>AAC </a:t>
            </a:r>
            <a:r>
              <a:rPr sz="1295" dirty="0">
                <a:latin typeface="Times New Roman"/>
                <a:cs typeface="Times New Roman"/>
              </a:rPr>
              <a:t>during </a:t>
            </a:r>
            <a:r>
              <a:rPr sz="1295" spc="-5" dirty="0">
                <a:latin typeface="Times New Roman"/>
                <a:cs typeface="Times New Roman"/>
              </a:rPr>
              <a:t>the  academic </a:t>
            </a:r>
            <a:r>
              <a:rPr sz="1295" dirty="0">
                <a:latin typeface="Times New Roman"/>
                <a:cs typeface="Times New Roman"/>
              </a:rPr>
              <a:t>year</a:t>
            </a:r>
            <a:r>
              <a:rPr sz="1295" spc="-5" dirty="0">
                <a:latin typeface="Times New Roman"/>
                <a:cs typeface="Times New Roman"/>
              </a:rPr>
              <a:t> </a:t>
            </a:r>
            <a:r>
              <a:rPr sz="1295" dirty="0">
                <a:latin typeface="Times New Roman"/>
                <a:cs typeface="Times New Roman"/>
              </a:rPr>
              <a:t>2020-21.</a:t>
            </a:r>
            <a:endParaRPr sz="129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2958" y="4770973"/>
            <a:ext cx="6590836" cy="3347857"/>
          </a:xfrm>
          <a:custGeom>
            <a:avLst/>
            <a:gdLst/>
            <a:ahLst/>
            <a:cxnLst/>
            <a:rect l="l" t="t" r="r" b="b"/>
            <a:pathLst>
              <a:path w="6105525" h="3101340">
                <a:moveTo>
                  <a:pt x="6105232" y="3100718"/>
                </a:moveTo>
                <a:lnTo>
                  <a:pt x="0" y="3100718"/>
                </a:lnTo>
                <a:lnTo>
                  <a:pt x="0" y="0"/>
                </a:lnTo>
                <a:lnTo>
                  <a:pt x="6105232" y="0"/>
                </a:lnTo>
                <a:lnTo>
                  <a:pt x="6105232" y="3100718"/>
                </a:lnTo>
                <a:close/>
              </a:path>
            </a:pathLst>
          </a:custGeom>
          <a:solidFill>
            <a:srgbClr val="F6E8E6"/>
          </a:solidFill>
        </p:spPr>
        <p:txBody>
          <a:bodyPr wrap="square" lIns="0" tIns="0" rIns="0" bIns="0" rtlCol="0"/>
          <a:lstStyle/>
          <a:p>
            <a:endParaRPr sz="1943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6104" y="4764118"/>
          <a:ext cx="6590150" cy="3347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1165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ROLL</a:t>
                      </a:r>
                      <a:r>
                        <a:rPr sz="17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1165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BRANCH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1165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GANDRA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20" dirty="0">
                          <a:latin typeface="Carlito"/>
                          <a:cs typeface="Carlito"/>
                        </a:rPr>
                        <a:t>PADMIKA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20241A1214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IT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MANCHIKANTI</a:t>
                      </a:r>
                      <a:r>
                        <a:rPr sz="15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PUJITHA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8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20241A1229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8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IT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10" dirty="0">
                          <a:latin typeface="Carlito"/>
                          <a:cs typeface="Carlito"/>
                        </a:rPr>
                        <a:t>BVSNS GANESH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20241A0201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EEE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AAMIR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20" dirty="0">
                          <a:latin typeface="Carlito"/>
                          <a:cs typeface="Carlito"/>
                        </a:rPr>
                        <a:t>BAUGWALA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8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20241A0562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8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CSE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25" dirty="0">
                          <a:latin typeface="Carlito"/>
                          <a:cs typeface="Carlito"/>
                        </a:rPr>
                        <a:t>DEEPAK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KUMAR</a:t>
                      </a:r>
                      <a:r>
                        <a:rPr sz="15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S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20241A0413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500" spc="-10" dirty="0">
                          <a:latin typeface="Carlito"/>
                          <a:cs typeface="Carlito"/>
                        </a:rPr>
                        <a:t>ECE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604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94695" y="8579243"/>
            <a:ext cx="4162200" cy="213128"/>
          </a:xfrm>
          <a:prstGeom prst="rect">
            <a:avLst/>
          </a:prstGeom>
        </p:spPr>
        <p:txBody>
          <a:bodyPr vert="horz" wrap="square" lIns="0" tIns="13709" rIns="0" bIns="0" rtlCol="0">
            <a:spAutoFit/>
          </a:bodyPr>
          <a:lstStyle/>
          <a:p>
            <a:pPr marL="13710">
              <a:spcBef>
                <a:spcPts val="108"/>
              </a:spcBef>
            </a:pPr>
            <a:r>
              <a:rPr sz="1295" spc="-5" dirty="0">
                <a:latin typeface="Times New Roman"/>
                <a:cs typeface="Times New Roman"/>
              </a:rPr>
              <a:t>This work was </a:t>
            </a:r>
            <a:r>
              <a:rPr sz="1295" dirty="0">
                <a:latin typeface="Times New Roman"/>
                <a:cs typeface="Times New Roman"/>
              </a:rPr>
              <a:t>not </a:t>
            </a:r>
            <a:r>
              <a:rPr sz="1295" spc="-5" dirty="0">
                <a:latin typeface="Times New Roman"/>
                <a:cs typeface="Times New Roman"/>
              </a:rPr>
              <a:t>submitted </a:t>
            </a:r>
            <a:r>
              <a:rPr sz="1295" dirty="0">
                <a:latin typeface="Times New Roman"/>
                <a:cs typeface="Times New Roman"/>
              </a:rPr>
              <a:t>or published </a:t>
            </a:r>
            <a:r>
              <a:rPr sz="1295" spc="-5" dirty="0">
                <a:latin typeface="Times New Roman"/>
                <a:cs typeface="Times New Roman"/>
              </a:rPr>
              <a:t>earlier </a:t>
            </a:r>
            <a:r>
              <a:rPr sz="1295" dirty="0">
                <a:latin typeface="Times New Roman"/>
                <a:cs typeface="Times New Roman"/>
              </a:rPr>
              <a:t>for </a:t>
            </a:r>
            <a:r>
              <a:rPr sz="1295" spc="-5" dirty="0">
                <a:latin typeface="Times New Roman"/>
                <a:cs typeface="Times New Roman"/>
              </a:rPr>
              <a:t>any</a:t>
            </a:r>
            <a:r>
              <a:rPr sz="1295" spc="-76" dirty="0">
                <a:latin typeface="Times New Roman"/>
                <a:cs typeface="Times New Roman"/>
              </a:rPr>
              <a:t> </a:t>
            </a:r>
            <a:r>
              <a:rPr sz="1295" spc="-5" dirty="0">
                <a:latin typeface="Times New Roman"/>
                <a:cs typeface="Times New Roman"/>
              </a:rPr>
              <a:t>study</a:t>
            </a:r>
            <a:endParaRPr sz="129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9271" y="9372129"/>
            <a:ext cx="1685581" cy="478842"/>
          </a:xfrm>
          <a:prstGeom prst="rect">
            <a:avLst/>
          </a:prstGeom>
        </p:spPr>
        <p:txBody>
          <a:bodyPr vert="horz" wrap="square" lIns="0" tIns="13709" rIns="0" bIns="0" rtlCol="0">
            <a:spAutoFit/>
          </a:bodyPr>
          <a:lstStyle/>
          <a:p>
            <a:pPr marL="16452" marR="5484" indent="-3427">
              <a:spcBef>
                <a:spcPts val="108"/>
              </a:spcBef>
            </a:pPr>
            <a:r>
              <a:rPr sz="1511" spc="-11" dirty="0">
                <a:latin typeface="Times New Roman"/>
                <a:cs typeface="Times New Roman"/>
              </a:rPr>
              <a:t>Dr.Ramamurthy </a:t>
            </a:r>
            <a:r>
              <a:rPr sz="1511" spc="-5" dirty="0">
                <a:latin typeface="Times New Roman"/>
                <a:cs typeface="Times New Roman"/>
              </a:rPr>
              <a:t>Suri  Associate</a:t>
            </a:r>
            <a:r>
              <a:rPr sz="1511" spc="-86" dirty="0">
                <a:latin typeface="Times New Roman"/>
                <a:cs typeface="Times New Roman"/>
              </a:rPr>
              <a:t> </a:t>
            </a:r>
            <a:r>
              <a:rPr sz="1511" spc="-5" dirty="0">
                <a:latin typeface="Times New Roman"/>
                <a:cs typeface="Times New Roman"/>
              </a:rPr>
              <a:t>Dean,AAC</a:t>
            </a:r>
            <a:endParaRPr sz="15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6705" y="9372129"/>
            <a:ext cx="1661590" cy="478842"/>
          </a:xfrm>
          <a:prstGeom prst="rect">
            <a:avLst/>
          </a:prstGeom>
        </p:spPr>
        <p:txBody>
          <a:bodyPr vert="horz" wrap="square" lIns="0" tIns="13709" rIns="0" bIns="0" rtlCol="0">
            <a:spAutoFit/>
          </a:bodyPr>
          <a:lstStyle/>
          <a:p>
            <a:pPr marL="13710" marR="5484" indent="178225">
              <a:spcBef>
                <a:spcPts val="108"/>
              </a:spcBef>
            </a:pPr>
            <a:r>
              <a:rPr sz="1511" spc="-11" dirty="0">
                <a:latin typeface="Times New Roman"/>
                <a:cs typeface="Times New Roman"/>
              </a:rPr>
              <a:t>Dr.B.R.K.Reddy  </a:t>
            </a:r>
            <a:r>
              <a:rPr sz="1511" spc="-5" dirty="0">
                <a:latin typeface="Times New Roman"/>
                <a:cs typeface="Times New Roman"/>
              </a:rPr>
              <a:t>Program</a:t>
            </a:r>
            <a:r>
              <a:rPr sz="1511" spc="-92" dirty="0">
                <a:latin typeface="Times New Roman"/>
                <a:cs typeface="Times New Roman"/>
              </a:rPr>
              <a:t> </a:t>
            </a:r>
            <a:r>
              <a:rPr sz="1511" spc="-5" dirty="0">
                <a:latin typeface="Times New Roman"/>
                <a:cs typeface="Times New Roman"/>
              </a:rPr>
              <a:t>Coordinator</a:t>
            </a:r>
            <a:endParaRPr sz="15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000" y="9273066"/>
            <a:ext cx="1450464" cy="594199"/>
          </a:xfrm>
          <a:prstGeom prst="rect">
            <a:avLst/>
          </a:prstGeom>
        </p:spPr>
        <p:txBody>
          <a:bodyPr vert="horz" wrap="square" lIns="0" tIns="56893" rIns="0" bIns="0" rtlCol="0">
            <a:spAutoFit/>
          </a:bodyPr>
          <a:lstStyle/>
          <a:p>
            <a:pPr marR="1371" algn="ctr">
              <a:spcBef>
                <a:spcPts val="447"/>
              </a:spcBef>
            </a:pPr>
            <a:r>
              <a:rPr sz="1511" spc="-5" dirty="0">
                <a:latin typeface="Times New Roman"/>
                <a:cs typeface="Times New Roman"/>
              </a:rPr>
              <a:t>Dr/Ms./Mr</a:t>
            </a:r>
            <a:r>
              <a:rPr sz="1727" spc="-5" dirty="0">
                <a:latin typeface="Times New Roman"/>
                <a:cs typeface="Times New Roman"/>
              </a:rPr>
              <a:t>.</a:t>
            </a:r>
            <a:endParaRPr sz="1727">
              <a:latin typeface="Times New Roman"/>
              <a:cs typeface="Times New Roman"/>
            </a:endParaRPr>
          </a:p>
          <a:p>
            <a:pPr algn="ctr">
              <a:spcBef>
                <a:spcPts val="297"/>
              </a:spcBef>
            </a:pPr>
            <a:r>
              <a:rPr sz="1511" spc="-5" dirty="0">
                <a:latin typeface="Times New Roman"/>
                <a:cs typeface="Times New Roman"/>
              </a:rPr>
              <a:t>Project</a:t>
            </a:r>
            <a:r>
              <a:rPr sz="1511" spc="-81" dirty="0">
                <a:latin typeface="Times New Roman"/>
                <a:cs typeface="Times New Roman"/>
              </a:rPr>
              <a:t> </a:t>
            </a:r>
            <a:r>
              <a:rPr sz="1511" spc="-5" dirty="0">
                <a:latin typeface="Times New Roman"/>
                <a:cs typeface="Times New Roman"/>
              </a:rPr>
              <a:t>Supervisor</a:t>
            </a:r>
            <a:endParaRPr sz="15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228" y="9597407"/>
            <a:ext cx="1625534" cy="6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3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ECCDFD-CB7E-4C60-A2D7-AFB6E9E1EF2D}"/>
              </a:ext>
            </a:extLst>
          </p:cNvPr>
          <p:cNvGrpSpPr/>
          <p:nvPr/>
        </p:nvGrpSpPr>
        <p:grpSpPr>
          <a:xfrm>
            <a:off x="196850" y="262537"/>
            <a:ext cx="7101293" cy="10233693"/>
            <a:chOff x="196850" y="262537"/>
            <a:chExt cx="7101293" cy="10233693"/>
          </a:xfrm>
        </p:grpSpPr>
        <p:sp>
          <p:nvSpPr>
            <p:cNvPr id="11" name="object 11"/>
            <p:cNvSpPr/>
            <p:nvPr/>
          </p:nvSpPr>
          <p:spPr>
            <a:xfrm>
              <a:off x="196850" y="262537"/>
              <a:ext cx="7101293" cy="102336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43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F7C39D-F1F7-46B6-8F42-C3CF3A925D92}"/>
                </a:ext>
              </a:extLst>
            </p:cNvPr>
            <p:cNvGrpSpPr/>
            <p:nvPr/>
          </p:nvGrpSpPr>
          <p:grpSpPr>
            <a:xfrm>
              <a:off x="637569" y="5295976"/>
              <a:ext cx="6213971" cy="2746075"/>
              <a:chOff x="637569" y="5295976"/>
              <a:chExt cx="6213971" cy="274607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8996D2-9A0E-432C-8084-F372386064C8}"/>
                  </a:ext>
                </a:extLst>
              </p:cNvPr>
              <p:cNvSpPr/>
              <p:nvPr/>
            </p:nvSpPr>
            <p:spPr>
              <a:xfrm>
                <a:off x="852507" y="5295976"/>
                <a:ext cx="2393098" cy="487503"/>
              </a:xfrm>
              <a:prstGeom prst="rect">
                <a:avLst/>
              </a:prstGeom>
              <a:solidFill>
                <a:srgbClr val="EFC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AAMIR BAUGWALA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4ADA7B-1EDB-419C-A3B6-2056E42F0601}"/>
                  </a:ext>
                </a:extLst>
              </p:cNvPr>
              <p:cNvSpPr/>
              <p:nvPr/>
            </p:nvSpPr>
            <p:spPr>
              <a:xfrm>
                <a:off x="3725750" y="5379384"/>
                <a:ext cx="1676400" cy="287810"/>
              </a:xfrm>
              <a:prstGeom prst="rect">
                <a:avLst/>
              </a:prstGeom>
              <a:solidFill>
                <a:srgbClr val="EFC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20241A0562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EA6A277-D48E-46F5-A899-2E864453D085}"/>
                  </a:ext>
                </a:extLst>
              </p:cNvPr>
              <p:cNvSpPr/>
              <p:nvPr/>
            </p:nvSpPr>
            <p:spPr>
              <a:xfrm>
                <a:off x="1070835" y="6532393"/>
                <a:ext cx="1981622" cy="287810"/>
              </a:xfrm>
              <a:prstGeom prst="rect">
                <a:avLst/>
              </a:prstGeom>
              <a:solidFill>
                <a:srgbClr val="EFC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DEEPAK KUMAR S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6626691-8761-4F21-AC09-77C8A46E0C4A}"/>
                  </a:ext>
                </a:extLst>
              </p:cNvPr>
              <p:cNvSpPr/>
              <p:nvPr/>
            </p:nvSpPr>
            <p:spPr>
              <a:xfrm>
                <a:off x="637569" y="7641458"/>
                <a:ext cx="2608036" cy="400593"/>
              </a:xfrm>
              <a:prstGeom prst="rect">
                <a:avLst/>
              </a:prstGeom>
              <a:solidFill>
                <a:srgbClr val="EFC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MANCHIKANTI PUJITHA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B0066A-941E-444E-923B-7B745F9A3509}"/>
                  </a:ext>
                </a:extLst>
              </p:cNvPr>
              <p:cNvSpPr/>
              <p:nvPr/>
            </p:nvSpPr>
            <p:spPr>
              <a:xfrm>
                <a:off x="3725750" y="6551733"/>
                <a:ext cx="1676400" cy="287810"/>
              </a:xfrm>
              <a:prstGeom prst="rect">
                <a:avLst/>
              </a:prstGeom>
              <a:solidFill>
                <a:srgbClr val="EFC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20241A0413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621965C-2508-4F5B-8578-4A162065A747}"/>
                  </a:ext>
                </a:extLst>
              </p:cNvPr>
              <p:cNvSpPr/>
              <p:nvPr/>
            </p:nvSpPr>
            <p:spPr>
              <a:xfrm>
                <a:off x="3725750" y="7690880"/>
                <a:ext cx="1676400" cy="287810"/>
              </a:xfrm>
              <a:prstGeom prst="rect">
                <a:avLst/>
              </a:prstGeom>
              <a:solidFill>
                <a:srgbClr val="EFC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20241A1229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F2052AB-1EB1-470F-95D8-16FCE92F86CC}"/>
                  </a:ext>
                </a:extLst>
              </p:cNvPr>
              <p:cNvSpPr/>
              <p:nvPr/>
            </p:nvSpPr>
            <p:spPr>
              <a:xfrm>
                <a:off x="5856895" y="5350014"/>
                <a:ext cx="987957" cy="313250"/>
              </a:xfrm>
              <a:prstGeom prst="rect">
                <a:avLst/>
              </a:prstGeom>
              <a:solidFill>
                <a:srgbClr val="EFC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CSE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8506EEB-E34F-45D3-9B27-8F45C586B741}"/>
                  </a:ext>
                </a:extLst>
              </p:cNvPr>
              <p:cNvSpPr/>
              <p:nvPr/>
            </p:nvSpPr>
            <p:spPr>
              <a:xfrm>
                <a:off x="5863583" y="6569318"/>
                <a:ext cx="987957" cy="313250"/>
              </a:xfrm>
              <a:prstGeom prst="rect">
                <a:avLst/>
              </a:prstGeom>
              <a:solidFill>
                <a:srgbClr val="EFC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ECE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62B591-29F2-411B-BBC7-9B18E0A3A190}"/>
                  </a:ext>
                </a:extLst>
              </p:cNvPr>
              <p:cNvSpPr/>
              <p:nvPr/>
            </p:nvSpPr>
            <p:spPr>
              <a:xfrm>
                <a:off x="5835856" y="7690880"/>
                <a:ext cx="987957" cy="313250"/>
              </a:xfrm>
              <a:prstGeom prst="rect">
                <a:avLst/>
              </a:prstGeom>
              <a:solidFill>
                <a:srgbClr val="EFC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IT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E158B0-81CC-448B-9D7E-5B322290F258}"/>
                  </a:ext>
                </a:extLst>
              </p:cNvPr>
              <p:cNvSpPr/>
              <p:nvPr/>
            </p:nvSpPr>
            <p:spPr>
              <a:xfrm>
                <a:off x="1035050" y="5956300"/>
                <a:ext cx="2057400" cy="368689"/>
              </a:xfrm>
              <a:prstGeom prst="rect">
                <a:avLst/>
              </a:prstGeom>
              <a:solidFill>
                <a:srgbClr val="F6E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BVSNS GANESH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01CE08B-8518-4D97-A8CE-0E897E941ACF}"/>
                  </a:ext>
                </a:extLst>
              </p:cNvPr>
              <p:cNvSpPr/>
              <p:nvPr/>
            </p:nvSpPr>
            <p:spPr>
              <a:xfrm>
                <a:off x="979714" y="7038593"/>
                <a:ext cx="2057400" cy="368689"/>
              </a:xfrm>
              <a:prstGeom prst="rect">
                <a:avLst/>
              </a:prstGeom>
              <a:solidFill>
                <a:srgbClr val="F6E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GANDRA PADMIKA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EA6376-EE53-4DA4-A8B3-D0F13007D544}"/>
                  </a:ext>
                </a:extLst>
              </p:cNvPr>
              <p:cNvSpPr/>
              <p:nvPr/>
            </p:nvSpPr>
            <p:spPr>
              <a:xfrm>
                <a:off x="3634563" y="5925155"/>
                <a:ext cx="1676400" cy="321798"/>
              </a:xfrm>
              <a:prstGeom prst="rect">
                <a:avLst/>
              </a:prstGeom>
              <a:solidFill>
                <a:srgbClr val="F6E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20241A0201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96602EC-0CB8-43F1-AF19-A35946320F77}"/>
                  </a:ext>
                </a:extLst>
              </p:cNvPr>
              <p:cNvSpPr/>
              <p:nvPr/>
            </p:nvSpPr>
            <p:spPr>
              <a:xfrm>
                <a:off x="3634563" y="7116556"/>
                <a:ext cx="1676400" cy="321798"/>
              </a:xfrm>
              <a:prstGeom prst="rect">
                <a:avLst/>
              </a:prstGeom>
              <a:solidFill>
                <a:srgbClr val="F6E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20241A1214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7CAB79F-771E-4A20-98AB-C3951791B018}"/>
                  </a:ext>
                </a:extLst>
              </p:cNvPr>
              <p:cNvSpPr/>
              <p:nvPr/>
            </p:nvSpPr>
            <p:spPr>
              <a:xfrm>
                <a:off x="5917293" y="5890505"/>
                <a:ext cx="906520" cy="434484"/>
              </a:xfrm>
              <a:prstGeom prst="rect">
                <a:avLst/>
              </a:prstGeom>
              <a:solidFill>
                <a:srgbClr val="F6E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EEE</a:t>
                </a:r>
                <a:endParaRPr lang="en-I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B031B1F-2C44-4E51-BEB0-6A61AD2D9CD7}"/>
                  </a:ext>
                </a:extLst>
              </p:cNvPr>
              <p:cNvSpPr/>
              <p:nvPr/>
            </p:nvSpPr>
            <p:spPr>
              <a:xfrm>
                <a:off x="5909517" y="7038593"/>
                <a:ext cx="906520" cy="434484"/>
              </a:xfrm>
              <a:prstGeom prst="rect">
                <a:avLst/>
              </a:prstGeom>
              <a:solidFill>
                <a:srgbClr val="F6E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IT</a:t>
                </a:r>
                <a:endParaRPr lang="en-IN" sz="16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27591" y="229849"/>
            <a:ext cx="7101293" cy="10233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3"/>
          </a:p>
        </p:txBody>
      </p:sp>
      <p:sp>
        <p:nvSpPr>
          <p:cNvPr id="2" name="object 2"/>
          <p:cNvSpPr/>
          <p:nvPr/>
        </p:nvSpPr>
        <p:spPr>
          <a:xfrm>
            <a:off x="2759705" y="1041851"/>
            <a:ext cx="2037074" cy="1129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3"/>
          </a:p>
        </p:txBody>
      </p:sp>
      <p:sp>
        <p:nvSpPr>
          <p:cNvPr id="3" name="object 3"/>
          <p:cNvSpPr txBox="1"/>
          <p:nvPr/>
        </p:nvSpPr>
        <p:spPr>
          <a:xfrm>
            <a:off x="2472948" y="2592767"/>
            <a:ext cx="2610972" cy="279621"/>
          </a:xfrm>
          <a:prstGeom prst="rect">
            <a:avLst/>
          </a:prstGeom>
        </p:spPr>
        <p:txBody>
          <a:bodyPr vert="horz" wrap="square" lIns="0" tIns="13709" rIns="0" bIns="0" rtlCol="0">
            <a:spAutoFit/>
          </a:bodyPr>
          <a:lstStyle/>
          <a:p>
            <a:pPr marL="13710">
              <a:spcBef>
                <a:spcPts val="108"/>
              </a:spcBef>
            </a:pPr>
            <a:r>
              <a:rPr sz="1727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ACKNOWLEDGEMENTS</a:t>
            </a:r>
            <a:endParaRPr sz="1727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749" y="3562783"/>
            <a:ext cx="6118544" cy="3036465"/>
          </a:xfrm>
          <a:prstGeom prst="rect">
            <a:avLst/>
          </a:prstGeom>
        </p:spPr>
        <p:txBody>
          <a:bodyPr vert="horz" wrap="square" lIns="0" tIns="13709" rIns="0" bIns="0" rtlCol="0">
            <a:spAutoFit/>
          </a:bodyPr>
          <a:lstStyle/>
          <a:p>
            <a:pPr marL="13710" marR="15081" algn="just">
              <a:spcBef>
                <a:spcPts val="108"/>
              </a:spcBef>
            </a:pPr>
            <a:r>
              <a:rPr sz="1295" spc="-54" dirty="0">
                <a:latin typeface="Times New Roman"/>
                <a:cs typeface="Times New Roman"/>
              </a:rPr>
              <a:t>We </a:t>
            </a:r>
            <a:r>
              <a:rPr sz="1295" spc="-5" dirty="0">
                <a:latin typeface="Times New Roman"/>
                <a:cs typeface="Times New Roman"/>
              </a:rPr>
              <a:t>express </a:t>
            </a:r>
            <a:r>
              <a:rPr sz="1295" dirty="0">
                <a:latin typeface="Times New Roman"/>
                <a:cs typeface="Times New Roman"/>
              </a:rPr>
              <a:t>our deep </a:t>
            </a:r>
            <a:r>
              <a:rPr sz="1295" spc="-5" dirty="0">
                <a:latin typeface="Times New Roman"/>
                <a:cs typeface="Times New Roman"/>
              </a:rPr>
              <a:t>sense </a:t>
            </a:r>
            <a:r>
              <a:rPr sz="1295" dirty="0">
                <a:latin typeface="Times New Roman"/>
                <a:cs typeface="Times New Roman"/>
              </a:rPr>
              <a:t>of gratitude </a:t>
            </a:r>
            <a:r>
              <a:rPr sz="1295" spc="-5" dirty="0">
                <a:latin typeface="Times New Roman"/>
                <a:cs typeface="Times New Roman"/>
              </a:rPr>
              <a:t>to </a:t>
            </a:r>
            <a:r>
              <a:rPr sz="1295" dirty="0">
                <a:latin typeface="Times New Roman"/>
                <a:cs typeface="Times New Roman"/>
              </a:rPr>
              <a:t>our respected </a:t>
            </a:r>
            <a:r>
              <a:rPr sz="1295" spc="-11" dirty="0">
                <a:latin typeface="Times New Roman"/>
                <a:cs typeface="Times New Roman"/>
              </a:rPr>
              <a:t>Director, </a:t>
            </a:r>
            <a:r>
              <a:rPr sz="1295" spc="-5" dirty="0">
                <a:latin typeface="Times New Roman"/>
                <a:cs typeface="Times New Roman"/>
              </a:rPr>
              <a:t>Gokaraju Rangaraju  </a:t>
            </a:r>
            <a:r>
              <a:rPr sz="1295" dirty="0">
                <a:latin typeface="Times New Roman"/>
                <a:cs typeface="Times New Roman"/>
              </a:rPr>
              <a:t>Institute of </a:t>
            </a:r>
            <a:r>
              <a:rPr sz="1295" spc="-5" dirty="0">
                <a:latin typeface="Times New Roman"/>
                <a:cs typeface="Times New Roman"/>
              </a:rPr>
              <a:t>Engineering and </a:t>
            </a:r>
            <a:r>
              <a:rPr sz="1295" spc="-22" dirty="0">
                <a:latin typeface="Times New Roman"/>
                <a:cs typeface="Times New Roman"/>
              </a:rPr>
              <a:t>Technology, </a:t>
            </a:r>
            <a:r>
              <a:rPr sz="1295" dirty="0">
                <a:latin typeface="Times New Roman"/>
                <a:cs typeface="Times New Roman"/>
              </a:rPr>
              <a:t>for </a:t>
            </a:r>
            <a:r>
              <a:rPr sz="1295" spc="-5" dirty="0">
                <a:latin typeface="Times New Roman"/>
                <a:cs typeface="Times New Roman"/>
              </a:rPr>
              <a:t>the </a:t>
            </a:r>
            <a:r>
              <a:rPr sz="1295" dirty="0">
                <a:latin typeface="Times New Roman"/>
                <a:cs typeface="Times New Roman"/>
              </a:rPr>
              <a:t>valuable guidance </a:t>
            </a:r>
            <a:r>
              <a:rPr sz="1295" spc="-5" dirty="0">
                <a:latin typeface="Times New Roman"/>
                <a:cs typeface="Times New Roman"/>
              </a:rPr>
              <a:t>and </a:t>
            </a:r>
            <a:r>
              <a:rPr sz="1295" dirty="0">
                <a:latin typeface="Times New Roman"/>
                <a:cs typeface="Times New Roman"/>
              </a:rPr>
              <a:t>for permitting us </a:t>
            </a:r>
            <a:r>
              <a:rPr sz="1295" spc="-5" dirty="0">
                <a:latin typeface="Times New Roman"/>
                <a:cs typeface="Times New Roman"/>
              </a:rPr>
              <a:t>to  carry </a:t>
            </a:r>
            <a:r>
              <a:rPr sz="1295" dirty="0">
                <a:latin typeface="Times New Roman"/>
                <a:cs typeface="Times New Roman"/>
              </a:rPr>
              <a:t>out </a:t>
            </a:r>
            <a:r>
              <a:rPr sz="1295" spc="-5" dirty="0">
                <a:latin typeface="Times New Roman"/>
                <a:cs typeface="Times New Roman"/>
              </a:rPr>
              <a:t>this</a:t>
            </a:r>
            <a:r>
              <a:rPr sz="1295" spc="-11" dirty="0">
                <a:latin typeface="Times New Roman"/>
                <a:cs typeface="Times New Roman"/>
              </a:rPr>
              <a:t> </a:t>
            </a:r>
            <a:r>
              <a:rPr sz="1295" dirty="0">
                <a:latin typeface="Times New Roman"/>
                <a:cs typeface="Times New Roman"/>
              </a:rPr>
              <a:t>project.</a:t>
            </a:r>
            <a:endParaRPr sz="129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49">
              <a:latin typeface="Times New Roman"/>
              <a:cs typeface="Times New Roman"/>
            </a:endParaRPr>
          </a:p>
          <a:p>
            <a:pPr marL="13710" marR="5484" algn="just"/>
            <a:r>
              <a:rPr sz="1295" spc="-16" dirty="0">
                <a:latin typeface="Times New Roman"/>
                <a:cs typeface="Times New Roman"/>
              </a:rPr>
              <a:t>With </a:t>
            </a:r>
            <a:r>
              <a:rPr sz="1295" spc="-5" dirty="0">
                <a:latin typeface="Times New Roman"/>
                <a:cs typeface="Times New Roman"/>
              </a:rPr>
              <a:t>immense </a:t>
            </a:r>
            <a:r>
              <a:rPr sz="1295" dirty="0">
                <a:latin typeface="Times New Roman"/>
                <a:cs typeface="Times New Roman"/>
              </a:rPr>
              <a:t>pleasure, </a:t>
            </a:r>
            <a:r>
              <a:rPr sz="1295" spc="-5" dirty="0">
                <a:latin typeface="Times New Roman"/>
                <a:cs typeface="Times New Roman"/>
              </a:rPr>
              <a:t>we extend </a:t>
            </a:r>
            <a:r>
              <a:rPr sz="1295" dirty="0">
                <a:latin typeface="Times New Roman"/>
                <a:cs typeface="Times New Roman"/>
              </a:rPr>
              <a:t>our </a:t>
            </a:r>
            <a:r>
              <a:rPr sz="1295" spc="-5" dirty="0">
                <a:latin typeface="Times New Roman"/>
                <a:cs typeface="Times New Roman"/>
              </a:rPr>
              <a:t>appreciation to </a:t>
            </a:r>
            <a:r>
              <a:rPr sz="1295" dirty="0">
                <a:latin typeface="Times New Roman"/>
                <a:cs typeface="Times New Roman"/>
              </a:rPr>
              <a:t>our respected </a:t>
            </a:r>
            <a:r>
              <a:rPr sz="1295" spc="-5" dirty="0">
                <a:latin typeface="Times New Roman"/>
                <a:cs typeface="Times New Roman"/>
              </a:rPr>
              <a:t>Principal, </a:t>
            </a:r>
            <a:r>
              <a:rPr sz="1295" dirty="0">
                <a:latin typeface="Times New Roman"/>
                <a:cs typeface="Times New Roman"/>
              </a:rPr>
              <a:t>for  permitting us </a:t>
            </a:r>
            <a:r>
              <a:rPr sz="1295" spc="-5" dirty="0">
                <a:latin typeface="Times New Roman"/>
                <a:cs typeface="Times New Roman"/>
              </a:rPr>
              <a:t>to carry </a:t>
            </a:r>
            <a:r>
              <a:rPr sz="1295" dirty="0">
                <a:latin typeface="Times New Roman"/>
                <a:cs typeface="Times New Roman"/>
              </a:rPr>
              <a:t>out </a:t>
            </a:r>
            <a:r>
              <a:rPr sz="1295" spc="-5" dirty="0">
                <a:latin typeface="Times New Roman"/>
                <a:cs typeface="Times New Roman"/>
              </a:rPr>
              <a:t>this</a:t>
            </a:r>
            <a:r>
              <a:rPr sz="1295" spc="-16" dirty="0">
                <a:latin typeface="Times New Roman"/>
                <a:cs typeface="Times New Roman"/>
              </a:rPr>
              <a:t> </a:t>
            </a:r>
            <a:r>
              <a:rPr sz="1295" dirty="0">
                <a:latin typeface="Times New Roman"/>
                <a:cs typeface="Times New Roman"/>
              </a:rPr>
              <a:t>project.</a:t>
            </a:r>
            <a:endParaRPr sz="1295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49">
              <a:latin typeface="Times New Roman"/>
              <a:cs typeface="Times New Roman"/>
            </a:endParaRPr>
          </a:p>
          <a:p>
            <a:pPr marL="13710" marR="39758" algn="just"/>
            <a:r>
              <a:rPr sz="1295" spc="-54" dirty="0">
                <a:latin typeface="Times New Roman"/>
                <a:cs typeface="Times New Roman"/>
              </a:rPr>
              <a:t>We </a:t>
            </a:r>
            <a:r>
              <a:rPr sz="1295" spc="-5" dirty="0">
                <a:latin typeface="Times New Roman"/>
                <a:cs typeface="Times New Roman"/>
              </a:rPr>
              <a:t>are thankful to the Associate Dean, Advanced Academic Centre, </a:t>
            </a:r>
            <a:r>
              <a:rPr sz="1295" dirty="0">
                <a:latin typeface="Times New Roman"/>
                <a:cs typeface="Times New Roman"/>
              </a:rPr>
              <a:t>for providing us </a:t>
            </a:r>
            <a:r>
              <a:rPr sz="1295" spc="-5" dirty="0">
                <a:latin typeface="Times New Roman"/>
                <a:cs typeface="Times New Roman"/>
              </a:rPr>
              <a:t>an  appropriate environment </a:t>
            </a:r>
            <a:r>
              <a:rPr sz="1295" dirty="0">
                <a:latin typeface="Times New Roman"/>
                <a:cs typeface="Times New Roman"/>
              </a:rPr>
              <a:t>required for </a:t>
            </a:r>
            <a:r>
              <a:rPr sz="1295" spc="-5" dirty="0">
                <a:latin typeface="Times New Roman"/>
                <a:cs typeface="Times New Roman"/>
              </a:rPr>
              <a:t>the </a:t>
            </a:r>
            <a:r>
              <a:rPr sz="1295" dirty="0">
                <a:latin typeface="Times New Roman"/>
                <a:cs typeface="Times New Roman"/>
              </a:rPr>
              <a:t>project</a:t>
            </a:r>
            <a:r>
              <a:rPr sz="1295" spc="-11" dirty="0">
                <a:latin typeface="Times New Roman"/>
                <a:cs typeface="Times New Roman"/>
              </a:rPr>
              <a:t> </a:t>
            </a:r>
            <a:r>
              <a:rPr sz="1295" spc="-5" dirty="0">
                <a:latin typeface="Times New Roman"/>
                <a:cs typeface="Times New Roman"/>
              </a:rPr>
              <a:t>completion.</a:t>
            </a:r>
            <a:endParaRPr sz="129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49">
              <a:latin typeface="Times New Roman"/>
              <a:cs typeface="Times New Roman"/>
            </a:endParaRPr>
          </a:p>
          <a:p>
            <a:pPr marL="13710" marR="10968" algn="just"/>
            <a:r>
              <a:rPr sz="1295" spc="-54" dirty="0">
                <a:latin typeface="Times New Roman"/>
                <a:cs typeface="Times New Roman"/>
              </a:rPr>
              <a:t>We </a:t>
            </a:r>
            <a:r>
              <a:rPr sz="1295" spc="-5" dirty="0">
                <a:latin typeface="Times New Roman"/>
                <a:cs typeface="Times New Roman"/>
              </a:rPr>
              <a:t>are </a:t>
            </a:r>
            <a:r>
              <a:rPr sz="1295" dirty="0">
                <a:latin typeface="Times New Roman"/>
                <a:cs typeface="Times New Roman"/>
              </a:rPr>
              <a:t>grateful </a:t>
            </a:r>
            <a:r>
              <a:rPr sz="1295" spc="-5" dirty="0">
                <a:latin typeface="Times New Roman"/>
                <a:cs typeface="Times New Roman"/>
              </a:rPr>
              <a:t>to </a:t>
            </a:r>
            <a:r>
              <a:rPr sz="1295" dirty="0">
                <a:latin typeface="Times New Roman"/>
                <a:cs typeface="Times New Roman"/>
              </a:rPr>
              <a:t>our project </a:t>
            </a:r>
            <a:r>
              <a:rPr sz="1295" spc="-5" dirty="0">
                <a:latin typeface="Times New Roman"/>
                <a:cs typeface="Times New Roman"/>
              </a:rPr>
              <a:t>supervisor who spared </a:t>
            </a:r>
            <a:r>
              <a:rPr sz="1295" dirty="0">
                <a:latin typeface="Times New Roman"/>
                <a:cs typeface="Times New Roman"/>
              </a:rPr>
              <a:t>valuable </a:t>
            </a:r>
            <a:r>
              <a:rPr sz="1295" spc="-5" dirty="0">
                <a:latin typeface="Times New Roman"/>
                <a:cs typeface="Times New Roman"/>
              </a:rPr>
              <a:t>time to influence </a:t>
            </a:r>
            <a:r>
              <a:rPr sz="1295" dirty="0">
                <a:latin typeface="Times New Roman"/>
                <a:cs typeface="Times New Roman"/>
              </a:rPr>
              <a:t>us </a:t>
            </a:r>
            <a:r>
              <a:rPr sz="1295" spc="-5" dirty="0">
                <a:latin typeface="Times New Roman"/>
                <a:cs typeface="Times New Roman"/>
              </a:rPr>
              <a:t>with their  </a:t>
            </a:r>
            <a:r>
              <a:rPr sz="1295" dirty="0">
                <a:latin typeface="Times New Roman"/>
                <a:cs typeface="Times New Roman"/>
              </a:rPr>
              <a:t>novel</a:t>
            </a:r>
            <a:r>
              <a:rPr sz="1295" spc="-5" dirty="0">
                <a:latin typeface="Times New Roman"/>
                <a:cs typeface="Times New Roman"/>
              </a:rPr>
              <a:t> insights.</a:t>
            </a:r>
            <a:endParaRPr sz="1295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49">
              <a:latin typeface="Times New Roman"/>
              <a:cs typeface="Times New Roman"/>
            </a:endParaRPr>
          </a:p>
          <a:p>
            <a:pPr marL="13710" marR="12339" algn="just"/>
            <a:r>
              <a:rPr sz="1295" spc="-54" dirty="0">
                <a:latin typeface="Times New Roman"/>
                <a:cs typeface="Times New Roman"/>
              </a:rPr>
              <a:t>We </a:t>
            </a:r>
            <a:r>
              <a:rPr sz="1295" spc="-5" dirty="0">
                <a:latin typeface="Times New Roman"/>
                <a:cs typeface="Times New Roman"/>
              </a:rPr>
              <a:t>are indebted to all the above mentioned </a:t>
            </a:r>
            <a:r>
              <a:rPr sz="1295" dirty="0">
                <a:latin typeface="Times New Roman"/>
                <a:cs typeface="Times New Roman"/>
              </a:rPr>
              <a:t>people </a:t>
            </a:r>
            <a:r>
              <a:rPr sz="1295" spc="-5" dirty="0">
                <a:latin typeface="Times New Roman"/>
                <a:cs typeface="Times New Roman"/>
              </a:rPr>
              <a:t>without whom we would </a:t>
            </a:r>
            <a:r>
              <a:rPr sz="1295" dirty="0">
                <a:latin typeface="Times New Roman"/>
                <a:cs typeface="Times New Roman"/>
              </a:rPr>
              <a:t>not have  </a:t>
            </a:r>
            <a:r>
              <a:rPr sz="1295" spc="-5" dirty="0">
                <a:latin typeface="Times New Roman"/>
                <a:cs typeface="Times New Roman"/>
              </a:rPr>
              <a:t>concluded the</a:t>
            </a:r>
            <a:r>
              <a:rPr sz="1295" spc="-11" dirty="0">
                <a:latin typeface="Times New Roman"/>
                <a:cs typeface="Times New Roman"/>
              </a:rPr>
              <a:t> </a:t>
            </a:r>
            <a:r>
              <a:rPr sz="1295" dirty="0">
                <a:latin typeface="Times New Roman"/>
                <a:cs typeface="Times New Roman"/>
              </a:rPr>
              <a:t>project.</a:t>
            </a:r>
            <a:endParaRPr sz="129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50" y="927100"/>
            <a:ext cx="6477000" cy="838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ABSTRACT: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marR="95250" algn="just">
              <a:lnSpc>
                <a:spcPct val="103299"/>
              </a:lnSpc>
              <a:spcBef>
                <a:spcPts val="1060"/>
              </a:spcBef>
            </a:pPr>
            <a:r>
              <a:rPr sz="1200" spc="-5" dirty="0">
                <a:latin typeface="Times New Roman"/>
                <a:cs typeface="Times New Roman"/>
              </a:rPr>
              <a:t>Hosting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assistance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nodeMCU </a:t>
            </a:r>
            <a:r>
              <a:rPr sz="1200" spc="-5" dirty="0">
                <a:latin typeface="Times New Roman"/>
                <a:cs typeface="Times New Roman"/>
              </a:rPr>
              <a:t>such as </a:t>
            </a:r>
            <a:r>
              <a:rPr sz="1200" dirty="0">
                <a:latin typeface="Times New Roman"/>
                <a:cs typeface="Times New Roman"/>
              </a:rPr>
              <a:t>once a device </a:t>
            </a:r>
            <a:r>
              <a:rPr sz="1200" spc="-5" dirty="0">
                <a:latin typeface="Times New Roman"/>
                <a:cs typeface="Times New Roman"/>
              </a:rPr>
              <a:t>gets connected </a:t>
            </a:r>
            <a:r>
              <a:rPr sz="1200" dirty="0">
                <a:latin typeface="Times New Roman"/>
                <a:cs typeface="Times New Roman"/>
              </a:rPr>
              <a:t>to  the </a:t>
            </a:r>
            <a:r>
              <a:rPr sz="1200" spc="-5" dirty="0">
                <a:latin typeface="Times New Roman"/>
                <a:cs typeface="Times New Roman"/>
              </a:rPr>
              <a:t>network,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gets redirected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desired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i.e.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packaging </a:t>
            </a:r>
            <a:r>
              <a:rPr sz="1200" dirty="0">
                <a:latin typeface="Times New Roman"/>
                <a:cs typeface="Times New Roman"/>
              </a:rPr>
              <a:t>online </a:t>
            </a:r>
            <a:r>
              <a:rPr sz="1200" spc="-5" dirty="0">
                <a:latin typeface="Times New Roman"/>
                <a:cs typeface="Times New Roman"/>
              </a:rPr>
              <a:t>page </a:t>
            </a:r>
            <a:r>
              <a:rPr sz="1200" dirty="0">
                <a:latin typeface="Times New Roman"/>
                <a:cs typeface="Times New Roman"/>
              </a:rPr>
              <a:t>while not  the </a:t>
            </a:r>
            <a:r>
              <a:rPr sz="1200" spc="-5" dirty="0">
                <a:latin typeface="Times New Roman"/>
                <a:cs typeface="Times New Roman"/>
              </a:rPr>
              <a:t>requirement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web.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INTRODUCTION:</a:t>
            </a:r>
            <a:endParaRPr sz="1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marR="55244" algn="just">
              <a:lnSpc>
                <a:spcPct val="103499"/>
              </a:lnSpc>
              <a:spcBef>
                <a:spcPts val="1045"/>
              </a:spcBef>
            </a:pPr>
            <a:r>
              <a:rPr sz="1200" spc="-5" dirty="0">
                <a:latin typeface="Times New Roman"/>
                <a:cs typeface="Times New Roman"/>
              </a:rPr>
              <a:t>Advertising is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best thanks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communicating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shoppers. </a:t>
            </a:r>
            <a:r>
              <a:rPr sz="1200" dirty="0">
                <a:latin typeface="Times New Roman"/>
                <a:cs typeface="Times New Roman"/>
              </a:rPr>
              <a:t>Advertising </a:t>
            </a:r>
            <a:r>
              <a:rPr sz="1200" spc="-5" dirty="0">
                <a:latin typeface="Times New Roman"/>
                <a:cs typeface="Times New Roman"/>
              </a:rPr>
              <a:t>helps  inform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shoppers </a:t>
            </a:r>
            <a:r>
              <a:rPr sz="1200" dirty="0">
                <a:latin typeface="Times New Roman"/>
                <a:cs typeface="Times New Roman"/>
              </a:rPr>
              <a:t>regarding the </a:t>
            </a:r>
            <a:r>
              <a:rPr sz="1200" spc="-5" dirty="0">
                <a:latin typeface="Times New Roman"/>
                <a:cs typeface="Times New Roman"/>
              </a:rPr>
              <a:t>brands offered </a:t>
            </a:r>
            <a:r>
              <a:rPr sz="1200" dirty="0">
                <a:latin typeface="Times New Roman"/>
                <a:cs typeface="Times New Roman"/>
              </a:rPr>
              <a:t>within the </a:t>
            </a:r>
            <a:r>
              <a:rPr sz="1200" spc="-5" dirty="0">
                <a:latin typeface="Times New Roman"/>
                <a:cs typeface="Times New Roman"/>
              </a:rPr>
              <a:t>market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therefore </a:t>
            </a:r>
            <a:r>
              <a:rPr sz="1200" dirty="0">
                <a:latin typeface="Times New Roman"/>
                <a:cs typeface="Times New Roman"/>
              </a:rPr>
              <a:t>the type of  </a:t>
            </a:r>
            <a:r>
              <a:rPr sz="1200" spc="-5" dirty="0">
                <a:latin typeface="Times New Roman"/>
                <a:cs typeface="Times New Roman"/>
              </a:rPr>
              <a:t>product helpful </a:t>
            </a:r>
            <a:r>
              <a:rPr sz="1200" dirty="0">
                <a:latin typeface="Times New Roman"/>
                <a:cs typeface="Times New Roman"/>
              </a:rPr>
              <a:t>to them. </a:t>
            </a:r>
            <a:r>
              <a:rPr sz="1200" spc="-5" dirty="0">
                <a:latin typeface="Times New Roman"/>
                <a:cs typeface="Times New Roman"/>
              </a:rPr>
              <a:t>Advertising is </a:t>
            </a:r>
            <a:r>
              <a:rPr sz="1200" dirty="0">
                <a:latin typeface="Times New Roman"/>
                <a:cs typeface="Times New Roman"/>
              </a:rPr>
              <a:t>for everyone </a:t>
            </a:r>
            <a:r>
              <a:rPr sz="1200" spc="-5" dirty="0">
                <a:latin typeface="Times New Roman"/>
                <a:cs typeface="Times New Roman"/>
              </a:rPr>
              <a:t>together with </a:t>
            </a:r>
            <a:r>
              <a:rPr sz="1200" dirty="0">
                <a:latin typeface="Times New Roman"/>
                <a:cs typeface="Times New Roman"/>
              </a:rPr>
              <a:t>youngsters, young </a:t>
            </a:r>
            <a:r>
              <a:rPr sz="1200" spc="-5" dirty="0">
                <a:latin typeface="Times New Roman"/>
                <a:cs typeface="Times New Roman"/>
              </a:rPr>
              <a:t>and  recent. it's </a:t>
            </a:r>
            <a:r>
              <a:rPr sz="1200" dirty="0">
                <a:latin typeface="Times New Roman"/>
                <a:cs typeface="Times New Roman"/>
              </a:rPr>
              <a:t>done victimisation </a:t>
            </a:r>
            <a:r>
              <a:rPr sz="1200" spc="-5" dirty="0">
                <a:latin typeface="Times New Roman"/>
                <a:cs typeface="Times New Roman"/>
              </a:rPr>
              <a:t>varied </a:t>
            </a:r>
            <a:r>
              <a:rPr sz="1200" dirty="0">
                <a:latin typeface="Times New Roman"/>
                <a:cs typeface="Times New Roman"/>
              </a:rPr>
              <a:t>media </a:t>
            </a:r>
            <a:r>
              <a:rPr sz="1200" spc="-5" dirty="0">
                <a:latin typeface="Times New Roman"/>
                <a:cs typeface="Times New Roman"/>
              </a:rPr>
              <a:t>sorts, </a:t>
            </a:r>
            <a:r>
              <a:rPr sz="1200" dirty="0">
                <a:latin typeface="Times New Roman"/>
                <a:cs typeface="Times New Roman"/>
              </a:rPr>
              <a:t>with totally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techniques </a:t>
            </a:r>
            <a:r>
              <a:rPr sz="1200" spc="-5" dirty="0">
                <a:latin typeface="Times New Roman"/>
                <a:cs typeface="Times New Roman"/>
              </a:rPr>
              <a:t>and ways  most </a:t>
            </a:r>
            <a:r>
              <a:rPr sz="1200" dirty="0">
                <a:latin typeface="Times New Roman"/>
                <a:cs typeface="Times New Roman"/>
              </a:rPr>
              <a:t>suited. </a:t>
            </a:r>
            <a:r>
              <a:rPr sz="1200" spc="-5" dirty="0">
                <a:latin typeface="Times New Roman"/>
                <a:cs typeface="Times New Roman"/>
              </a:rPr>
              <a:t>principally we </a:t>
            </a:r>
            <a:r>
              <a:rPr sz="1200" dirty="0">
                <a:latin typeface="Times New Roman"/>
                <a:cs typeface="Times New Roman"/>
              </a:rPr>
              <a:t>tend to </a:t>
            </a:r>
            <a:r>
              <a:rPr sz="1200" spc="-5" dirty="0">
                <a:latin typeface="Times New Roman"/>
                <a:cs typeface="Times New Roman"/>
              </a:rPr>
              <a:t>see advertisements </a:t>
            </a:r>
            <a:r>
              <a:rPr sz="1200" dirty="0">
                <a:latin typeface="Times New Roman"/>
                <a:cs typeface="Times New Roman"/>
              </a:rPr>
              <a:t>on tv </a:t>
            </a:r>
            <a:r>
              <a:rPr sz="1200" spc="-5" dirty="0">
                <a:latin typeface="Times New Roman"/>
                <a:cs typeface="Times New Roman"/>
              </a:rPr>
              <a:t>channels </a:t>
            </a:r>
            <a:r>
              <a:rPr sz="1200" dirty="0">
                <a:latin typeface="Times New Roman"/>
                <a:cs typeface="Times New Roman"/>
              </a:rPr>
              <a:t>or a </a:t>
            </a:r>
            <a:r>
              <a:rPr sz="1200" spc="-5" dirty="0">
                <a:latin typeface="Times New Roman"/>
                <a:cs typeface="Times New Roman"/>
              </a:rPr>
              <a:t>star </a:t>
            </a:r>
            <a:r>
              <a:rPr sz="1200" dirty="0">
                <a:latin typeface="Times New Roman"/>
                <a:cs typeface="Times New Roman"/>
              </a:rPr>
              <a:t>promoting  them. But </a:t>
            </a:r>
            <a:r>
              <a:rPr sz="1200" spc="-5" dirty="0">
                <a:latin typeface="Times New Roman"/>
                <a:cs typeface="Times New Roman"/>
              </a:rPr>
              <a:t>here we </a:t>
            </a:r>
            <a:r>
              <a:rPr sz="1200" dirty="0">
                <a:latin typeface="Times New Roman"/>
                <a:cs typeface="Times New Roman"/>
              </a:rPr>
              <a:t>have a </a:t>
            </a:r>
            <a:r>
              <a:rPr sz="1200" spc="-5" dirty="0">
                <a:latin typeface="Times New Roman"/>
                <a:cs typeface="Times New Roman"/>
              </a:rPr>
              <a:t>tendency </a:t>
            </a:r>
            <a:r>
              <a:rPr sz="1200" dirty="0">
                <a:latin typeface="Times New Roman"/>
                <a:cs typeface="Times New Roman"/>
              </a:rPr>
              <a:t>to ar promoting it through 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nodeMCU.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655955" algn="just">
              <a:lnSpc>
                <a:spcPct val="104200"/>
              </a:lnSpc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project, we will </a:t>
            </a:r>
            <a:r>
              <a:rPr sz="1200" dirty="0">
                <a:latin typeface="Times New Roman"/>
                <a:cs typeface="Times New Roman"/>
              </a:rPr>
              <a:t>host a </a:t>
            </a:r>
            <a:r>
              <a:rPr sz="1200" spc="-5" dirty="0">
                <a:latin typeface="Times New Roman"/>
                <a:cs typeface="Times New Roman"/>
              </a:rPr>
              <a:t>network such </a:t>
            </a:r>
            <a:r>
              <a:rPr sz="1200" dirty="0">
                <a:latin typeface="Times New Roman"/>
                <a:cs typeface="Times New Roman"/>
              </a:rPr>
              <a:t>that it </a:t>
            </a:r>
            <a:r>
              <a:rPr sz="1200" spc="-5" dirty="0">
                <a:latin typeface="Times New Roman"/>
                <a:cs typeface="Times New Roman"/>
              </a:rPr>
              <a:t>redirects </a:t>
            </a:r>
            <a:r>
              <a:rPr sz="1200" dirty="0">
                <a:latin typeface="Times New Roman"/>
                <a:cs typeface="Times New Roman"/>
              </a:rPr>
              <a:t>to a webpage where the  </a:t>
            </a:r>
            <a:r>
              <a:rPr sz="1200" spc="-5" dirty="0">
                <a:latin typeface="Times New Roman"/>
                <a:cs typeface="Times New Roman"/>
              </a:rPr>
              <a:t>advertisement </a:t>
            </a:r>
            <a:r>
              <a:rPr sz="1200" dirty="0">
                <a:latin typeface="Times New Roman"/>
                <a:cs typeface="Times New Roman"/>
              </a:rPr>
              <a:t>will be displayed.</a:t>
            </a:r>
          </a:p>
          <a:p>
            <a:pPr marL="12700" marR="60325" algn="just">
              <a:lnSpc>
                <a:spcPct val="103600"/>
              </a:lnSpc>
              <a:spcBef>
                <a:spcPts val="785"/>
              </a:spcBef>
            </a:pPr>
            <a:r>
              <a:rPr sz="1200" spc="-5" dirty="0">
                <a:latin typeface="Times New Roman"/>
                <a:cs typeface="Times New Roman"/>
              </a:rPr>
              <a:t>For example, allow us </a:t>
            </a:r>
            <a:r>
              <a:rPr sz="1200" dirty="0">
                <a:latin typeface="Times New Roman"/>
                <a:cs typeface="Times New Roman"/>
              </a:rPr>
              <a:t>to contemplate that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tend to </a:t>
            </a:r>
            <a:r>
              <a:rPr sz="1200" spc="-5" dirty="0">
                <a:latin typeface="Times New Roman"/>
                <a:cs typeface="Times New Roman"/>
              </a:rPr>
              <a:t>place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device </a:t>
            </a:r>
            <a:r>
              <a:rPr sz="1200" dirty="0">
                <a:latin typeface="Times New Roman"/>
                <a:cs typeface="Times New Roman"/>
              </a:rPr>
              <a:t>in an </a:t>
            </a:r>
            <a:r>
              <a:rPr sz="1200" spc="-5" dirty="0">
                <a:latin typeface="Times New Roman"/>
                <a:cs typeface="Times New Roman"/>
              </a:rPr>
              <a:t>exceedingly bus  stand. several devices </a:t>
            </a:r>
            <a:r>
              <a:rPr sz="1200" dirty="0">
                <a:latin typeface="Times New Roman"/>
                <a:cs typeface="Times New Roman"/>
              </a:rPr>
              <a:t>within the </a:t>
            </a:r>
            <a:r>
              <a:rPr sz="1200" spc="-5" dirty="0">
                <a:latin typeface="Times New Roman"/>
                <a:cs typeface="Times New Roman"/>
              </a:rPr>
              <a:t>vary </a:t>
            </a:r>
            <a:r>
              <a:rPr sz="1200" dirty="0">
                <a:latin typeface="Times New Roman"/>
                <a:cs typeface="Times New Roman"/>
              </a:rPr>
              <a:t>of nodeMCU </a:t>
            </a:r>
            <a:r>
              <a:rPr sz="1200" spc="-5" dirty="0">
                <a:latin typeface="Times New Roman"/>
                <a:cs typeface="Times New Roman"/>
              </a:rPr>
              <a:t>mechanically get connected </a:t>
            </a:r>
            <a:r>
              <a:rPr sz="1200" dirty="0">
                <a:latin typeface="Times New Roman"/>
                <a:cs typeface="Times New Roman"/>
              </a:rPr>
              <a:t>to our  </a:t>
            </a:r>
            <a:r>
              <a:rPr sz="1200" spc="-5" dirty="0">
                <a:latin typeface="Times New Roman"/>
                <a:cs typeface="Times New Roman"/>
              </a:rPr>
              <a:t>network and </a:t>
            </a:r>
            <a:r>
              <a:rPr sz="1200" dirty="0">
                <a:latin typeface="Times New Roman"/>
                <a:cs typeface="Times New Roman"/>
              </a:rPr>
              <a:t>therefore the </a:t>
            </a:r>
            <a:r>
              <a:rPr sz="1200" spc="-5" dirty="0">
                <a:latin typeface="Times New Roman"/>
                <a:cs typeface="Times New Roman"/>
              </a:rPr>
              <a:t>webpage </a:t>
            </a:r>
            <a:r>
              <a:rPr sz="1200" dirty="0">
                <a:latin typeface="Times New Roman"/>
                <a:cs typeface="Times New Roman"/>
              </a:rPr>
              <a:t>i.e. the packaging </a:t>
            </a:r>
            <a:r>
              <a:rPr sz="1200" spc="-5" dirty="0">
                <a:latin typeface="Times New Roman"/>
                <a:cs typeface="Times New Roman"/>
              </a:rPr>
              <a:t>is displayed </a:t>
            </a:r>
            <a:r>
              <a:rPr sz="1200" dirty="0">
                <a:latin typeface="Times New Roman"/>
                <a:cs typeface="Times New Roman"/>
              </a:rPr>
              <a:t>on their </a:t>
            </a:r>
            <a:r>
              <a:rPr sz="1200" spc="-5" dirty="0">
                <a:latin typeface="Times New Roman"/>
                <a:cs typeface="Times New Roman"/>
              </a:rPr>
              <a:t>device. therefore  </a:t>
            </a:r>
            <a:r>
              <a:rPr sz="1200" dirty="0">
                <a:latin typeface="Times New Roman"/>
                <a:cs typeface="Times New Roman"/>
              </a:rPr>
              <a:t>during this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packaging can reach </a:t>
            </a:r>
            <a:r>
              <a:rPr sz="1200" dirty="0">
                <a:latin typeface="Times New Roman"/>
                <a:cs typeface="Times New Roman"/>
              </a:rPr>
              <a:t>thousands of </a:t>
            </a:r>
            <a:r>
              <a:rPr sz="1200" spc="-5" dirty="0">
                <a:latin typeface="Times New Roman"/>
                <a:cs typeface="Times New Roman"/>
              </a:rPr>
              <a:t>individuals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 exceedingly </a:t>
            </a:r>
            <a:r>
              <a:rPr sz="1200" dirty="0">
                <a:latin typeface="Times New Roman"/>
                <a:cs typeface="Times New Roman"/>
              </a:rPr>
              <a:t>single  </a:t>
            </a:r>
            <a:r>
              <a:rPr sz="1200" spc="-5" dirty="0">
                <a:latin typeface="Times New Roman"/>
                <a:cs typeface="Times New Roman"/>
              </a:rPr>
              <a:t>day.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43815" algn="just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As nodeMCU is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low price and </a:t>
            </a:r>
            <a:r>
              <a:rPr sz="1200" dirty="0">
                <a:latin typeface="Times New Roman"/>
                <a:cs typeface="Times New Roman"/>
              </a:rPr>
              <a:t>therefore the packaging </a:t>
            </a:r>
            <a:r>
              <a:rPr sz="1200" spc="-5" dirty="0">
                <a:latin typeface="Times New Roman"/>
                <a:cs typeface="Times New Roman"/>
              </a:rPr>
              <a:t>is reached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several individuals </a:t>
            </a:r>
            <a:r>
              <a:rPr sz="1200" dirty="0">
                <a:latin typeface="Times New Roman"/>
                <a:cs typeface="Times New Roman"/>
              </a:rPr>
              <a:t>in  </a:t>
            </a:r>
            <a:r>
              <a:rPr sz="1200" spc="-5" dirty="0">
                <a:latin typeface="Times New Roman"/>
                <a:cs typeface="Times New Roman"/>
              </a:rPr>
              <a:t>less </a:t>
            </a:r>
            <a:r>
              <a:rPr sz="1200" dirty="0">
                <a:latin typeface="Times New Roman"/>
                <a:cs typeface="Times New Roman"/>
              </a:rPr>
              <a:t>time, this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the </a:t>
            </a:r>
            <a:r>
              <a:rPr sz="1200" spc="-5" dirty="0">
                <a:latin typeface="Times New Roman"/>
                <a:cs typeface="Times New Roman"/>
              </a:rPr>
              <a:t>best thanks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advertising.NodeMCU may </a:t>
            </a:r>
            <a:r>
              <a:rPr sz="1200" dirty="0">
                <a:latin typeface="Times New Roman"/>
                <a:cs typeface="Times New Roman"/>
              </a:rPr>
              <a:t>be a little </a:t>
            </a:r>
            <a:r>
              <a:rPr sz="1200" spc="-5" dirty="0">
                <a:latin typeface="Times New Roman"/>
                <a:cs typeface="Times New Roman"/>
              </a:rPr>
              <a:t>device, so it's  </a:t>
            </a:r>
            <a:r>
              <a:rPr sz="1200" dirty="0">
                <a:latin typeface="Times New Roman"/>
                <a:cs typeface="Times New Roman"/>
              </a:rPr>
              <a:t>simple to put in </a:t>
            </a:r>
            <a:r>
              <a:rPr sz="1200" spc="-5" dirty="0">
                <a:latin typeface="Times New Roman"/>
                <a:cs typeface="Times New Roman"/>
              </a:rPr>
              <a:t>any place and additionally </a:t>
            </a:r>
            <a:r>
              <a:rPr sz="1200" dirty="0">
                <a:latin typeface="Times New Roman"/>
                <a:cs typeface="Times New Roman"/>
              </a:rPr>
              <a:t>simple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handle.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EXISTING </a:t>
            </a:r>
            <a:r>
              <a:rPr sz="1600" b="1" dirty="0">
                <a:latin typeface="Times New Roman"/>
                <a:cs typeface="Times New Roman"/>
              </a:rPr>
              <a:t>SYSTEM</a:t>
            </a:r>
            <a:r>
              <a:rPr sz="1100" dirty="0">
                <a:latin typeface="Times New Roman"/>
                <a:cs typeface="Times New Roman"/>
              </a:rPr>
              <a:t>:</a:t>
            </a:r>
          </a:p>
          <a:p>
            <a:pPr algn="just"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  <a:spcBef>
                <a:spcPts val="1055"/>
              </a:spcBef>
            </a:pPr>
            <a:r>
              <a:rPr sz="1200" dirty="0">
                <a:latin typeface="Times New Roman"/>
                <a:cs typeface="Times New Roman"/>
              </a:rPr>
              <a:t>This type of </a:t>
            </a:r>
            <a:r>
              <a:rPr sz="1200" spc="-5" dirty="0">
                <a:latin typeface="Times New Roman"/>
                <a:cs typeface="Times New Roman"/>
              </a:rPr>
              <a:t>advertising is already </a:t>
            </a:r>
            <a:r>
              <a:rPr sz="1200" dirty="0">
                <a:latin typeface="Times New Roman"/>
                <a:cs typeface="Times New Roman"/>
              </a:rPr>
              <a:t>through with the </a:t>
            </a:r>
            <a:r>
              <a:rPr sz="1200" spc="-5" dirty="0">
                <a:latin typeface="Times New Roman"/>
                <a:cs typeface="Times New Roman"/>
              </a:rPr>
              <a:t>assistance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raspberry </a:t>
            </a:r>
            <a:r>
              <a:rPr sz="1200" dirty="0">
                <a:latin typeface="Times New Roman"/>
                <a:cs typeface="Times New Roman"/>
              </a:rPr>
              <a:t>pi. however, there  </a:t>
            </a:r>
            <a:r>
              <a:rPr sz="1200" spc="-5" dirty="0">
                <a:latin typeface="Times New Roman"/>
                <a:cs typeface="Times New Roman"/>
              </a:rPr>
              <a:t>are some issues </a:t>
            </a:r>
            <a:r>
              <a:rPr sz="1200" dirty="0">
                <a:latin typeface="Times New Roman"/>
                <a:cs typeface="Times New Roman"/>
              </a:rPr>
              <a:t>with it. They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endParaRPr sz="1200" dirty="0">
              <a:latin typeface="Times New Roman"/>
              <a:cs typeface="Times New Roman"/>
            </a:endParaRP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of high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doesn't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internal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</a:t>
            </a:r>
            <a:endParaRPr sz="1200" dirty="0">
              <a:latin typeface="Times New Roman"/>
              <a:cs typeface="Times New Roman"/>
            </a:endParaRPr>
          </a:p>
          <a:p>
            <a:pPr marL="469265" indent="-457200" algn="just">
              <a:lnSpc>
                <a:spcPct val="100000"/>
              </a:lnSpc>
              <a:spcBef>
                <a:spcPts val="855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High </a:t>
            </a:r>
            <a:r>
              <a:rPr sz="1200" spc="-5" dirty="0">
                <a:latin typeface="Times New Roman"/>
                <a:cs typeface="Times New Roman"/>
              </a:rPr>
              <a:t>power consumption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7"/>
            <a:ext cx="5749290" cy="3042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PROJECT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WORKFLOW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endParaRPr sz="1100" dirty="0">
              <a:latin typeface="Times New Roman"/>
              <a:cs typeface="Times New Roman"/>
            </a:endParaRPr>
          </a:p>
          <a:p>
            <a:pPr marL="469265" indent="-457200" algn="just">
              <a:lnSpc>
                <a:spcPct val="100000"/>
              </a:lnSpc>
              <a:spcBef>
                <a:spcPts val="89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Advertiser </a:t>
            </a:r>
            <a:r>
              <a:rPr sz="1200" dirty="0">
                <a:latin typeface="Times New Roman"/>
                <a:cs typeface="Times New Roman"/>
              </a:rPr>
              <a:t>demand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endParaRPr sz="1200" dirty="0">
              <a:latin typeface="Times New Roman"/>
              <a:cs typeface="Times New Roman"/>
            </a:endParaRPr>
          </a:p>
          <a:p>
            <a:pPr marL="469265" indent="-457200" algn="just">
              <a:lnSpc>
                <a:spcPct val="100000"/>
              </a:lnSpc>
              <a:spcBef>
                <a:spcPts val="855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Setting </a:t>
            </a:r>
            <a:r>
              <a:rPr sz="1200" dirty="0">
                <a:latin typeface="Times New Roman"/>
                <a:cs typeface="Times New Roman"/>
              </a:rPr>
              <a:t>up the</a:t>
            </a:r>
            <a:r>
              <a:rPr sz="1200" spc="-5" dirty="0">
                <a:latin typeface="Times New Roman"/>
                <a:cs typeface="Times New Roman"/>
              </a:rPr>
              <a:t> NodeMCU</a:t>
            </a:r>
            <a:endParaRPr sz="1200" dirty="0">
              <a:latin typeface="Times New Roman"/>
              <a:cs typeface="Times New Roman"/>
            </a:endParaRP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Writing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endParaRPr sz="1200" dirty="0">
              <a:latin typeface="Times New Roman"/>
              <a:cs typeface="Times New Roman"/>
            </a:endParaRPr>
          </a:p>
          <a:p>
            <a:pPr marL="469265" indent="-457200" algn="just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Compiling </a:t>
            </a:r>
            <a:r>
              <a:rPr sz="1200" spc="-5" dirty="0">
                <a:latin typeface="Times New Roman"/>
                <a:cs typeface="Times New Roman"/>
              </a:rPr>
              <a:t>and Uploading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endParaRPr sz="1200" dirty="0">
              <a:latin typeface="Times New Roman"/>
              <a:cs typeface="Times New Roman"/>
            </a:endParaRP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Connecting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device.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1600" b="1" spc="-5" dirty="0">
                <a:latin typeface="Times New Roman"/>
                <a:cs typeface="Times New Roman"/>
              </a:rPr>
              <a:t>Setting up the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NodeMCU:</a:t>
            </a:r>
            <a:endParaRPr sz="1600" dirty="0">
              <a:latin typeface="Times New Roman"/>
              <a:cs typeface="Times New Roman"/>
            </a:endParaRPr>
          </a:p>
          <a:p>
            <a:pPr marL="12700" marR="5080" indent="228600" algn="just">
              <a:lnSpc>
                <a:spcPct val="103499"/>
              </a:lnSpc>
              <a:spcBef>
                <a:spcPts val="845"/>
              </a:spcBef>
            </a:pPr>
            <a:r>
              <a:rPr sz="1200" spc="-5" dirty="0">
                <a:latin typeface="Times New Roman"/>
                <a:cs typeface="Times New Roman"/>
              </a:rPr>
              <a:t>Connecting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NodeMCU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portable </a:t>
            </a:r>
            <a:r>
              <a:rPr sz="1200" dirty="0">
                <a:latin typeface="Times New Roman"/>
                <a:cs typeface="Times New Roman"/>
              </a:rPr>
              <a:t>computer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assistance </a:t>
            </a:r>
            <a:r>
              <a:rPr sz="1200" dirty="0">
                <a:latin typeface="Times New Roman"/>
                <a:cs typeface="Times New Roman"/>
              </a:rPr>
              <a:t>of a small </a:t>
            </a:r>
            <a:r>
              <a:rPr sz="1200" spc="-5" dirty="0">
                <a:latin typeface="Times New Roman"/>
                <a:cs typeface="Times New Roman"/>
              </a:rPr>
              <a:t>USB </a:t>
            </a:r>
            <a:r>
              <a:rPr sz="1200" dirty="0">
                <a:latin typeface="Times New Roman"/>
                <a:cs typeface="Times New Roman"/>
              </a:rPr>
              <a:t>or  blood group</a:t>
            </a:r>
            <a:r>
              <a:rPr sz="1200" spc="-5" dirty="0">
                <a:latin typeface="Times New Roman"/>
                <a:cs typeface="Times New Roman"/>
              </a:rPr>
              <a:t> cable.</a:t>
            </a:r>
            <a:endParaRPr sz="1200" dirty="0">
              <a:latin typeface="Times New Roman"/>
              <a:cs typeface="Times New Roman"/>
            </a:endParaRPr>
          </a:p>
          <a:p>
            <a:pPr marL="12700" marR="235585" indent="38100" algn="just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NodeMCU is connected </a:t>
            </a:r>
            <a:r>
              <a:rPr sz="1200" dirty="0">
                <a:latin typeface="Times New Roman"/>
                <a:cs typeface="Times New Roman"/>
              </a:rPr>
              <a:t>to the portable </a:t>
            </a:r>
            <a:r>
              <a:rPr sz="1200" spc="-5" dirty="0">
                <a:latin typeface="Times New Roman"/>
                <a:cs typeface="Times New Roman"/>
              </a:rPr>
              <a:t>computer, </a:t>
            </a:r>
            <a:r>
              <a:rPr sz="1200" dirty="0">
                <a:latin typeface="Times New Roman"/>
                <a:cs typeface="Times New Roman"/>
              </a:rPr>
              <a:t>there are </a:t>
            </a:r>
            <a:r>
              <a:rPr sz="1200" spc="-5" dirty="0">
                <a:latin typeface="Times New Roman"/>
                <a:cs typeface="Times New Roman"/>
              </a:rPr>
              <a:t>three ways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which  which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NodeMCU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often used. </a:t>
            </a:r>
            <a:r>
              <a:rPr sz="1200" dirty="0">
                <a:latin typeface="Times New Roman"/>
                <a:cs typeface="Times New Roman"/>
              </a:rPr>
              <a:t>the three </a:t>
            </a:r>
            <a:r>
              <a:rPr sz="1200" spc="-5" dirty="0">
                <a:latin typeface="Times New Roman"/>
                <a:cs typeface="Times New Roman"/>
              </a:rPr>
              <a:t>ways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012818"/>
            <a:ext cx="1524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4012818"/>
            <a:ext cx="2237740" cy="78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Station </a:t>
            </a:r>
            <a:r>
              <a:rPr sz="1200" spc="-5" dirty="0">
                <a:latin typeface="Times New Roman"/>
                <a:cs typeface="Times New Roman"/>
              </a:rPr>
              <a:t>(STA)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Mode,</a:t>
            </a:r>
            <a:endParaRPr sz="1200" dirty="0">
              <a:latin typeface="Times New Roman"/>
              <a:cs typeface="Times New Roman"/>
            </a:endParaRPr>
          </a:p>
          <a:p>
            <a:pPr marL="215265" indent="-203200" algn="just">
              <a:lnSpc>
                <a:spcPct val="100000"/>
              </a:lnSpc>
              <a:spcBef>
                <a:spcPts val="850"/>
              </a:spcBef>
              <a:buAutoNum type="arabicParenR" startAt="2"/>
              <a:tabLst>
                <a:tab pos="215900" algn="l"/>
              </a:tabLst>
            </a:pPr>
            <a:r>
              <a:rPr sz="1200" dirty="0">
                <a:latin typeface="Times New Roman"/>
                <a:cs typeface="Times New Roman"/>
              </a:rPr>
              <a:t>Soft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purpose </a:t>
            </a:r>
            <a:r>
              <a:rPr sz="1200" spc="-5" dirty="0">
                <a:latin typeface="Times New Roman"/>
                <a:cs typeface="Times New Roman"/>
              </a:rPr>
              <a:t>(AP)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Mode,</a:t>
            </a:r>
            <a:endParaRPr sz="1200" dirty="0">
              <a:latin typeface="Times New Roman"/>
              <a:cs typeface="Times New Roman"/>
            </a:endParaRPr>
          </a:p>
          <a:p>
            <a:pPr marL="215265" indent="-203200" algn="just">
              <a:lnSpc>
                <a:spcPct val="100000"/>
              </a:lnSpc>
              <a:spcBef>
                <a:spcPts val="840"/>
              </a:spcBef>
              <a:buAutoNum type="arabicParenR" startAt="2"/>
              <a:tabLst>
                <a:tab pos="215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Station </a:t>
            </a:r>
            <a:r>
              <a:rPr sz="1200" dirty="0">
                <a:latin typeface="Times New Roman"/>
                <a:cs typeface="Times New Roman"/>
              </a:rPr>
              <a:t>+ Soft </a:t>
            </a:r>
            <a:r>
              <a:rPr sz="1200" spc="-5" dirty="0">
                <a:latin typeface="Times New Roman"/>
                <a:cs typeface="Times New Roman"/>
              </a:rPr>
              <a:t>AP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884546"/>
            <a:ext cx="5756275" cy="31522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11125" algn="just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Station </a:t>
            </a:r>
            <a:r>
              <a:rPr sz="1200" spc="-5" dirty="0">
                <a:latin typeface="Times New Roman"/>
                <a:cs typeface="Times New Roman"/>
              </a:rPr>
              <a:t>(STA) Mode: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ESP8266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connects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AN existing WiFi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-5" dirty="0">
                <a:latin typeface="Times New Roman"/>
                <a:cs typeface="Times New Roman"/>
              </a:rPr>
              <a:t>(one created  </a:t>
            </a:r>
            <a:r>
              <a:rPr sz="1200" dirty="0">
                <a:latin typeface="Times New Roman"/>
                <a:cs typeface="Times New Roman"/>
              </a:rPr>
              <a:t>by your </a:t>
            </a:r>
            <a:r>
              <a:rPr sz="1200" spc="-5" dirty="0">
                <a:latin typeface="Times New Roman"/>
                <a:cs typeface="Times New Roman"/>
              </a:rPr>
              <a:t>wireless </a:t>
            </a:r>
            <a:r>
              <a:rPr sz="1200" dirty="0">
                <a:latin typeface="Times New Roman"/>
                <a:cs typeface="Times New Roman"/>
              </a:rPr>
              <a:t>router) is </a:t>
            </a:r>
            <a:r>
              <a:rPr sz="1200" spc="-5" dirty="0">
                <a:latin typeface="Times New Roman"/>
                <a:cs typeface="Times New Roman"/>
              </a:rPr>
              <a:t>termed Station (STA).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99"/>
              </a:lnSpc>
            </a:pPr>
            <a:r>
              <a:rPr sz="1200" dirty="0">
                <a:latin typeface="Times New Roman"/>
                <a:cs typeface="Times New Roman"/>
              </a:rPr>
              <a:t>Soft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purpose (AP) </a:t>
            </a:r>
            <a:r>
              <a:rPr sz="1200" spc="-5" dirty="0">
                <a:latin typeface="Times New Roman"/>
                <a:cs typeface="Times New Roman"/>
              </a:rPr>
              <a:t>Mode: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ESP8266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makes its WiFi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-5" dirty="0">
                <a:latin typeface="Times New Roman"/>
                <a:cs typeface="Times New Roman"/>
              </a:rPr>
              <a:t>and acts as </a:t>
            </a:r>
            <a:r>
              <a:rPr sz="1200" dirty="0">
                <a:latin typeface="Times New Roman"/>
                <a:cs typeface="Times New Roman"/>
              </a:rPr>
              <a:t>a hub  </a:t>
            </a:r>
            <a:r>
              <a:rPr sz="1200" spc="-5" dirty="0">
                <a:latin typeface="Times New Roman"/>
                <a:cs typeface="Times New Roman"/>
              </a:rPr>
              <a:t>(Just </a:t>
            </a:r>
            <a:r>
              <a:rPr sz="1200" dirty="0">
                <a:latin typeface="Times New Roman"/>
                <a:cs typeface="Times New Roman"/>
              </a:rPr>
              <a:t>like a </a:t>
            </a:r>
            <a:r>
              <a:rPr sz="1200" spc="-5" dirty="0">
                <a:latin typeface="Times New Roman"/>
                <a:cs typeface="Times New Roman"/>
              </a:rPr>
              <a:t>WiFi </a:t>
            </a:r>
            <a:r>
              <a:rPr sz="1200" dirty="0">
                <a:latin typeface="Times New Roman"/>
                <a:cs typeface="Times New Roman"/>
              </a:rPr>
              <a:t>router) for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additional </a:t>
            </a:r>
            <a:r>
              <a:rPr sz="1200" dirty="0">
                <a:latin typeface="Times New Roman"/>
                <a:cs typeface="Times New Roman"/>
              </a:rPr>
              <a:t>stations </a:t>
            </a:r>
            <a:r>
              <a:rPr sz="1200" spc="-5" dirty="0">
                <a:latin typeface="Times New Roman"/>
                <a:cs typeface="Times New Roman"/>
              </a:rPr>
              <a:t>is termed Access </a:t>
            </a:r>
            <a:r>
              <a:rPr sz="1200" dirty="0">
                <a:latin typeface="Times New Roman"/>
                <a:cs typeface="Times New Roman"/>
              </a:rPr>
              <a:t>purpose </a:t>
            </a:r>
            <a:r>
              <a:rPr sz="1200" spc="-5" dirty="0">
                <a:latin typeface="Times New Roman"/>
                <a:cs typeface="Times New Roman"/>
              </a:rPr>
              <a:t>(AP). </a:t>
            </a:r>
            <a:r>
              <a:rPr sz="1200" dirty="0">
                <a:latin typeface="Times New Roman"/>
                <a:cs typeface="Times New Roman"/>
              </a:rPr>
              <a:t>not like  a </a:t>
            </a:r>
            <a:r>
              <a:rPr sz="1200" spc="-5" dirty="0">
                <a:latin typeface="Times New Roman"/>
                <a:cs typeface="Times New Roman"/>
              </a:rPr>
              <a:t>WiFi </a:t>
            </a:r>
            <a:r>
              <a:rPr sz="1200" dirty="0">
                <a:latin typeface="Times New Roman"/>
                <a:cs typeface="Times New Roman"/>
              </a:rPr>
              <a:t>router, it </a:t>
            </a:r>
            <a:r>
              <a:rPr sz="1200" spc="-5" dirty="0">
                <a:latin typeface="Times New Roman"/>
                <a:cs typeface="Times New Roman"/>
              </a:rPr>
              <a:t>doesn't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an interface </a:t>
            </a:r>
            <a:r>
              <a:rPr sz="1200" dirty="0">
                <a:latin typeface="Times New Roman"/>
                <a:cs typeface="Times New Roman"/>
              </a:rPr>
              <a:t>to a wired </a:t>
            </a:r>
            <a:r>
              <a:rPr sz="1200" spc="-5" dirty="0">
                <a:latin typeface="Times New Roman"/>
                <a:cs typeface="Times New Roman"/>
              </a:rPr>
              <a:t>network. So, such </a:t>
            </a:r>
            <a:r>
              <a:rPr sz="1200" dirty="0">
                <a:latin typeface="Times New Roman"/>
                <a:cs typeface="Times New Roman"/>
              </a:rPr>
              <a:t>a mode of </a:t>
            </a:r>
            <a:r>
              <a:rPr sz="1200" spc="-5" dirty="0">
                <a:latin typeface="Times New Roman"/>
                <a:cs typeface="Times New Roman"/>
              </a:rPr>
              <a:t>operation is  termed </a:t>
            </a:r>
            <a:r>
              <a:rPr sz="1200" dirty="0">
                <a:latin typeface="Times New Roman"/>
                <a:cs typeface="Times New Roman"/>
              </a:rPr>
              <a:t>Soft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purpose </a:t>
            </a:r>
            <a:r>
              <a:rPr sz="1200" spc="-5" dirty="0">
                <a:latin typeface="Times New Roman"/>
                <a:cs typeface="Times New Roman"/>
              </a:rPr>
              <a:t>(soft-AP).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286385" algn="just">
              <a:lnSpc>
                <a:spcPct val="103800"/>
              </a:lnSpc>
            </a:pPr>
            <a:r>
              <a:rPr sz="1200" dirty="0">
                <a:latin typeface="Times New Roman"/>
                <a:cs typeface="Times New Roman"/>
              </a:rPr>
              <a:t>Station + Soft </a:t>
            </a:r>
            <a:r>
              <a:rPr sz="1200" spc="-5" dirty="0">
                <a:latin typeface="Times New Roman"/>
                <a:cs typeface="Times New Roman"/>
              </a:rPr>
              <a:t>AP Mode: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the </a:t>
            </a:r>
            <a:r>
              <a:rPr sz="1200" spc="-5" dirty="0">
                <a:latin typeface="Times New Roman"/>
                <a:cs typeface="Times New Roman"/>
              </a:rPr>
              <a:t>default </a:t>
            </a:r>
            <a:r>
              <a:rPr sz="1200" dirty="0">
                <a:latin typeface="Times New Roman"/>
                <a:cs typeface="Times New Roman"/>
              </a:rPr>
              <a:t>mode of the </a:t>
            </a:r>
            <a:r>
              <a:rPr sz="1200" spc="-5" dirty="0">
                <a:latin typeface="Times New Roman"/>
                <a:cs typeface="Times New Roman"/>
              </a:rPr>
              <a:t>ESP8266. during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mode,  ESP8266 will connect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AN external WiFi </a:t>
            </a:r>
            <a:r>
              <a:rPr sz="1200" dirty="0">
                <a:latin typeface="Times New Roman"/>
                <a:cs typeface="Times New Roman"/>
              </a:rPr>
              <a:t>router </a:t>
            </a:r>
            <a:r>
              <a:rPr sz="1200" spc="-5" dirty="0">
                <a:latin typeface="Times New Roman"/>
                <a:cs typeface="Times New Roman"/>
              </a:rPr>
              <a:t>ANd 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discovered an  Access </a:t>
            </a:r>
            <a:r>
              <a:rPr sz="1200" dirty="0">
                <a:latin typeface="Times New Roman"/>
                <a:cs typeface="Times New Roman"/>
              </a:rPr>
              <a:t>purpose for different </a:t>
            </a:r>
            <a:r>
              <a:rPr sz="1200" spc="-5" dirty="0">
                <a:latin typeface="Times New Roman"/>
                <a:cs typeface="Times New Roman"/>
              </a:rPr>
              <a:t>devices </a:t>
            </a:r>
            <a:r>
              <a:rPr sz="1200" dirty="0">
                <a:latin typeface="Times New Roman"/>
                <a:cs typeface="Times New Roman"/>
              </a:rPr>
              <a:t>to attach 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that.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project,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are going to be </a:t>
            </a:r>
            <a:r>
              <a:rPr sz="1200" spc="-5" dirty="0">
                <a:latin typeface="Times New Roman"/>
                <a:cs typeface="Times New Roman"/>
              </a:rPr>
              <a:t>victimisation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NodeMCU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SOFT AP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004" y="8635745"/>
            <a:ext cx="1848485" cy="1097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Writing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code:</a:t>
            </a:r>
            <a:endParaRPr sz="1200">
              <a:latin typeface="Times New Roman"/>
              <a:cs typeface="Times New Roman"/>
            </a:endParaRPr>
          </a:p>
          <a:p>
            <a:pPr marL="127000" algn="just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Libraries </a:t>
            </a:r>
            <a:r>
              <a:rPr sz="1200" dirty="0">
                <a:latin typeface="Times New Roman"/>
                <a:cs typeface="Times New Roman"/>
              </a:rPr>
              <a:t>enclosed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265" indent="-457200" algn="just">
              <a:lnSpc>
                <a:spcPct val="100000"/>
              </a:lnSpc>
              <a:spcBef>
                <a:spcPts val="855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ESP8266WiFi.h</a:t>
            </a:r>
            <a:endParaRPr sz="1200">
              <a:latin typeface="Times New Roman"/>
              <a:cs typeface="Times New Roman"/>
            </a:endParaRP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ESP8266WebServer.h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512695" cy="340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DNSServer.h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●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Functions Used</a:t>
            </a:r>
            <a:r>
              <a:rPr sz="1200" dirty="0">
                <a:latin typeface="Times New Roman"/>
                <a:cs typeface="Times New Roman"/>
              </a:rPr>
              <a:t> :</a:t>
            </a:r>
            <a:endParaRPr sz="12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WiFi.softAP( 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85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WiFi.mode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855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WiFi_AP( 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85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dnsServer.start(</a:t>
            </a:r>
            <a:r>
              <a:rPr sz="1200" dirty="0">
                <a:latin typeface="Times New Roman"/>
                <a:cs typeface="Times New Roman"/>
              </a:rPr>
              <a:t> )</a:t>
            </a:r>
            <a:endParaRPr sz="12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webServer.onNotFound(</a:t>
            </a:r>
            <a:r>
              <a:rPr sz="1200" dirty="0">
                <a:latin typeface="Times New Roman"/>
                <a:cs typeface="Times New Roman"/>
              </a:rPr>
              <a:t> )</a:t>
            </a:r>
            <a:endParaRPr sz="12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855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webServer.send(</a:t>
            </a:r>
            <a:r>
              <a:rPr sz="1200" dirty="0">
                <a:latin typeface="Times New Roman"/>
                <a:cs typeface="Times New Roman"/>
              </a:rPr>
              <a:t> )</a:t>
            </a:r>
            <a:endParaRPr sz="12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855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webServer.begin( 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85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dnsServer.processNextRequest(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webServer.handleClient(</a:t>
            </a:r>
            <a:r>
              <a:rPr sz="1200" dirty="0">
                <a:latin typeface="Times New Roman"/>
                <a:cs typeface="Times New Roman"/>
              </a:rPr>
              <a:t> 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783960"/>
            <a:ext cx="5718810" cy="3692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IP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Configuration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endParaRPr sz="11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99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A science address may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a distinctive </a:t>
            </a:r>
            <a:r>
              <a:rPr sz="1200" spc="-5" dirty="0">
                <a:latin typeface="Times New Roman"/>
                <a:cs typeface="Times New Roman"/>
              </a:rPr>
              <a:t>address that identifies </a:t>
            </a:r>
            <a:r>
              <a:rPr sz="1200" dirty="0">
                <a:latin typeface="Times New Roman"/>
                <a:cs typeface="Times New Roman"/>
              </a:rPr>
              <a:t>a tool on the </a:t>
            </a:r>
            <a:r>
              <a:rPr sz="1200" spc="-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or a  </a:t>
            </a:r>
            <a:r>
              <a:rPr sz="1200" spc="-5" dirty="0">
                <a:latin typeface="Times New Roman"/>
                <a:cs typeface="Times New Roman"/>
              </a:rPr>
              <a:t>neighbourhood network. science stands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"Internet Protocol," which is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rules  governing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format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information sent </a:t>
            </a:r>
            <a:r>
              <a:rPr sz="1200" dirty="0">
                <a:latin typeface="Times New Roman"/>
                <a:cs typeface="Times New Roman"/>
              </a:rPr>
              <a:t>via the </a:t>
            </a:r>
            <a:r>
              <a:rPr sz="1200" spc="-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native </a:t>
            </a:r>
            <a:r>
              <a:rPr sz="1200" dirty="0">
                <a:latin typeface="Times New Roman"/>
                <a:cs typeface="Times New Roman"/>
              </a:rPr>
              <a:t>network.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essence, </a:t>
            </a:r>
            <a:r>
              <a:rPr sz="1200" dirty="0">
                <a:latin typeface="Times New Roman"/>
                <a:cs typeface="Times New Roman"/>
              </a:rPr>
              <a:t>science  </a:t>
            </a:r>
            <a:r>
              <a:rPr sz="1200" spc="-5" dirty="0">
                <a:latin typeface="Times New Roman"/>
                <a:cs typeface="Times New Roman"/>
              </a:rPr>
              <a:t>addresses ar </a:t>
            </a:r>
            <a:r>
              <a:rPr sz="1200" dirty="0">
                <a:latin typeface="Times New Roman"/>
                <a:cs typeface="Times New Roman"/>
              </a:rPr>
              <a:t>the symbol </a:t>
            </a:r>
            <a:r>
              <a:rPr sz="1200" spc="-5" dirty="0">
                <a:latin typeface="Times New Roman"/>
                <a:cs typeface="Times New Roman"/>
              </a:rPr>
              <a:t>that permits </a:t>
            </a:r>
            <a:r>
              <a:rPr sz="1200" dirty="0">
                <a:latin typeface="Times New Roman"/>
                <a:cs typeface="Times New Roman"/>
              </a:rPr>
              <a:t>data to be sent </a:t>
            </a:r>
            <a:r>
              <a:rPr sz="1200" spc="-5" dirty="0">
                <a:latin typeface="Times New Roman"/>
                <a:cs typeface="Times New Roman"/>
              </a:rPr>
              <a:t>between devices </a:t>
            </a:r>
            <a:r>
              <a:rPr sz="1200" dirty="0">
                <a:latin typeface="Times New Roman"/>
                <a:cs typeface="Times New Roman"/>
              </a:rPr>
              <a:t>on a network: </a:t>
            </a:r>
            <a:r>
              <a:rPr sz="1200" spc="-5" dirty="0">
                <a:latin typeface="Times New Roman"/>
                <a:cs typeface="Times New Roman"/>
              </a:rPr>
              <a:t>they  contain location data and </a:t>
            </a:r>
            <a:r>
              <a:rPr sz="1200" dirty="0">
                <a:latin typeface="Times New Roman"/>
                <a:cs typeface="Times New Roman"/>
              </a:rPr>
              <a:t>build </a:t>
            </a:r>
            <a:r>
              <a:rPr sz="1200" spc="-5" dirty="0">
                <a:latin typeface="Times New Roman"/>
                <a:cs typeface="Times New Roman"/>
              </a:rPr>
              <a:t>devices accessible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communication.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web wants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way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differentiate </a:t>
            </a:r>
            <a:r>
              <a:rPr sz="1200" dirty="0">
                <a:latin typeface="Times New Roman"/>
                <a:cs typeface="Times New Roman"/>
              </a:rPr>
              <a:t>between </a:t>
            </a:r>
            <a:r>
              <a:rPr sz="1200" spc="-5" dirty="0">
                <a:latin typeface="Times New Roman"/>
                <a:cs typeface="Times New Roman"/>
              </a:rPr>
              <a:t>different computers, routers,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websites. </a:t>
            </a:r>
            <a:r>
              <a:rPr sz="1200" dirty="0">
                <a:latin typeface="Times New Roman"/>
                <a:cs typeface="Times New Roman"/>
              </a:rPr>
              <a:t>science </a:t>
            </a:r>
            <a:r>
              <a:rPr sz="1200" spc="-5" dirty="0">
                <a:latin typeface="Times New Roman"/>
                <a:cs typeface="Times New Roman"/>
              </a:rPr>
              <a:t>addresses offer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doing therefore and </a:t>
            </a:r>
            <a:r>
              <a:rPr sz="1200" dirty="0">
                <a:latin typeface="Times New Roman"/>
                <a:cs typeface="Times New Roman"/>
              </a:rPr>
              <a:t>kind a vital a part of </a:t>
            </a:r>
            <a:r>
              <a:rPr sz="1200" spc="-5" dirty="0">
                <a:latin typeface="Times New Roman"/>
                <a:cs typeface="Times New Roman"/>
              </a:rPr>
              <a:t>however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works.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00"/>
              </a:lnSpc>
              <a:spcBef>
                <a:spcPts val="790"/>
              </a:spcBef>
            </a:pPr>
            <a:r>
              <a:rPr sz="1200" spc="-5" dirty="0">
                <a:latin typeface="Times New Roman"/>
                <a:cs typeface="Times New Roman"/>
              </a:rPr>
              <a:t>A science address may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a string of </a:t>
            </a:r>
            <a:r>
              <a:rPr sz="1200" spc="-5" dirty="0">
                <a:latin typeface="Times New Roman"/>
                <a:cs typeface="Times New Roman"/>
              </a:rPr>
              <a:t>numbers separated </a:t>
            </a:r>
            <a:r>
              <a:rPr sz="1200" dirty="0">
                <a:latin typeface="Times New Roman"/>
                <a:cs typeface="Times New Roman"/>
              </a:rPr>
              <a:t>by periods. science </a:t>
            </a:r>
            <a:r>
              <a:rPr sz="1200" spc="-5" dirty="0">
                <a:latin typeface="Times New Roman"/>
                <a:cs typeface="Times New Roman"/>
              </a:rPr>
              <a:t>addresses </a:t>
            </a:r>
            <a:r>
              <a:rPr sz="1200" spc="5" dirty="0">
                <a:latin typeface="Times New Roman"/>
                <a:cs typeface="Times New Roman"/>
              </a:rPr>
              <a:t>are  </a:t>
            </a:r>
            <a:r>
              <a:rPr sz="1200" spc="-5" dirty="0">
                <a:latin typeface="Times New Roman"/>
                <a:cs typeface="Times New Roman"/>
              </a:rPr>
              <a:t>expressed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4 </a:t>
            </a:r>
            <a:r>
              <a:rPr sz="1200" spc="-5" dirty="0">
                <a:latin typeface="Times New Roman"/>
                <a:cs typeface="Times New Roman"/>
              </a:rPr>
              <a:t>numbers </a:t>
            </a:r>
            <a:r>
              <a:rPr sz="1200" dirty="0">
                <a:latin typeface="Times New Roman"/>
                <a:cs typeface="Times New Roman"/>
              </a:rPr>
              <a:t>—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example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can be 192.158.1.38. </a:t>
            </a:r>
            <a:r>
              <a:rPr sz="1200" spc="-5" dirty="0">
                <a:latin typeface="Times New Roman"/>
                <a:cs typeface="Times New Roman"/>
              </a:rPr>
              <a:t>every  variety </a:t>
            </a:r>
            <a:r>
              <a:rPr sz="1200" dirty="0">
                <a:latin typeface="Times New Roman"/>
                <a:cs typeface="Times New Roman"/>
              </a:rPr>
              <a:t>within the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vary from </a:t>
            </a:r>
            <a:r>
              <a:rPr sz="1200" dirty="0">
                <a:latin typeface="Times New Roman"/>
                <a:cs typeface="Times New Roman"/>
              </a:rPr>
              <a:t>zero to 255. So, the total </a:t>
            </a:r>
            <a:r>
              <a:rPr sz="1200" spc="-5" dirty="0">
                <a:latin typeface="Times New Roman"/>
                <a:cs typeface="Times New Roman"/>
              </a:rPr>
              <a:t>science addressing vary goes  from zero.0.0.0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255.255.255.255.IP addresses </a:t>
            </a:r>
            <a:r>
              <a:rPr sz="1200" dirty="0">
                <a:latin typeface="Times New Roman"/>
                <a:cs typeface="Times New Roman"/>
              </a:rPr>
              <a:t>don't </a:t>
            </a:r>
            <a:r>
              <a:rPr sz="1200" spc="-5" dirty="0">
                <a:latin typeface="Times New Roman"/>
                <a:cs typeface="Times New Roman"/>
              </a:rPr>
              <a:t>seem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random. </a:t>
            </a:r>
            <a:r>
              <a:rPr sz="1200" dirty="0">
                <a:latin typeface="Times New Roman"/>
                <a:cs typeface="Times New Roman"/>
              </a:rPr>
              <a:t>they're  </a:t>
            </a:r>
            <a:r>
              <a:rPr sz="1200" spc="-5" dirty="0">
                <a:latin typeface="Times New Roman"/>
                <a:cs typeface="Times New Roman"/>
              </a:rPr>
              <a:t>mathematically </a:t>
            </a:r>
            <a:r>
              <a:rPr sz="1200" dirty="0">
                <a:latin typeface="Times New Roman"/>
                <a:cs typeface="Times New Roman"/>
              </a:rPr>
              <a:t>made and </a:t>
            </a:r>
            <a:r>
              <a:rPr sz="1200" spc="-5" dirty="0">
                <a:latin typeface="Times New Roman"/>
                <a:cs typeface="Times New Roman"/>
              </a:rPr>
              <a:t>allotted </a:t>
            </a: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-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appointed </a:t>
            </a:r>
            <a:r>
              <a:rPr sz="1200" spc="-5" dirty="0">
                <a:latin typeface="Times New Roman"/>
                <a:cs typeface="Times New Roman"/>
              </a:rPr>
              <a:t>Numbers Authority (IANA), </a:t>
            </a:r>
            <a:r>
              <a:rPr sz="1200" dirty="0">
                <a:latin typeface="Times New Roman"/>
                <a:cs typeface="Times New Roman"/>
              </a:rPr>
              <a:t>a  division of the </a:t>
            </a:r>
            <a:r>
              <a:rPr sz="1200" spc="-5" dirty="0">
                <a:latin typeface="Times New Roman"/>
                <a:cs typeface="Times New Roman"/>
              </a:rPr>
              <a:t>web Corporation for appointed </a:t>
            </a:r>
            <a:r>
              <a:rPr sz="1200" dirty="0">
                <a:latin typeface="Times New Roman"/>
                <a:cs typeface="Times New Roman"/>
              </a:rPr>
              <a:t>Names </a:t>
            </a:r>
            <a:r>
              <a:rPr sz="1200" spc="-5" dirty="0">
                <a:latin typeface="Times New Roman"/>
                <a:cs typeface="Times New Roman"/>
              </a:rPr>
              <a:t>and Numbers (ICANN). </a:t>
            </a:r>
            <a:r>
              <a:rPr sz="1200" spc="-10" dirty="0">
                <a:latin typeface="Times New Roman"/>
                <a:cs typeface="Times New Roman"/>
              </a:rPr>
              <a:t>ICANN </a:t>
            </a:r>
            <a:r>
              <a:rPr sz="1200" dirty="0">
                <a:latin typeface="Times New Roman"/>
                <a:cs typeface="Times New Roman"/>
              </a:rPr>
              <a:t>may  be a </a:t>
            </a:r>
            <a:r>
              <a:rPr sz="1200" spc="-5" dirty="0">
                <a:latin typeface="Times New Roman"/>
                <a:cs typeface="Times New Roman"/>
              </a:rPr>
              <a:t>non-profit organization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was established </a:t>
            </a:r>
            <a:r>
              <a:rPr sz="1200" dirty="0">
                <a:latin typeface="Times New Roman"/>
                <a:cs typeface="Times New Roman"/>
              </a:rPr>
              <a:t>within u. </a:t>
            </a:r>
            <a:r>
              <a:rPr sz="1200" spc="-5" dirty="0">
                <a:latin typeface="Times New Roman"/>
                <a:cs typeface="Times New Roman"/>
              </a:rPr>
              <a:t>s. </a:t>
            </a:r>
            <a:r>
              <a:rPr sz="1200" dirty="0">
                <a:latin typeface="Times New Roman"/>
                <a:cs typeface="Times New Roman"/>
              </a:rPr>
              <a:t>in 1998 to </a:t>
            </a:r>
            <a:r>
              <a:rPr sz="1200" spc="-5" dirty="0">
                <a:latin typeface="Times New Roman"/>
                <a:cs typeface="Times New Roman"/>
              </a:rPr>
              <a:t>assist maintain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protection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web and permit </a:t>
            </a:r>
            <a:r>
              <a:rPr sz="1200" dirty="0">
                <a:latin typeface="Times New Roman"/>
                <a:cs typeface="Times New Roman"/>
              </a:rPr>
              <a:t>it to be </a:t>
            </a:r>
            <a:r>
              <a:rPr sz="1200" spc="-5" dirty="0">
                <a:latin typeface="Times New Roman"/>
                <a:cs typeface="Times New Roman"/>
              </a:rPr>
              <a:t>usable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all. whenever anyone registers </a:t>
            </a:r>
            <a:r>
              <a:rPr sz="1200" dirty="0">
                <a:latin typeface="Times New Roman"/>
                <a:cs typeface="Times New Roman"/>
              </a:rPr>
              <a:t>a site on  the </a:t>
            </a:r>
            <a:r>
              <a:rPr sz="1200" spc="-5" dirty="0">
                <a:latin typeface="Times New Roman"/>
                <a:cs typeface="Times New Roman"/>
              </a:rPr>
              <a:t>web, </a:t>
            </a:r>
            <a:r>
              <a:rPr sz="1200" dirty="0">
                <a:latin typeface="Times New Roman"/>
                <a:cs typeface="Times New Roman"/>
              </a:rPr>
              <a:t>they are going through a site </a:t>
            </a:r>
            <a:r>
              <a:rPr sz="1200" spc="-5" dirty="0">
                <a:latin typeface="Times New Roman"/>
                <a:cs typeface="Times New Roman"/>
              </a:rPr>
              <a:t>name registrar, </a:t>
            </a:r>
            <a:r>
              <a:rPr sz="1200" dirty="0">
                <a:latin typeface="Times New Roman"/>
                <a:cs typeface="Times New Roman"/>
              </a:rPr>
              <a:t>World </a:t>
            </a:r>
            <a:r>
              <a:rPr sz="1200" spc="-5" dirty="0">
                <a:latin typeface="Times New Roman"/>
                <a:cs typeface="Times New Roman"/>
              </a:rPr>
              <a:t>Health Organization pays </a:t>
            </a:r>
            <a:r>
              <a:rPr sz="1200" dirty="0">
                <a:latin typeface="Times New Roman"/>
                <a:cs typeface="Times New Roman"/>
              </a:rPr>
              <a:t>a little  </a:t>
            </a:r>
            <a:r>
              <a:rPr sz="1200" spc="-5" dirty="0">
                <a:latin typeface="Times New Roman"/>
                <a:cs typeface="Times New Roman"/>
              </a:rPr>
              <a:t>fee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ICANN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register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751830" cy="30607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3400"/>
              </a:lnSpc>
              <a:spcBef>
                <a:spcPts val="50"/>
              </a:spcBef>
            </a:pPr>
            <a:r>
              <a:rPr sz="1200" spc="-5" dirty="0">
                <a:latin typeface="Times New Roman"/>
                <a:cs typeface="Times New Roman"/>
              </a:rPr>
              <a:t>Two versions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web Protocol </a:t>
            </a:r>
            <a:r>
              <a:rPr sz="1200" dirty="0">
                <a:latin typeface="Times New Roman"/>
                <a:cs typeface="Times New Roman"/>
              </a:rPr>
              <a:t>are in common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these days. the </a:t>
            </a:r>
            <a:r>
              <a:rPr sz="1200" spc="-5" dirty="0">
                <a:latin typeface="Times New Roman"/>
                <a:cs typeface="Times New Roman"/>
              </a:rPr>
              <a:t>{first|the  initial} version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web Protocol that was </a:t>
            </a:r>
            <a:r>
              <a:rPr sz="1200" dirty="0">
                <a:latin typeface="Times New Roman"/>
                <a:cs typeface="Times New Roman"/>
              </a:rPr>
              <a:t>first </a:t>
            </a:r>
            <a:r>
              <a:rPr sz="1200" spc="-5" dirty="0">
                <a:latin typeface="Times New Roman"/>
                <a:cs typeface="Times New Roman"/>
              </a:rPr>
              <a:t>deployed </a:t>
            </a:r>
            <a:r>
              <a:rPr sz="1200" dirty="0">
                <a:latin typeface="Times New Roman"/>
                <a:cs typeface="Times New Roman"/>
              </a:rPr>
              <a:t>in 1983 within the </a:t>
            </a:r>
            <a:r>
              <a:rPr sz="1200" spc="-5" dirty="0">
                <a:latin typeface="Times New Roman"/>
                <a:cs typeface="Times New Roman"/>
              </a:rPr>
              <a:t>ARPANET,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precursor </a:t>
            </a:r>
            <a:r>
              <a:rPr sz="1200" dirty="0">
                <a:latin typeface="Times New Roman"/>
                <a:cs typeface="Times New Roman"/>
              </a:rPr>
              <a:t>of the web, </a:t>
            </a:r>
            <a:r>
              <a:rPr sz="1200" spc="-5" dirty="0">
                <a:latin typeface="Times New Roman"/>
                <a:cs typeface="Times New Roman"/>
              </a:rPr>
              <a:t>is net Protocol version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(IPv4).</a:t>
            </a:r>
            <a:endParaRPr sz="1200" dirty="0">
              <a:latin typeface="Times New Roman"/>
              <a:cs typeface="Times New Roman"/>
            </a:endParaRPr>
          </a:p>
          <a:p>
            <a:pPr marL="12700" marR="87630" algn="just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speedy exhaustion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IPv4 address area offered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assignment </a:t>
            </a:r>
            <a:r>
              <a:rPr sz="1200" dirty="0">
                <a:latin typeface="Times New Roman"/>
                <a:cs typeface="Times New Roman"/>
              </a:rPr>
              <a:t>to net </a:t>
            </a:r>
            <a:r>
              <a:rPr sz="1200" spc="-5" dirty="0">
                <a:latin typeface="Times New Roman"/>
                <a:cs typeface="Times New Roman"/>
              </a:rPr>
              <a:t>service </a:t>
            </a:r>
            <a:r>
              <a:rPr sz="1200" dirty="0">
                <a:latin typeface="Times New Roman"/>
                <a:cs typeface="Times New Roman"/>
              </a:rPr>
              <a:t>suppliers  </a:t>
            </a:r>
            <a:r>
              <a:rPr sz="1200" spc="-5" dirty="0">
                <a:latin typeface="Times New Roman"/>
                <a:cs typeface="Times New Roman"/>
              </a:rPr>
              <a:t>and end-user organizations </a:t>
            </a: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-5" dirty="0">
                <a:latin typeface="Times New Roman"/>
                <a:cs typeface="Times New Roman"/>
              </a:rPr>
              <a:t>first Nineteen Nineties, </a:t>
            </a:r>
            <a:r>
              <a:rPr sz="1200" dirty="0">
                <a:latin typeface="Times New Roman"/>
                <a:cs typeface="Times New Roman"/>
              </a:rPr>
              <a:t>prompted the </a:t>
            </a:r>
            <a:r>
              <a:rPr sz="1200" spc="-5" dirty="0">
                <a:latin typeface="Times New Roman"/>
                <a:cs typeface="Times New Roman"/>
              </a:rPr>
              <a:t>web Engineering  Task Force (IETF) </a:t>
            </a:r>
            <a:r>
              <a:rPr sz="1200" dirty="0">
                <a:latin typeface="Times New Roman"/>
                <a:cs typeface="Times New Roman"/>
              </a:rPr>
              <a:t>to explore </a:t>
            </a:r>
            <a:r>
              <a:rPr sz="1200" spc="-5" dirty="0">
                <a:latin typeface="Times New Roman"/>
                <a:cs typeface="Times New Roman"/>
              </a:rPr>
              <a:t>new technologies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expand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addressing capability </a:t>
            </a:r>
            <a:r>
              <a:rPr sz="1200" dirty="0">
                <a:latin typeface="Times New Roman"/>
                <a:cs typeface="Times New Roman"/>
              </a:rPr>
              <a:t>on the  </a:t>
            </a:r>
            <a:r>
              <a:rPr sz="1200" spc="-5" dirty="0">
                <a:latin typeface="Times New Roman"/>
                <a:cs typeface="Times New Roman"/>
              </a:rPr>
              <a:t>web. </a:t>
            </a:r>
            <a:r>
              <a:rPr sz="1200" dirty="0">
                <a:latin typeface="Times New Roman"/>
                <a:cs typeface="Times New Roman"/>
              </a:rPr>
              <a:t>The result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a design of the </a:t>
            </a:r>
            <a:r>
              <a:rPr sz="1200" spc="-5" dirty="0">
                <a:latin typeface="Times New Roman"/>
                <a:cs typeface="Times New Roman"/>
              </a:rPr>
              <a:t>web Protocol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became eventually </a:t>
            </a:r>
            <a:r>
              <a:rPr sz="1200" dirty="0">
                <a:latin typeface="Times New Roman"/>
                <a:cs typeface="Times New Roman"/>
              </a:rPr>
              <a:t>called </a:t>
            </a:r>
            <a:r>
              <a:rPr sz="1200" spc="-5" dirty="0">
                <a:latin typeface="Times New Roman"/>
                <a:cs typeface="Times New Roman"/>
              </a:rPr>
              <a:t>net Protocol  Version half-dozen (IPv6) </a:t>
            </a:r>
            <a:r>
              <a:rPr sz="1200" dirty="0">
                <a:latin typeface="Times New Roman"/>
                <a:cs typeface="Times New Roman"/>
              </a:rPr>
              <a:t>in 1995. </a:t>
            </a:r>
            <a:r>
              <a:rPr sz="1200" spc="-5" dirty="0">
                <a:latin typeface="Times New Roman"/>
                <a:cs typeface="Times New Roman"/>
              </a:rPr>
              <a:t>IPv6 </a:t>
            </a:r>
            <a:r>
              <a:rPr sz="1200" dirty="0">
                <a:latin typeface="Times New Roman"/>
                <a:cs typeface="Times New Roman"/>
              </a:rPr>
              <a:t>technology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varied </a:t>
            </a:r>
            <a:r>
              <a:rPr sz="1200" dirty="0">
                <a:latin typeface="Times New Roman"/>
                <a:cs typeface="Times New Roman"/>
              </a:rPr>
              <a:t>testing </a:t>
            </a:r>
            <a:r>
              <a:rPr sz="1200" spc="-5" dirty="0">
                <a:latin typeface="Times New Roman"/>
                <a:cs typeface="Times New Roman"/>
              </a:rPr>
              <a:t>stages </a:t>
            </a:r>
            <a:r>
              <a:rPr sz="1200" dirty="0">
                <a:latin typeface="Times New Roman"/>
                <a:cs typeface="Times New Roman"/>
              </a:rPr>
              <a:t>till the </a:t>
            </a:r>
            <a:r>
              <a:rPr sz="1200" spc="5" dirty="0">
                <a:latin typeface="Times New Roman"/>
                <a:cs typeface="Times New Roman"/>
              </a:rPr>
              <a:t>mid-  </a:t>
            </a:r>
            <a:r>
              <a:rPr sz="1200" dirty="0">
                <a:latin typeface="Times New Roman"/>
                <a:cs typeface="Times New Roman"/>
              </a:rPr>
              <a:t>2000s </a:t>
            </a:r>
            <a:r>
              <a:rPr sz="1200" spc="-5" dirty="0">
                <a:latin typeface="Times New Roman"/>
                <a:cs typeface="Times New Roman"/>
              </a:rPr>
              <a:t>once industrial </a:t>
            </a:r>
            <a:r>
              <a:rPr sz="1200" dirty="0">
                <a:latin typeface="Times New Roman"/>
                <a:cs typeface="Times New Roman"/>
              </a:rPr>
              <a:t>production </a:t>
            </a:r>
            <a:r>
              <a:rPr sz="1200" spc="-5" dirty="0">
                <a:latin typeface="Times New Roman"/>
                <a:cs typeface="Times New Roman"/>
              </a:rPr>
              <a:t>preparation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commenced.</a:t>
            </a:r>
            <a:endParaRPr sz="1200" dirty="0">
              <a:latin typeface="Times New Roman"/>
              <a:cs typeface="Times New Roman"/>
            </a:endParaRPr>
          </a:p>
          <a:p>
            <a:pPr marL="12700" marR="17145" algn="just">
              <a:lnSpc>
                <a:spcPct val="103499"/>
              </a:lnSpc>
              <a:spcBef>
                <a:spcPts val="800"/>
              </a:spcBef>
            </a:pPr>
            <a:r>
              <a:rPr sz="1200" spc="-5" dirty="0">
                <a:latin typeface="Times New Roman"/>
                <a:cs typeface="Times New Roman"/>
              </a:rPr>
              <a:t>Today, </a:t>
            </a:r>
            <a:r>
              <a:rPr sz="1200" dirty="0">
                <a:latin typeface="Times New Roman"/>
                <a:cs typeface="Times New Roman"/>
              </a:rPr>
              <a:t>these 2 versions of the </a:t>
            </a:r>
            <a:r>
              <a:rPr sz="1200" spc="-5" dirty="0">
                <a:latin typeface="Times New Roman"/>
                <a:cs typeface="Times New Roman"/>
              </a:rPr>
              <a:t>web Protocol </a:t>
            </a:r>
            <a:r>
              <a:rPr sz="1200" dirty="0">
                <a:latin typeface="Times New Roman"/>
                <a:cs typeface="Times New Roman"/>
              </a:rPr>
              <a:t>are in </a:t>
            </a:r>
            <a:r>
              <a:rPr sz="1200" spc="-5" dirty="0">
                <a:latin typeface="Times New Roman"/>
                <a:cs typeface="Times New Roman"/>
              </a:rPr>
              <a:t>concurrent </a:t>
            </a:r>
            <a:r>
              <a:rPr sz="1200" dirty="0">
                <a:latin typeface="Times New Roman"/>
                <a:cs typeface="Times New Roman"/>
              </a:rPr>
              <a:t>use. </a:t>
            </a:r>
            <a:r>
              <a:rPr sz="1200" spc="-5" dirty="0">
                <a:latin typeface="Times New Roman"/>
                <a:cs typeface="Times New Roman"/>
              </a:rPr>
              <a:t>Among different </a:t>
            </a:r>
            <a:r>
              <a:rPr sz="1200" dirty="0">
                <a:latin typeface="Times New Roman"/>
                <a:cs typeface="Times New Roman"/>
              </a:rPr>
              <a:t>technical  </a:t>
            </a:r>
            <a:r>
              <a:rPr sz="1200" spc="-5" dirty="0">
                <a:latin typeface="Times New Roman"/>
                <a:cs typeface="Times New Roman"/>
              </a:rPr>
              <a:t>changes, </a:t>
            </a:r>
            <a:r>
              <a:rPr sz="1200" dirty="0">
                <a:latin typeface="Times New Roman"/>
                <a:cs typeface="Times New Roman"/>
              </a:rPr>
              <a:t>every version </a:t>
            </a:r>
            <a:r>
              <a:rPr sz="1200" spc="-5" dirty="0">
                <a:latin typeface="Times New Roman"/>
                <a:cs typeface="Times New Roman"/>
              </a:rPr>
              <a:t>defines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format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addresses otherwise. </a:t>
            </a:r>
            <a:r>
              <a:rPr sz="1200" dirty="0">
                <a:latin typeface="Times New Roman"/>
                <a:cs typeface="Times New Roman"/>
              </a:rPr>
              <a:t>owing to the </a:t>
            </a:r>
            <a:r>
              <a:rPr sz="1200" spc="-5" dirty="0">
                <a:latin typeface="Times New Roman"/>
                <a:cs typeface="Times New Roman"/>
              </a:rPr>
              <a:t>historical  prevalence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IPv4,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generic </a:t>
            </a:r>
            <a:r>
              <a:rPr sz="1200" dirty="0">
                <a:latin typeface="Times New Roman"/>
                <a:cs typeface="Times New Roman"/>
              </a:rPr>
              <a:t>term </a:t>
            </a:r>
            <a:r>
              <a:rPr sz="1200" spc="-5" dirty="0">
                <a:latin typeface="Times New Roman"/>
                <a:cs typeface="Times New Roman"/>
              </a:rPr>
              <a:t>science </a:t>
            </a:r>
            <a:r>
              <a:rPr sz="1200" dirty="0">
                <a:latin typeface="Times New Roman"/>
                <a:cs typeface="Times New Roman"/>
              </a:rPr>
              <a:t>address </a:t>
            </a:r>
            <a:r>
              <a:rPr sz="1200" spc="-5" dirty="0">
                <a:latin typeface="Times New Roman"/>
                <a:cs typeface="Times New Roman"/>
              </a:rPr>
              <a:t>generally </a:t>
            </a:r>
            <a:r>
              <a:rPr sz="1200" dirty="0">
                <a:latin typeface="Times New Roman"/>
                <a:cs typeface="Times New Roman"/>
              </a:rPr>
              <a:t>still </a:t>
            </a:r>
            <a:r>
              <a:rPr sz="1200" spc="-5" dirty="0">
                <a:latin typeface="Times New Roman"/>
                <a:cs typeface="Times New Roman"/>
              </a:rPr>
              <a:t>refers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addresses  </a:t>
            </a:r>
            <a:r>
              <a:rPr sz="1200" dirty="0">
                <a:latin typeface="Times New Roman"/>
                <a:cs typeface="Times New Roman"/>
              </a:rPr>
              <a:t>outlined by </a:t>
            </a:r>
            <a:r>
              <a:rPr sz="1200" spc="-5" dirty="0">
                <a:latin typeface="Times New Roman"/>
                <a:cs typeface="Times New Roman"/>
              </a:rPr>
              <a:t>IPv4.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gap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version sequence between IPv4 and IPv6 </a:t>
            </a:r>
            <a:r>
              <a:rPr sz="1200" dirty="0">
                <a:latin typeface="Times New Roman"/>
                <a:cs typeface="Times New Roman"/>
              </a:rPr>
              <a:t>resulted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assignment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version </a:t>
            </a:r>
            <a:r>
              <a:rPr sz="1200" dirty="0">
                <a:latin typeface="Times New Roman"/>
                <a:cs typeface="Times New Roman"/>
              </a:rPr>
              <a:t>five to the </a:t>
            </a:r>
            <a:r>
              <a:rPr sz="1200" spc="-5" dirty="0">
                <a:latin typeface="Times New Roman"/>
                <a:cs typeface="Times New Roman"/>
              </a:rPr>
              <a:t>experimental </a:t>
            </a:r>
            <a:r>
              <a:rPr sz="1200" dirty="0">
                <a:latin typeface="Times New Roman"/>
                <a:cs typeface="Times New Roman"/>
              </a:rPr>
              <a:t>net </a:t>
            </a:r>
            <a:r>
              <a:rPr sz="1200" spc="-5" dirty="0">
                <a:latin typeface="Times New Roman"/>
                <a:cs typeface="Times New Roman"/>
              </a:rPr>
              <a:t>Stream Protocol </a:t>
            </a:r>
            <a:r>
              <a:rPr sz="1200" dirty="0">
                <a:latin typeface="Times New Roman"/>
                <a:cs typeface="Times New Roman"/>
              </a:rPr>
              <a:t>in 1979, that but </a:t>
            </a:r>
            <a:r>
              <a:rPr sz="1200" spc="-5" dirty="0">
                <a:latin typeface="Times New Roman"/>
                <a:cs typeface="Times New Roman"/>
              </a:rPr>
              <a:t>was ne'er  </a:t>
            </a:r>
            <a:r>
              <a:rPr sz="1200" dirty="0">
                <a:latin typeface="Times New Roman"/>
                <a:cs typeface="Times New Roman"/>
              </a:rPr>
              <a:t>noted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IPv5.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96510"/>
            <a:ext cx="544385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Compiling and Uploading </a:t>
            </a:r>
            <a:r>
              <a:rPr sz="1600" b="1" spc="-10" dirty="0">
                <a:latin typeface="Times New Roman"/>
                <a:cs typeface="Times New Roman"/>
              </a:rPr>
              <a:t>the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code</a:t>
            </a:r>
            <a:r>
              <a:rPr sz="1100" dirty="0">
                <a:latin typeface="Times New Roman"/>
                <a:cs typeface="Times New Roman"/>
              </a:rPr>
              <a:t>:</a:t>
            </a:r>
          </a:p>
          <a:p>
            <a:pPr marL="12700" marR="5080" indent="34925" algn="just">
              <a:lnSpc>
                <a:spcPct val="103600"/>
              </a:lnSpc>
              <a:spcBef>
                <a:spcPts val="860"/>
              </a:spcBef>
            </a:pPr>
            <a:r>
              <a:rPr sz="1100" spc="-5" dirty="0">
                <a:latin typeface="Times New Roman"/>
                <a:cs typeface="Times New Roman"/>
              </a:rPr>
              <a:t>when the completion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code, </a:t>
            </a:r>
            <a:r>
              <a:rPr sz="1100" spc="-5" dirty="0">
                <a:latin typeface="Times New Roman"/>
                <a:cs typeface="Times New Roman"/>
              </a:rPr>
              <a:t>we are going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compile </a:t>
            </a:r>
            <a:r>
              <a:rPr sz="1100" dirty="0">
                <a:latin typeface="Times New Roman"/>
                <a:cs typeface="Times New Roman"/>
              </a:rPr>
              <a:t>the code and if </a:t>
            </a:r>
            <a:r>
              <a:rPr sz="1100" spc="-5" dirty="0">
                <a:latin typeface="Times New Roman"/>
                <a:cs typeface="Times New Roman"/>
              </a:rPr>
              <a:t>there </a:t>
            </a:r>
            <a:r>
              <a:rPr sz="1100" dirty="0">
                <a:latin typeface="Times New Roman"/>
                <a:cs typeface="Times New Roman"/>
              </a:rPr>
              <a:t>aren’t any errors  </a:t>
            </a:r>
            <a:r>
              <a:rPr sz="1100" spc="-5" dirty="0">
                <a:latin typeface="Times New Roman"/>
                <a:cs typeface="Times New Roman"/>
              </a:rPr>
              <a:t>within the code,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code </a:t>
            </a:r>
            <a:r>
              <a:rPr sz="1100" dirty="0">
                <a:latin typeface="Times New Roman"/>
                <a:cs typeface="Times New Roman"/>
              </a:rPr>
              <a:t>gets </a:t>
            </a:r>
            <a:r>
              <a:rPr sz="1100" spc="-5" dirty="0">
                <a:latin typeface="Times New Roman"/>
                <a:cs typeface="Times New Roman"/>
              </a:rPr>
              <a:t>uploaded </a:t>
            </a:r>
            <a:r>
              <a:rPr sz="1100" dirty="0">
                <a:latin typeface="Times New Roman"/>
                <a:cs typeface="Times New Roman"/>
              </a:rPr>
              <a:t>and dead</a:t>
            </a:r>
            <a:r>
              <a:rPr sz="1100" dirty="0">
                <a:latin typeface="Carlito"/>
                <a:cs typeface="Carlito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5720079"/>
            <a:ext cx="5605145" cy="3676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7"/>
            <a:ext cx="5716270" cy="113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Connecting the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device</a:t>
            </a:r>
            <a:r>
              <a:rPr sz="1100" dirty="0">
                <a:latin typeface="Times New Roman"/>
                <a:cs typeface="Times New Roman"/>
              </a:rPr>
              <a:t>:</a:t>
            </a:r>
          </a:p>
          <a:p>
            <a:pPr marL="12700" marR="5080" indent="69850" algn="just">
              <a:lnSpc>
                <a:spcPct val="103299"/>
              </a:lnSpc>
              <a:spcBef>
                <a:spcPts val="844"/>
              </a:spcBef>
            </a:pP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the code </a:t>
            </a:r>
            <a:r>
              <a:rPr sz="1200" spc="-5" dirty="0">
                <a:latin typeface="Times New Roman"/>
                <a:cs typeface="Times New Roman"/>
              </a:rPr>
              <a:t>gets </a:t>
            </a:r>
            <a:r>
              <a:rPr sz="1200" dirty="0">
                <a:latin typeface="Times New Roman"/>
                <a:cs typeface="Times New Roman"/>
              </a:rPr>
              <a:t>uploaded with </a:t>
            </a:r>
            <a:r>
              <a:rPr sz="1200" spc="-5" dirty="0">
                <a:latin typeface="Times New Roman"/>
                <a:cs typeface="Times New Roman"/>
              </a:rPr>
              <a:t>success, we'll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hosted network </a:t>
            </a:r>
            <a:r>
              <a:rPr sz="1200" dirty="0">
                <a:latin typeface="Times New Roman"/>
                <a:cs typeface="Times New Roman"/>
              </a:rPr>
              <a:t>in  </a:t>
            </a:r>
            <a:r>
              <a:rPr sz="1200" spc="-5" dirty="0">
                <a:latin typeface="Times New Roman"/>
                <a:cs typeface="Times New Roman"/>
              </a:rPr>
              <a:t>conjunction </a:t>
            </a:r>
            <a:r>
              <a:rPr sz="1200" dirty="0">
                <a:latin typeface="Times New Roman"/>
                <a:cs typeface="Times New Roman"/>
              </a:rPr>
              <a:t>with the opposite on the </a:t>
            </a:r>
            <a:r>
              <a:rPr sz="1200" spc="-5" dirty="0">
                <a:latin typeface="Times New Roman"/>
                <a:cs typeface="Times New Roman"/>
              </a:rPr>
              <a:t>market </a:t>
            </a:r>
            <a:r>
              <a:rPr sz="1200" dirty="0">
                <a:latin typeface="Times New Roman"/>
                <a:cs typeface="Times New Roman"/>
              </a:rPr>
              <a:t>networks on the </a:t>
            </a:r>
            <a:r>
              <a:rPr sz="1200" spc="-5" dirty="0">
                <a:latin typeface="Times New Roman"/>
                <a:cs typeface="Times New Roman"/>
              </a:rPr>
              <a:t>device. Once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device </a:t>
            </a:r>
            <a:r>
              <a:rPr sz="1200" dirty="0">
                <a:latin typeface="Times New Roman"/>
                <a:cs typeface="Times New Roman"/>
              </a:rPr>
              <a:t>gets  </a:t>
            </a:r>
            <a:r>
              <a:rPr sz="1200" spc="-5" dirty="0">
                <a:latin typeface="Times New Roman"/>
                <a:cs typeface="Times New Roman"/>
              </a:rPr>
              <a:t>connected </a:t>
            </a:r>
            <a:r>
              <a:rPr sz="1200" dirty="0">
                <a:latin typeface="Times New Roman"/>
                <a:cs typeface="Times New Roman"/>
              </a:rPr>
              <a:t>to the network, it </a:t>
            </a:r>
            <a:r>
              <a:rPr sz="1200" spc="-5" dirty="0">
                <a:latin typeface="Times New Roman"/>
                <a:cs typeface="Times New Roman"/>
              </a:rPr>
              <a:t>redirects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specified website. Also </a:t>
            </a:r>
            <a:r>
              <a:rPr sz="1200" dirty="0">
                <a:latin typeface="Times New Roman"/>
                <a:cs typeface="Times New Roman"/>
              </a:rPr>
              <a:t>the most </a:t>
            </a:r>
            <a:r>
              <a:rPr sz="1200" spc="-5" dirty="0">
                <a:latin typeface="Times New Roman"/>
                <a:cs typeface="Times New Roman"/>
              </a:rPr>
              <a:t>range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devices 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hook up with </a:t>
            </a:r>
            <a:r>
              <a:rPr sz="1200" spc="-5" dirty="0">
                <a:latin typeface="Times New Roman"/>
                <a:cs typeface="Times New Roman"/>
              </a:rPr>
              <a:t>the created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-5" dirty="0">
                <a:latin typeface="Times New Roman"/>
                <a:cs typeface="Times New Roman"/>
              </a:rPr>
              <a:t>is proscribed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649981"/>
            <a:ext cx="5747385" cy="59911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Captive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Portal:</a:t>
            </a:r>
            <a:endParaRPr sz="1600" dirty="0">
              <a:latin typeface="Times New Roman"/>
              <a:cs typeface="Times New Roman"/>
            </a:endParaRPr>
          </a:p>
          <a:p>
            <a:pPr marL="12700" marR="5080" indent="34925" algn="just">
              <a:lnSpc>
                <a:spcPct val="103400"/>
              </a:lnSpc>
              <a:spcBef>
                <a:spcPts val="845"/>
              </a:spcBef>
            </a:pPr>
            <a:r>
              <a:rPr sz="1200" spc="-5" dirty="0">
                <a:latin typeface="Times New Roman"/>
                <a:cs typeface="Times New Roman"/>
              </a:rPr>
              <a:t>A captive portal could </a:t>
            </a:r>
            <a:r>
              <a:rPr sz="1200" dirty="0">
                <a:latin typeface="Times New Roman"/>
                <a:cs typeface="Times New Roman"/>
              </a:rPr>
              <a:t>be a </a:t>
            </a:r>
            <a:r>
              <a:rPr sz="1200" spc="-5" dirty="0">
                <a:latin typeface="Times New Roman"/>
                <a:cs typeface="Times New Roman"/>
              </a:rPr>
              <a:t>website accessed with an </a:t>
            </a:r>
            <a:r>
              <a:rPr sz="1200" dirty="0">
                <a:latin typeface="Times New Roman"/>
                <a:cs typeface="Times New Roman"/>
              </a:rPr>
              <a:t>online </a:t>
            </a:r>
            <a:r>
              <a:rPr sz="1200" spc="-5" dirty="0">
                <a:latin typeface="Times New Roman"/>
                <a:cs typeface="Times New Roman"/>
              </a:rPr>
              <a:t>browser that's </a:t>
            </a:r>
            <a:r>
              <a:rPr sz="1200" dirty="0">
                <a:latin typeface="Times New Roman"/>
                <a:cs typeface="Times New Roman"/>
              </a:rPr>
              <a:t>flaunted to </a:t>
            </a:r>
            <a:r>
              <a:rPr sz="1200" spc="-5" dirty="0">
                <a:latin typeface="Times New Roman"/>
                <a:cs typeface="Times New Roman"/>
              </a:rPr>
              <a:t>newly  connected users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Wi-Fi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wired </a:t>
            </a:r>
            <a:r>
              <a:rPr sz="1200" dirty="0">
                <a:latin typeface="Times New Roman"/>
                <a:cs typeface="Times New Roman"/>
              </a:rPr>
              <a:t>network before they're </a:t>
            </a:r>
            <a:r>
              <a:rPr sz="1200" spc="-5" dirty="0">
                <a:latin typeface="Times New Roman"/>
                <a:cs typeface="Times New Roman"/>
              </a:rPr>
              <a:t>granted </a:t>
            </a:r>
            <a:r>
              <a:rPr sz="1200" dirty="0">
                <a:latin typeface="Times New Roman"/>
                <a:cs typeface="Times New Roman"/>
              </a:rPr>
              <a:t>broader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network  resources. </a:t>
            </a:r>
            <a:r>
              <a:rPr sz="1200" dirty="0">
                <a:latin typeface="Times New Roman"/>
                <a:cs typeface="Times New Roman"/>
              </a:rPr>
              <a:t>The web-based kind either mechanically </a:t>
            </a:r>
            <a:r>
              <a:rPr sz="1200" spc="-5" dirty="0">
                <a:latin typeface="Times New Roman"/>
                <a:cs typeface="Times New Roman"/>
              </a:rPr>
              <a:t>opens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very application,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seems  once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 opens an </a:t>
            </a:r>
            <a:r>
              <a:rPr sz="1200" dirty="0">
                <a:latin typeface="Times New Roman"/>
                <a:cs typeface="Times New Roman"/>
              </a:rPr>
              <a:t>online </a:t>
            </a:r>
            <a:r>
              <a:rPr sz="1200" spc="-5" dirty="0">
                <a:latin typeface="Times New Roman"/>
                <a:cs typeface="Times New Roman"/>
              </a:rPr>
              <a:t>browser and </a:t>
            </a:r>
            <a:r>
              <a:rPr sz="1200" dirty="0">
                <a:latin typeface="Times New Roman"/>
                <a:cs typeface="Times New Roman"/>
              </a:rPr>
              <a:t>tries to go to any </a:t>
            </a:r>
            <a:r>
              <a:rPr sz="1200" spc="-5" dirty="0">
                <a:latin typeface="Times New Roman"/>
                <a:cs typeface="Times New Roman"/>
              </a:rPr>
              <a:t>website.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alternative </a:t>
            </a:r>
            <a:r>
              <a:rPr sz="1200" dirty="0">
                <a:latin typeface="Times New Roman"/>
                <a:cs typeface="Times New Roman"/>
              </a:rPr>
              <a:t>words, the  </a:t>
            </a:r>
            <a:r>
              <a:rPr sz="1200" spc="-5" dirty="0">
                <a:latin typeface="Times New Roman"/>
                <a:cs typeface="Times New Roman"/>
              </a:rPr>
              <a:t>user is "captive" </a:t>
            </a:r>
            <a:r>
              <a:rPr sz="1200" dirty="0">
                <a:latin typeface="Times New Roman"/>
                <a:cs typeface="Times New Roman"/>
              </a:rPr>
              <a:t>- unable to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web freely </a:t>
            </a:r>
            <a:r>
              <a:rPr sz="1200" dirty="0">
                <a:latin typeface="Times New Roman"/>
                <a:cs typeface="Times New Roman"/>
              </a:rPr>
              <a:t>till the </a:t>
            </a:r>
            <a:r>
              <a:rPr sz="1200" spc="-5" dirty="0">
                <a:latin typeface="Times New Roman"/>
                <a:cs typeface="Times New Roman"/>
              </a:rPr>
              <a:t>user is granted access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web  and has "completed"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captive portal. </a:t>
            </a:r>
            <a:r>
              <a:rPr sz="1200" dirty="0">
                <a:latin typeface="Times New Roman"/>
                <a:cs typeface="Times New Roman"/>
              </a:rPr>
              <a:t>this permits the supplier of this </a:t>
            </a:r>
            <a:r>
              <a:rPr sz="1200" spc="-5" dirty="0">
                <a:latin typeface="Times New Roman"/>
                <a:cs typeface="Times New Roman"/>
              </a:rPr>
              <a:t>service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show </a:t>
            </a:r>
            <a:r>
              <a:rPr sz="1200" dirty="0">
                <a:latin typeface="Times New Roman"/>
                <a:cs typeface="Times New Roman"/>
              </a:rPr>
              <a:t>or  </a:t>
            </a:r>
            <a:r>
              <a:rPr sz="1200" spc="-5" dirty="0">
                <a:latin typeface="Times New Roman"/>
                <a:cs typeface="Times New Roman"/>
              </a:rPr>
              <a:t>send advertisements </a:t>
            </a:r>
            <a:r>
              <a:rPr sz="1200" dirty="0">
                <a:latin typeface="Times New Roman"/>
                <a:cs typeface="Times New Roman"/>
              </a:rPr>
              <a:t>to users </a:t>
            </a:r>
            <a:r>
              <a:rPr sz="1200" spc="-5" dirty="0">
                <a:latin typeface="Times New Roman"/>
                <a:cs typeface="Times New Roman"/>
              </a:rPr>
              <a:t>World Health Organization </a:t>
            </a:r>
            <a:r>
              <a:rPr sz="1200" dirty="0">
                <a:latin typeface="Times New Roman"/>
                <a:cs typeface="Times New Roman"/>
              </a:rPr>
              <a:t>hook up with the </a:t>
            </a:r>
            <a:r>
              <a:rPr sz="1200" spc="-5" dirty="0">
                <a:latin typeface="Times New Roman"/>
                <a:cs typeface="Times New Roman"/>
              </a:rPr>
              <a:t>Wi-Fi access  purpose. </a:t>
            </a:r>
            <a:r>
              <a:rPr sz="1200" dirty="0">
                <a:latin typeface="Times New Roman"/>
                <a:cs typeface="Times New Roman"/>
              </a:rPr>
              <a:t>this kind of service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additionally </a:t>
            </a:r>
            <a:r>
              <a:rPr sz="1200" spc="-5" dirty="0">
                <a:latin typeface="Times New Roman"/>
                <a:cs typeface="Times New Roman"/>
              </a:rPr>
              <a:t>generally called "social </a:t>
            </a:r>
            <a:r>
              <a:rPr sz="1200" dirty="0">
                <a:latin typeface="Times New Roman"/>
                <a:cs typeface="Times New Roman"/>
              </a:rPr>
              <a:t>Wi-Fi",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they'll invite a  </a:t>
            </a:r>
            <a:r>
              <a:rPr sz="1200" spc="-5" dirty="0">
                <a:latin typeface="Times New Roman"/>
                <a:cs typeface="Times New Roman"/>
              </a:rPr>
              <a:t>social network account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login </a:t>
            </a:r>
            <a:r>
              <a:rPr sz="1200" spc="-5" dirty="0">
                <a:latin typeface="Times New Roman"/>
                <a:cs typeface="Times New Roman"/>
              </a:rPr>
              <a:t>(such as Facebook). Over </a:t>
            </a:r>
            <a:r>
              <a:rPr sz="1200" dirty="0">
                <a:latin typeface="Times New Roman"/>
                <a:cs typeface="Times New Roman"/>
              </a:rPr>
              <a:t>the past </a:t>
            </a:r>
            <a:r>
              <a:rPr sz="1200" spc="-5" dirty="0">
                <a:latin typeface="Times New Roman"/>
                <a:cs typeface="Times New Roman"/>
              </a:rPr>
              <a:t>few </a:t>
            </a:r>
            <a:r>
              <a:rPr sz="1200" dirty="0">
                <a:latin typeface="Times New Roman"/>
                <a:cs typeface="Times New Roman"/>
              </a:rPr>
              <a:t>years, </a:t>
            </a:r>
            <a:r>
              <a:rPr sz="1200" spc="-5" dirty="0">
                <a:latin typeface="Times New Roman"/>
                <a:cs typeface="Times New Roman"/>
              </a:rPr>
              <a:t>such social </a:t>
            </a:r>
            <a:r>
              <a:rPr sz="1200" spc="5" dirty="0">
                <a:latin typeface="Times New Roman"/>
                <a:cs typeface="Times New Roman"/>
              </a:rPr>
              <a:t>Wi-  </a:t>
            </a:r>
            <a:r>
              <a:rPr sz="1200" spc="-10" dirty="0">
                <a:latin typeface="Times New Roman"/>
                <a:cs typeface="Times New Roman"/>
              </a:rPr>
              <a:t>Fi </a:t>
            </a:r>
            <a:r>
              <a:rPr sz="1200" spc="-5" dirty="0">
                <a:latin typeface="Times New Roman"/>
                <a:cs typeface="Times New Roman"/>
              </a:rPr>
              <a:t>captive </a:t>
            </a:r>
            <a:r>
              <a:rPr sz="1200" dirty="0">
                <a:latin typeface="Times New Roman"/>
                <a:cs typeface="Times New Roman"/>
              </a:rPr>
              <a:t>portals </a:t>
            </a:r>
            <a:r>
              <a:rPr sz="1200" spc="-5" dirty="0">
                <a:latin typeface="Times New Roman"/>
                <a:cs typeface="Times New Roman"/>
              </a:rPr>
              <a:t>became commonplace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numerous firms </a:t>
            </a:r>
            <a:r>
              <a:rPr sz="1200" dirty="0">
                <a:latin typeface="Times New Roman"/>
                <a:cs typeface="Times New Roman"/>
              </a:rPr>
              <a:t>giving promoting </a:t>
            </a:r>
            <a:r>
              <a:rPr sz="1200" spc="-5" dirty="0">
                <a:latin typeface="Times New Roman"/>
                <a:cs typeface="Times New Roman"/>
              </a:rPr>
              <a:t>centred  around Wi-Fi </a:t>
            </a:r>
            <a:r>
              <a:rPr sz="1200" dirty="0">
                <a:latin typeface="Times New Roman"/>
                <a:cs typeface="Times New Roman"/>
              </a:rPr>
              <a:t>knowledge </a:t>
            </a:r>
            <a:r>
              <a:rPr sz="1200" spc="-5" dirty="0">
                <a:latin typeface="Times New Roman"/>
                <a:cs typeface="Times New Roman"/>
              </a:rPr>
              <a:t>assortment.</a:t>
            </a:r>
            <a:endParaRPr sz="1200" dirty="0">
              <a:latin typeface="Times New Roman"/>
              <a:cs typeface="Times New Roman"/>
            </a:endParaRPr>
          </a:p>
          <a:p>
            <a:pPr marL="12700" marR="35560" algn="just">
              <a:lnSpc>
                <a:spcPct val="103400"/>
              </a:lnSpc>
              <a:spcBef>
                <a:spcPts val="800"/>
              </a:spcBef>
            </a:pPr>
            <a:r>
              <a:rPr sz="1200" spc="-5" dirty="0">
                <a:latin typeface="Times New Roman"/>
                <a:cs typeface="Times New Roman"/>
              </a:rPr>
              <a:t>Captive portals are </a:t>
            </a:r>
            <a:r>
              <a:rPr sz="1200" dirty="0">
                <a:latin typeface="Times New Roman"/>
                <a:cs typeface="Times New Roman"/>
              </a:rPr>
              <a:t>ordinarily </a:t>
            </a:r>
            <a:r>
              <a:rPr sz="1200" spc="-5" dirty="0">
                <a:latin typeface="Times New Roman"/>
                <a:cs typeface="Times New Roman"/>
              </a:rPr>
              <a:t>accustomed </a:t>
            </a:r>
            <a:r>
              <a:rPr sz="1200" dirty="0">
                <a:latin typeface="Times New Roman"/>
                <a:cs typeface="Times New Roman"/>
              </a:rPr>
              <a:t>to gift a landing or log-in page which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need  </a:t>
            </a:r>
            <a:r>
              <a:rPr sz="1200" spc="-5" dirty="0">
                <a:latin typeface="Times New Roman"/>
                <a:cs typeface="Times New Roman"/>
              </a:rPr>
              <a:t>authentication, payment, acceptance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Associate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Nursing </a:t>
            </a:r>
            <a:r>
              <a:rPr sz="1200" dirty="0">
                <a:latin typeface="Times New Roman"/>
                <a:cs typeface="Times New Roman"/>
              </a:rPr>
              <a:t>end-user license </a:t>
            </a:r>
            <a:r>
              <a:rPr sz="1200" spc="-5" dirty="0">
                <a:latin typeface="Times New Roman"/>
                <a:cs typeface="Times New Roman"/>
              </a:rPr>
              <a:t>agreement,  acceptable use policy, </a:t>
            </a:r>
            <a:r>
              <a:rPr sz="1200" dirty="0">
                <a:latin typeface="Times New Roman"/>
                <a:cs typeface="Times New Roman"/>
              </a:rPr>
              <a:t>survey </a:t>
            </a:r>
            <a:r>
              <a:rPr sz="1200" spc="-5" dirty="0">
                <a:latin typeface="Times New Roman"/>
                <a:cs typeface="Times New Roman"/>
              </a:rPr>
              <a:t>completion, </a:t>
            </a:r>
            <a:r>
              <a:rPr sz="1200" dirty="0">
                <a:latin typeface="Times New Roman"/>
                <a:cs typeface="Times New Roman"/>
              </a:rPr>
              <a:t>or alternative </a:t>
            </a:r>
            <a:r>
              <a:rPr sz="1200" spc="-5" dirty="0">
                <a:latin typeface="Times New Roman"/>
                <a:cs typeface="Times New Roman"/>
              </a:rPr>
              <a:t>valid credentials that each </a:t>
            </a:r>
            <a:r>
              <a:rPr sz="1200" dirty="0">
                <a:latin typeface="Times New Roman"/>
                <a:cs typeface="Times New Roman"/>
              </a:rPr>
              <a:t>the host  </a:t>
            </a:r>
            <a:r>
              <a:rPr sz="1200" spc="-5" dirty="0">
                <a:latin typeface="Times New Roman"/>
                <a:cs typeface="Times New Roman"/>
              </a:rPr>
              <a:t>and user conform </a:t>
            </a:r>
            <a:r>
              <a:rPr sz="1200" dirty="0">
                <a:latin typeface="Times New Roman"/>
                <a:cs typeface="Times New Roman"/>
              </a:rPr>
              <a:t>to adhere by. </a:t>
            </a:r>
            <a:r>
              <a:rPr sz="1200" spc="-5" dirty="0">
                <a:latin typeface="Times New Roman"/>
                <a:cs typeface="Times New Roman"/>
              </a:rPr>
              <a:t>Captive portals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for a broad vary of mobile </a:t>
            </a:r>
            <a:r>
              <a:rPr sz="1200" spc="-5" dirty="0">
                <a:latin typeface="Times New Roman"/>
                <a:cs typeface="Times New Roman"/>
              </a:rPr>
              <a:t>and  pedestrian broadband services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together with </a:t>
            </a:r>
            <a:r>
              <a:rPr sz="1200" dirty="0">
                <a:latin typeface="Times New Roman"/>
                <a:cs typeface="Times New Roman"/>
              </a:rPr>
              <a:t>cable </a:t>
            </a:r>
            <a:r>
              <a:rPr sz="1200" spc="-5" dirty="0">
                <a:latin typeface="Times New Roman"/>
                <a:cs typeface="Times New Roman"/>
              </a:rPr>
              <a:t>and commercially </a:t>
            </a:r>
            <a:r>
              <a:rPr sz="1200" dirty="0">
                <a:latin typeface="Times New Roman"/>
                <a:cs typeface="Times New Roman"/>
              </a:rPr>
              <a:t>provided </a:t>
            </a:r>
            <a:r>
              <a:rPr sz="1200" spc="-5" dirty="0">
                <a:latin typeface="Times New Roman"/>
                <a:cs typeface="Times New Roman"/>
              </a:rPr>
              <a:t>Wi-Fi </a:t>
            </a:r>
            <a:r>
              <a:rPr sz="1200" dirty="0">
                <a:latin typeface="Times New Roman"/>
                <a:cs typeface="Times New Roman"/>
              </a:rPr>
              <a:t>and  </a:t>
            </a:r>
            <a:r>
              <a:rPr sz="1200" spc="-5" dirty="0">
                <a:latin typeface="Times New Roman"/>
                <a:cs typeface="Times New Roman"/>
              </a:rPr>
              <a:t>residential </a:t>
            </a:r>
            <a:r>
              <a:rPr sz="1200" dirty="0">
                <a:latin typeface="Times New Roman"/>
                <a:cs typeface="Times New Roman"/>
              </a:rPr>
              <a:t>hotspots. </a:t>
            </a:r>
            <a:r>
              <a:rPr sz="1200" spc="-5" dirty="0">
                <a:latin typeface="Times New Roman"/>
                <a:cs typeface="Times New Roman"/>
              </a:rPr>
              <a:t>A captive portal can </a:t>
            </a:r>
            <a:r>
              <a:rPr sz="1200" dirty="0">
                <a:latin typeface="Times New Roman"/>
                <a:cs typeface="Times New Roman"/>
              </a:rPr>
              <a:t>even be </a:t>
            </a:r>
            <a:r>
              <a:rPr sz="1200" spc="-5" dirty="0">
                <a:latin typeface="Times New Roman"/>
                <a:cs typeface="Times New Roman"/>
              </a:rPr>
              <a:t>accustomed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offer access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enterprises </a:t>
            </a:r>
            <a:r>
              <a:rPr sz="1200" dirty="0">
                <a:latin typeface="Times New Roman"/>
                <a:cs typeface="Times New Roman"/>
              </a:rPr>
              <a:t>or  </a:t>
            </a:r>
            <a:r>
              <a:rPr sz="1200" spc="-5" dirty="0">
                <a:latin typeface="Times New Roman"/>
                <a:cs typeface="Times New Roman"/>
              </a:rPr>
              <a:t>residential wired </a:t>
            </a:r>
            <a:r>
              <a:rPr sz="1200" dirty="0">
                <a:latin typeface="Times New Roman"/>
                <a:cs typeface="Times New Roman"/>
              </a:rPr>
              <a:t>networks, like lodging homes, building rooms, and </a:t>
            </a:r>
            <a:r>
              <a:rPr sz="1200" spc="-5" dirty="0">
                <a:latin typeface="Times New Roman"/>
                <a:cs typeface="Times New Roman"/>
              </a:rPr>
              <a:t>business</a:t>
            </a:r>
            <a:r>
              <a:rPr sz="1200" dirty="0">
                <a:latin typeface="Times New Roman"/>
                <a:cs typeface="Times New Roman"/>
              </a:rPr>
              <a:t> centres.</a:t>
            </a:r>
          </a:p>
          <a:p>
            <a:pPr marL="12700" marR="282575" algn="just">
              <a:lnSpc>
                <a:spcPct val="103499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captive </a:t>
            </a:r>
            <a:r>
              <a:rPr sz="1200" dirty="0">
                <a:latin typeface="Times New Roman"/>
                <a:cs typeface="Times New Roman"/>
              </a:rPr>
              <a:t>portal </a:t>
            </a:r>
            <a:r>
              <a:rPr sz="1200" spc="-5" dirty="0">
                <a:latin typeface="Times New Roman"/>
                <a:cs typeface="Times New Roman"/>
              </a:rPr>
              <a:t>is bestowed </a:t>
            </a:r>
            <a:r>
              <a:rPr sz="1200" dirty="0">
                <a:latin typeface="Times New Roman"/>
                <a:cs typeface="Times New Roman"/>
              </a:rPr>
              <a:t>to the consumer and </a:t>
            </a:r>
            <a:r>
              <a:rPr sz="1200" spc="-5" dirty="0">
                <a:latin typeface="Times New Roman"/>
                <a:cs typeface="Times New Roman"/>
              </a:rPr>
              <a:t>is keep either 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entrance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an  </a:t>
            </a:r>
            <a:r>
              <a:rPr sz="1200" dirty="0">
                <a:latin typeface="Times New Roman"/>
                <a:cs typeface="Times New Roman"/>
              </a:rPr>
              <a:t>online </a:t>
            </a:r>
            <a:r>
              <a:rPr sz="1200" spc="-5" dirty="0">
                <a:latin typeface="Times New Roman"/>
                <a:cs typeface="Times New Roman"/>
              </a:rPr>
              <a:t>server </a:t>
            </a:r>
            <a:r>
              <a:rPr sz="1200" dirty="0">
                <a:latin typeface="Times New Roman"/>
                <a:cs typeface="Times New Roman"/>
              </a:rPr>
              <a:t>hosting the </a:t>
            </a:r>
            <a:r>
              <a:rPr sz="1200" spc="-5" dirty="0">
                <a:latin typeface="Times New Roman"/>
                <a:cs typeface="Times New Roman"/>
              </a:rPr>
              <a:t>net page. </a:t>
            </a:r>
            <a:r>
              <a:rPr sz="1200" dirty="0">
                <a:latin typeface="Times New Roman"/>
                <a:cs typeface="Times New Roman"/>
              </a:rPr>
              <a:t>looking on the </a:t>
            </a:r>
            <a:r>
              <a:rPr sz="1200" spc="-5" dirty="0">
                <a:latin typeface="Times New Roman"/>
                <a:cs typeface="Times New Roman"/>
              </a:rPr>
              <a:t>feature </a:t>
            </a:r>
            <a:r>
              <a:rPr sz="1200" dirty="0">
                <a:latin typeface="Times New Roman"/>
                <a:cs typeface="Times New Roman"/>
              </a:rPr>
              <a:t>set of the </a:t>
            </a:r>
            <a:r>
              <a:rPr sz="1200" spc="-5" dirty="0">
                <a:latin typeface="Times New Roman"/>
                <a:cs typeface="Times New Roman"/>
              </a:rPr>
              <a:t>entrance, websites </a:t>
            </a:r>
            <a:r>
              <a:rPr sz="1200" dirty="0">
                <a:latin typeface="Times New Roman"/>
                <a:cs typeface="Times New Roman"/>
              </a:rPr>
              <a:t>or  </a:t>
            </a:r>
            <a:r>
              <a:rPr sz="1200" spc="-5" dirty="0">
                <a:latin typeface="Times New Roman"/>
                <a:cs typeface="Times New Roman"/>
              </a:rPr>
              <a:t>transmission control protocol </a:t>
            </a:r>
            <a:r>
              <a:rPr sz="1200" dirty="0">
                <a:latin typeface="Times New Roman"/>
                <a:cs typeface="Times New Roman"/>
              </a:rPr>
              <a:t>ports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be white-listed </a:t>
            </a:r>
            <a:r>
              <a:rPr sz="1200" spc="-5" dirty="0">
                <a:latin typeface="Times New Roman"/>
                <a:cs typeface="Times New Roman"/>
              </a:rPr>
              <a:t>so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 wouldn't act </a:t>
            </a:r>
            <a:r>
              <a:rPr sz="1200" dirty="0">
                <a:latin typeface="Times New Roman"/>
                <a:cs typeface="Times New Roman"/>
              </a:rPr>
              <a:t>with the  </a:t>
            </a:r>
            <a:r>
              <a:rPr sz="1200" spc="-5" dirty="0">
                <a:latin typeface="Times New Roman"/>
                <a:cs typeface="Times New Roman"/>
              </a:rPr>
              <a:t>captive portal </a:t>
            </a:r>
            <a:r>
              <a:rPr sz="1200" dirty="0">
                <a:latin typeface="Times New Roman"/>
                <a:cs typeface="Times New Roman"/>
              </a:rPr>
              <a:t>to use them. The </a:t>
            </a:r>
            <a:r>
              <a:rPr sz="1200" spc="-5" dirty="0">
                <a:latin typeface="Times New Roman"/>
                <a:cs typeface="Times New Roman"/>
              </a:rPr>
              <a:t>macintosh address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connected shoppers can </a:t>
            </a:r>
            <a:r>
              <a:rPr sz="1200" dirty="0">
                <a:latin typeface="Times New Roman"/>
                <a:cs typeface="Times New Roman"/>
              </a:rPr>
              <a:t>even be  </a:t>
            </a:r>
            <a:r>
              <a:rPr sz="1200" spc="-5" dirty="0">
                <a:latin typeface="Times New Roman"/>
                <a:cs typeface="Times New Roman"/>
              </a:rPr>
              <a:t>accustomed bypass </a:t>
            </a:r>
            <a:r>
              <a:rPr sz="1200" dirty="0">
                <a:latin typeface="Times New Roman"/>
                <a:cs typeface="Times New Roman"/>
              </a:rPr>
              <a:t>the login </a:t>
            </a:r>
            <a:r>
              <a:rPr sz="1200" spc="-5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mere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devices.</a:t>
            </a:r>
            <a:endParaRPr sz="1200" dirty="0">
              <a:latin typeface="Times New Roman"/>
              <a:cs typeface="Times New Roman"/>
            </a:endParaRPr>
          </a:p>
          <a:p>
            <a:pPr marL="12700" marR="60960" algn="just">
              <a:lnSpc>
                <a:spcPct val="103600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 will </a:t>
            </a:r>
            <a:r>
              <a:rPr sz="1200" dirty="0">
                <a:latin typeface="Times New Roman"/>
                <a:cs typeface="Times New Roman"/>
              </a:rPr>
              <a:t>notice many </a:t>
            </a:r>
            <a:r>
              <a:rPr sz="1200" spc="-5" dirty="0">
                <a:latin typeface="Times New Roman"/>
                <a:cs typeface="Times New Roman"/>
              </a:rPr>
              <a:t>varieties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content </a:t>
            </a:r>
            <a:r>
              <a:rPr sz="1200" dirty="0">
                <a:latin typeface="Times New Roman"/>
                <a:cs typeface="Times New Roman"/>
              </a:rPr>
              <a:t>within the </a:t>
            </a:r>
            <a:r>
              <a:rPr sz="1200" spc="-5" dirty="0">
                <a:latin typeface="Times New Roman"/>
                <a:cs typeface="Times New Roman"/>
              </a:rPr>
              <a:t>captive portal,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it's frequent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permit access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exchange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viewing content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performing </a:t>
            </a:r>
            <a:r>
              <a:rPr sz="1200" dirty="0">
                <a:latin typeface="Times New Roman"/>
                <a:cs typeface="Times New Roman"/>
              </a:rPr>
              <a:t>arts a </a:t>
            </a:r>
            <a:r>
              <a:rPr sz="1200" spc="-5" dirty="0">
                <a:latin typeface="Times New Roman"/>
                <a:cs typeface="Times New Roman"/>
              </a:rPr>
              <a:t>particular  action (often, providing personal </a:t>
            </a:r>
            <a:r>
              <a:rPr sz="1200" dirty="0">
                <a:latin typeface="Times New Roman"/>
                <a:cs typeface="Times New Roman"/>
              </a:rPr>
              <a:t>knowledge to change </a:t>
            </a:r>
            <a:r>
              <a:rPr sz="1200" spc="-5" dirty="0">
                <a:latin typeface="Times New Roman"/>
                <a:cs typeface="Times New Roman"/>
              </a:rPr>
              <a:t>industrial contact); </a:t>
            </a:r>
            <a:r>
              <a:rPr sz="1200" dirty="0">
                <a:latin typeface="Times New Roman"/>
                <a:cs typeface="Times New Roman"/>
              </a:rPr>
              <a:t>so, the </a:t>
            </a:r>
            <a:r>
              <a:rPr sz="1200" spc="-5" dirty="0">
                <a:latin typeface="Times New Roman"/>
                <a:cs typeface="Times New Roman"/>
              </a:rPr>
              <a:t>promoting  use </a:t>
            </a:r>
            <a:r>
              <a:rPr sz="1200" dirty="0">
                <a:latin typeface="Times New Roman"/>
                <a:cs typeface="Times New Roman"/>
              </a:rPr>
              <a:t>of the captive </a:t>
            </a:r>
            <a:r>
              <a:rPr sz="1200" spc="-5" dirty="0">
                <a:latin typeface="Times New Roman"/>
                <a:cs typeface="Times New Roman"/>
              </a:rPr>
              <a:t>portal could </a:t>
            </a:r>
            <a:r>
              <a:rPr sz="1200" dirty="0">
                <a:latin typeface="Times New Roman"/>
                <a:cs typeface="Times New Roman"/>
              </a:rPr>
              <a:t>be a tool for leading </a:t>
            </a:r>
            <a:r>
              <a:rPr sz="1200" spc="-5" dirty="0">
                <a:latin typeface="Times New Roman"/>
                <a:cs typeface="Times New Roman"/>
              </a:rPr>
              <a:t>generation (business contacts </a:t>
            </a:r>
            <a:r>
              <a:rPr sz="1200" dirty="0">
                <a:latin typeface="Times New Roman"/>
                <a:cs typeface="Times New Roman"/>
              </a:rPr>
              <a:t>or potential  </a:t>
            </a:r>
            <a:r>
              <a:rPr sz="1200" spc="-5" dirty="0">
                <a:latin typeface="Times New Roman"/>
                <a:cs typeface="Times New Roman"/>
              </a:rPr>
              <a:t>clients).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70" y="364310"/>
            <a:ext cx="5750560" cy="91902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There is </a:t>
            </a:r>
            <a:r>
              <a:rPr lang="en-US" sz="1200" dirty="0">
                <a:latin typeface="Times New Roman"/>
                <a:cs typeface="Times New Roman"/>
              </a:rPr>
              <a:t>quite a technique to </a:t>
            </a:r>
            <a:r>
              <a:rPr lang="en-US" sz="1200" spc="-5" dirty="0">
                <a:latin typeface="Times New Roman"/>
                <a:cs typeface="Times New Roman"/>
              </a:rPr>
              <a:t>implement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captive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portal.</a:t>
            </a:r>
            <a:endParaRPr lang="en-US" sz="1200" dirty="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850"/>
              </a:spcBef>
            </a:pPr>
            <a:r>
              <a:rPr lang="en-US" sz="1200" b="1" dirty="0">
                <a:latin typeface="Times New Roman"/>
                <a:cs typeface="Times New Roman"/>
              </a:rPr>
              <a:t>1. HTTP</a:t>
            </a:r>
            <a:r>
              <a:rPr lang="en-US" sz="1200" b="1" spc="-10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redirect: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344170" algn="just">
              <a:lnSpc>
                <a:spcPct val="103299"/>
              </a:lnSpc>
              <a:spcBef>
                <a:spcPts val="805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A common </a:t>
            </a:r>
            <a:r>
              <a:rPr lang="en-US" sz="1200" dirty="0">
                <a:latin typeface="Times New Roman"/>
                <a:cs typeface="Times New Roman"/>
              </a:rPr>
              <a:t>methodology </a:t>
            </a:r>
            <a:r>
              <a:rPr lang="en-US" sz="1200" spc="-5" dirty="0">
                <a:latin typeface="Times New Roman"/>
                <a:cs typeface="Times New Roman"/>
              </a:rPr>
              <a:t>is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5" dirty="0">
                <a:latin typeface="Times New Roman"/>
                <a:cs typeface="Times New Roman"/>
              </a:rPr>
              <a:t>direct </a:t>
            </a:r>
            <a:r>
              <a:rPr lang="en-US" sz="1200" dirty="0">
                <a:latin typeface="Times New Roman"/>
                <a:cs typeface="Times New Roman"/>
              </a:rPr>
              <a:t>all </a:t>
            </a:r>
            <a:r>
              <a:rPr lang="en-US" sz="1200" spc="-5" dirty="0">
                <a:latin typeface="Times New Roman"/>
                <a:cs typeface="Times New Roman"/>
              </a:rPr>
              <a:t>World </a:t>
            </a:r>
            <a:r>
              <a:rPr lang="en-US" sz="1200" dirty="0">
                <a:latin typeface="Times New Roman"/>
                <a:cs typeface="Times New Roman"/>
              </a:rPr>
              <a:t>Wide </a:t>
            </a:r>
            <a:r>
              <a:rPr lang="en-US" sz="1200" spc="-5" dirty="0">
                <a:latin typeface="Times New Roman"/>
                <a:cs typeface="Times New Roman"/>
              </a:rPr>
              <a:t>net traffic </a:t>
            </a:r>
            <a:r>
              <a:rPr lang="en-US" sz="1200" dirty="0">
                <a:latin typeface="Times New Roman"/>
                <a:cs typeface="Times New Roman"/>
              </a:rPr>
              <a:t>to an online </a:t>
            </a:r>
            <a:r>
              <a:rPr lang="en-US" sz="1200" spc="-5" dirty="0">
                <a:latin typeface="Times New Roman"/>
                <a:cs typeface="Times New Roman"/>
              </a:rPr>
              <a:t>server, that  returns </a:t>
            </a:r>
            <a:r>
              <a:rPr lang="en-US" sz="1200" dirty="0">
                <a:latin typeface="Times New Roman"/>
                <a:cs typeface="Times New Roman"/>
              </a:rPr>
              <a:t>Associate in Nursing </a:t>
            </a:r>
            <a:r>
              <a:rPr lang="en-US" sz="1200" spc="-5" dirty="0">
                <a:latin typeface="Times New Roman"/>
                <a:cs typeface="Times New Roman"/>
              </a:rPr>
              <a:t>hypertext transfer </a:t>
            </a:r>
            <a:r>
              <a:rPr lang="en-US" sz="1200" dirty="0">
                <a:latin typeface="Times New Roman"/>
                <a:cs typeface="Times New Roman"/>
              </a:rPr>
              <a:t>protocol </a:t>
            </a:r>
            <a:r>
              <a:rPr lang="en-US" sz="1200" dirty="0" err="1">
                <a:latin typeface="Times New Roman"/>
                <a:cs typeface="Times New Roman"/>
              </a:rPr>
              <a:t>airts</a:t>
            </a:r>
            <a:r>
              <a:rPr lang="en-US" sz="1200" dirty="0">
                <a:latin typeface="Times New Roman"/>
                <a:cs typeface="Times New Roman"/>
              </a:rPr>
              <a:t> to a </a:t>
            </a:r>
            <a:r>
              <a:rPr lang="en-US" sz="1200" spc="-5" dirty="0">
                <a:latin typeface="Times New Roman"/>
                <a:cs typeface="Times New Roman"/>
              </a:rPr>
              <a:t>captive </a:t>
            </a:r>
            <a:r>
              <a:rPr lang="en-US" sz="1200" dirty="0">
                <a:latin typeface="Times New Roman"/>
                <a:cs typeface="Times New Roman"/>
              </a:rPr>
              <a:t>portal. </a:t>
            </a:r>
            <a:r>
              <a:rPr lang="en-US" sz="1200" spc="-5" dirty="0">
                <a:latin typeface="Times New Roman"/>
                <a:cs typeface="Times New Roman"/>
              </a:rPr>
              <a:t>When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</a:p>
          <a:p>
            <a:pPr marL="12700" marR="5080" algn="just">
              <a:lnSpc>
                <a:spcPct val="103499"/>
              </a:lnSpc>
              <a:spcBef>
                <a:spcPts val="50"/>
              </a:spcBef>
            </a:pPr>
            <a:r>
              <a:rPr sz="1200" spc="-5" dirty="0">
                <a:latin typeface="Times New Roman"/>
                <a:cs typeface="Times New Roman"/>
              </a:rPr>
              <a:t>contemporary, </a:t>
            </a:r>
            <a:r>
              <a:rPr sz="1200" dirty="0">
                <a:latin typeface="Times New Roman"/>
                <a:cs typeface="Times New Roman"/>
              </a:rPr>
              <a:t>internet-enabled </a:t>
            </a:r>
            <a:r>
              <a:rPr sz="1200" spc="-5" dirty="0">
                <a:latin typeface="Times New Roman"/>
                <a:cs typeface="Times New Roman"/>
              </a:rPr>
              <a:t>device 1st connects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network,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sends </a:t>
            </a:r>
            <a:r>
              <a:rPr sz="1200" dirty="0">
                <a:latin typeface="Times New Roman"/>
                <a:cs typeface="Times New Roman"/>
              </a:rPr>
              <a:t>out </a:t>
            </a:r>
            <a:r>
              <a:rPr sz="1200" spc="-5" dirty="0">
                <a:latin typeface="Times New Roman"/>
                <a:cs typeface="Times New Roman"/>
              </a:rPr>
              <a:t>an Associate </a:t>
            </a:r>
            <a:r>
              <a:rPr sz="1200" dirty="0">
                <a:latin typeface="Times New Roman"/>
                <a:cs typeface="Times New Roman"/>
              </a:rPr>
              <a:t>in  </a:t>
            </a:r>
            <a:r>
              <a:rPr sz="1200" spc="-5" dirty="0">
                <a:latin typeface="Times New Roman"/>
                <a:cs typeface="Times New Roman"/>
              </a:rPr>
              <a:t>Nursing hypertext </a:t>
            </a:r>
            <a:r>
              <a:rPr sz="1200" dirty="0">
                <a:latin typeface="Times New Roman"/>
                <a:cs typeface="Times New Roman"/>
              </a:rPr>
              <a:t>transfer </a:t>
            </a:r>
            <a:r>
              <a:rPr sz="1200" spc="-5" dirty="0">
                <a:latin typeface="Times New Roman"/>
                <a:cs typeface="Times New Roman"/>
              </a:rPr>
              <a:t>protocol request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detection </a:t>
            </a:r>
            <a:r>
              <a:rPr sz="1200" dirty="0">
                <a:latin typeface="Times New Roman"/>
                <a:cs typeface="Times New Roman"/>
              </a:rPr>
              <a:t>URL </a:t>
            </a:r>
            <a:r>
              <a:rPr sz="1200" spc="-5" dirty="0">
                <a:latin typeface="Times New Roman"/>
                <a:cs typeface="Times New Roman"/>
              </a:rPr>
              <a:t>predefined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its marketer  Associate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Nursingd expects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hypertext transfer protocol standing </a:t>
            </a:r>
            <a:r>
              <a:rPr sz="1200" dirty="0">
                <a:latin typeface="Times New Roman"/>
                <a:cs typeface="Times New Roman"/>
              </a:rPr>
              <a:t>code two </a:t>
            </a:r>
            <a:r>
              <a:rPr sz="1200" spc="-5" dirty="0">
                <a:latin typeface="Times New Roman"/>
                <a:cs typeface="Times New Roman"/>
              </a:rPr>
              <a:t>hundred OK </a:t>
            </a:r>
            <a:r>
              <a:rPr sz="1200" spc="5" dirty="0">
                <a:latin typeface="Times New Roman"/>
                <a:cs typeface="Times New Roman"/>
              </a:rPr>
              <a:t>or  </a:t>
            </a:r>
            <a:r>
              <a:rPr sz="1200" dirty="0">
                <a:latin typeface="Times New Roman"/>
                <a:cs typeface="Times New Roman"/>
              </a:rPr>
              <a:t>204 </a:t>
            </a:r>
            <a:r>
              <a:rPr sz="1200" spc="-5" dirty="0">
                <a:latin typeface="Times New Roman"/>
                <a:cs typeface="Times New Roman"/>
              </a:rPr>
              <a:t>No Content. </a:t>
            </a:r>
            <a:r>
              <a:rPr sz="1200" dirty="0">
                <a:latin typeface="Times New Roman"/>
                <a:cs typeface="Times New Roman"/>
              </a:rPr>
              <a:t>If the device </a:t>
            </a:r>
            <a:r>
              <a:rPr sz="1200" spc="-5" dirty="0">
                <a:latin typeface="Times New Roman"/>
                <a:cs typeface="Times New Roman"/>
              </a:rPr>
              <a:t>receives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hypertext transfer </a:t>
            </a:r>
            <a:r>
              <a:rPr sz="1200" dirty="0">
                <a:latin typeface="Times New Roman"/>
                <a:cs typeface="Times New Roman"/>
              </a:rPr>
              <a:t>protocol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hundred </a:t>
            </a:r>
            <a:r>
              <a:rPr sz="1200" spc="-5" dirty="0">
                <a:latin typeface="Times New Roman"/>
                <a:cs typeface="Times New Roman"/>
              </a:rPr>
              <a:t>standing  code,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assumes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unlimited net access. Captive portal </a:t>
            </a:r>
            <a:r>
              <a:rPr sz="1200" dirty="0">
                <a:latin typeface="Times New Roman"/>
                <a:cs typeface="Times New Roman"/>
              </a:rPr>
              <a:t>prompts are displayed </a:t>
            </a: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can  </a:t>
            </a:r>
            <a:r>
              <a:rPr sz="1200" dirty="0">
                <a:latin typeface="Times New Roman"/>
                <a:cs typeface="Times New Roman"/>
              </a:rPr>
              <a:t>manipulate this </a:t>
            </a:r>
            <a:r>
              <a:rPr sz="1200" spc="-5" dirty="0">
                <a:latin typeface="Times New Roman"/>
                <a:cs typeface="Times New Roman"/>
              </a:rPr>
              <a:t>1st hypertext transfer protocol </a:t>
            </a:r>
            <a:r>
              <a:rPr sz="1200" dirty="0">
                <a:latin typeface="Times New Roman"/>
                <a:cs typeface="Times New Roman"/>
              </a:rPr>
              <a:t>message to come back a </a:t>
            </a:r>
            <a:r>
              <a:rPr sz="1200" spc="-5" dirty="0">
                <a:latin typeface="Times New Roman"/>
                <a:cs typeface="Times New Roman"/>
              </a:rPr>
              <a:t>hypertext transfer  protocol standing </a:t>
            </a:r>
            <a:r>
              <a:rPr sz="1200" dirty="0">
                <a:latin typeface="Times New Roman"/>
                <a:cs typeface="Times New Roman"/>
              </a:rPr>
              <a:t>code of 302 </a:t>
            </a:r>
            <a:r>
              <a:rPr sz="1200" spc="-5" dirty="0">
                <a:latin typeface="Times New Roman"/>
                <a:cs typeface="Times New Roman"/>
              </a:rPr>
              <a:t>(redirect) </a:t>
            </a:r>
            <a:r>
              <a:rPr sz="1200" dirty="0">
                <a:latin typeface="Times New Roman"/>
                <a:cs typeface="Times New Roman"/>
              </a:rPr>
              <a:t>to the captive </a:t>
            </a:r>
            <a:r>
              <a:rPr sz="1200" spc="-5" dirty="0">
                <a:latin typeface="Times New Roman"/>
                <a:cs typeface="Times New Roman"/>
              </a:rPr>
              <a:t>portal </a:t>
            </a:r>
            <a:r>
              <a:rPr sz="1200" dirty="0">
                <a:latin typeface="Times New Roman"/>
                <a:cs typeface="Times New Roman"/>
              </a:rPr>
              <a:t>of your selection. </a:t>
            </a:r>
            <a:r>
              <a:rPr sz="1200" spc="-5" dirty="0">
                <a:latin typeface="Times New Roman"/>
                <a:cs typeface="Times New Roman"/>
              </a:rPr>
              <a:t>RFC </a:t>
            </a:r>
            <a:r>
              <a:rPr sz="1200" dirty="0">
                <a:latin typeface="Times New Roman"/>
                <a:cs typeface="Times New Roman"/>
              </a:rPr>
              <a:t>6585  </a:t>
            </a:r>
            <a:r>
              <a:rPr sz="1200" spc="-5" dirty="0">
                <a:latin typeface="Times New Roman"/>
                <a:cs typeface="Times New Roman"/>
              </a:rPr>
              <a:t>specifies </a:t>
            </a:r>
            <a:r>
              <a:rPr sz="1200" dirty="0">
                <a:latin typeface="Times New Roman"/>
                <a:cs typeface="Times New Roman"/>
              </a:rPr>
              <a:t>511 Network </a:t>
            </a:r>
            <a:r>
              <a:rPr sz="1200" spc="-5" dirty="0">
                <a:latin typeface="Times New Roman"/>
                <a:cs typeface="Times New Roman"/>
              </a:rPr>
              <a:t>Authentication needed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code.</a:t>
            </a:r>
          </a:p>
          <a:p>
            <a:pPr marL="469265" indent="-457200" algn="just">
              <a:lnSpc>
                <a:spcPct val="100000"/>
              </a:lnSpc>
              <a:spcBef>
                <a:spcPts val="840"/>
              </a:spcBef>
              <a:buFont typeface="Times New Roman"/>
              <a:buAutoNum type="arabicPeriod" startAt="2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ICMP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redirect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Client traffic can even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airted victimization </a:t>
            </a:r>
            <a:r>
              <a:rPr sz="1200" spc="-10" dirty="0">
                <a:latin typeface="Times New Roman"/>
                <a:cs typeface="Times New Roman"/>
              </a:rPr>
              <a:t>ICMP </a:t>
            </a:r>
            <a:r>
              <a:rPr sz="1200" spc="-5" dirty="0">
                <a:latin typeface="Times New Roman"/>
                <a:cs typeface="Times New Roman"/>
              </a:rPr>
              <a:t>redirect </a:t>
            </a:r>
            <a:r>
              <a:rPr sz="1200" dirty="0">
                <a:latin typeface="Times New Roman"/>
                <a:cs typeface="Times New Roman"/>
              </a:rPr>
              <a:t>on the layer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three-level.</a:t>
            </a:r>
          </a:p>
          <a:p>
            <a:pPr marL="469265" indent="-457200" algn="just">
              <a:lnSpc>
                <a:spcPct val="100000"/>
              </a:lnSpc>
              <a:spcBef>
                <a:spcPts val="850"/>
              </a:spcBef>
              <a:buFont typeface="Times New Roman"/>
              <a:buAutoNum type="arabicPeriod" startAt="3"/>
              <a:tabLst>
                <a:tab pos="469265" algn="l"/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Redirect by </a:t>
            </a:r>
            <a:r>
              <a:rPr sz="1200" b="1" dirty="0">
                <a:latin typeface="Times New Roman"/>
                <a:cs typeface="Times New Roman"/>
              </a:rPr>
              <a:t>DNS:</a:t>
            </a:r>
            <a:endParaRPr sz="1200" dirty="0">
              <a:latin typeface="Times New Roman"/>
              <a:cs typeface="Times New Roman"/>
            </a:endParaRPr>
          </a:p>
          <a:p>
            <a:pPr marL="12700" marR="37465" algn="just">
              <a:lnSpc>
                <a:spcPct val="103299"/>
              </a:lnSpc>
              <a:spcBef>
                <a:spcPts val="810"/>
              </a:spcBef>
            </a:pP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consumer </a:t>
            </a:r>
            <a:r>
              <a:rPr sz="1200" dirty="0">
                <a:latin typeface="Times New Roman"/>
                <a:cs typeface="Times New Roman"/>
              </a:rPr>
              <a:t>requests a </a:t>
            </a:r>
            <a:r>
              <a:rPr sz="1200" spc="-5" dirty="0">
                <a:latin typeface="Times New Roman"/>
                <a:cs typeface="Times New Roman"/>
              </a:rPr>
              <a:t>World Wide </a:t>
            </a:r>
            <a:r>
              <a:rPr sz="1200" dirty="0">
                <a:latin typeface="Times New Roman"/>
                <a:cs typeface="Times New Roman"/>
              </a:rPr>
              <a:t>net </a:t>
            </a:r>
            <a:r>
              <a:rPr sz="1200" spc="-5" dirty="0">
                <a:latin typeface="Times New Roman"/>
                <a:cs typeface="Times New Roman"/>
              </a:rPr>
              <a:t>resource, </a:t>
            </a:r>
            <a:r>
              <a:rPr sz="1200" dirty="0">
                <a:latin typeface="Times New Roman"/>
                <a:cs typeface="Times New Roman"/>
              </a:rPr>
              <a:t>DNS </a:t>
            </a:r>
            <a:r>
              <a:rPr sz="1200" spc="-5" dirty="0">
                <a:latin typeface="Times New Roman"/>
                <a:cs typeface="Times New Roman"/>
              </a:rPr>
              <a:t>is queried </a:t>
            </a: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-5" dirty="0">
                <a:latin typeface="Times New Roman"/>
                <a:cs typeface="Times New Roman"/>
              </a:rPr>
              <a:t>browser. </a:t>
            </a:r>
            <a:r>
              <a:rPr sz="1200" dirty="0">
                <a:latin typeface="Times New Roman"/>
                <a:cs typeface="Times New Roman"/>
              </a:rPr>
              <a:t>in a  </a:t>
            </a:r>
            <a:r>
              <a:rPr sz="1200" spc="-5" dirty="0">
                <a:latin typeface="Times New Roman"/>
                <a:cs typeface="Times New Roman"/>
              </a:rPr>
              <a:t>very captive </a:t>
            </a:r>
            <a:r>
              <a:rPr sz="1200" dirty="0">
                <a:latin typeface="Times New Roman"/>
                <a:cs typeface="Times New Roman"/>
              </a:rPr>
              <a:t>portal, the </a:t>
            </a:r>
            <a:r>
              <a:rPr sz="1200" spc="-5" dirty="0">
                <a:latin typeface="Times New Roman"/>
                <a:cs typeface="Times New Roman"/>
              </a:rPr>
              <a:t>firewall </a:t>
            </a:r>
            <a:r>
              <a:rPr sz="1200" dirty="0">
                <a:latin typeface="Times New Roman"/>
                <a:cs typeface="Times New Roman"/>
              </a:rPr>
              <a:t>can make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solely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DNS server(s) provided </a:t>
            </a:r>
            <a:r>
              <a:rPr sz="1200" dirty="0">
                <a:latin typeface="Times New Roman"/>
                <a:cs typeface="Times New Roman"/>
              </a:rPr>
              <a:t>by  the </a:t>
            </a:r>
            <a:r>
              <a:rPr sz="1200" spc="-5" dirty="0">
                <a:latin typeface="Times New Roman"/>
                <a:cs typeface="Times New Roman"/>
              </a:rPr>
              <a:t>network's DHCP </a:t>
            </a:r>
            <a:r>
              <a:rPr sz="1200" dirty="0">
                <a:latin typeface="Times New Roman"/>
                <a:cs typeface="Times New Roman"/>
              </a:rPr>
              <a:t>may be </a:t>
            </a:r>
            <a:r>
              <a:rPr sz="1200" spc="-5" dirty="0">
                <a:latin typeface="Times New Roman"/>
                <a:cs typeface="Times New Roman"/>
              </a:rPr>
              <a:t>employed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unauthenticated shoppers </a:t>
            </a:r>
            <a:r>
              <a:rPr sz="1200" dirty="0">
                <a:latin typeface="Times New Roman"/>
                <a:cs typeface="Times New Roman"/>
              </a:rPr>
              <a:t>(or, or </a:t>
            </a:r>
            <a:r>
              <a:rPr sz="1200" spc="-5" dirty="0">
                <a:latin typeface="Times New Roman"/>
                <a:cs typeface="Times New Roman"/>
              </a:rPr>
              <a:t>else, </a:t>
            </a:r>
            <a:r>
              <a:rPr sz="1200" dirty="0">
                <a:latin typeface="Times New Roman"/>
                <a:cs typeface="Times New Roman"/>
              </a:rPr>
              <a:t>it'll </a:t>
            </a:r>
            <a:r>
              <a:rPr sz="1200" spc="-5" dirty="0">
                <a:latin typeface="Times New Roman"/>
                <a:cs typeface="Times New Roman"/>
              </a:rPr>
              <a:t>forward  all DNS requests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unauthenticated shoppers </a:t>
            </a:r>
            <a:r>
              <a:rPr sz="1200" dirty="0">
                <a:latin typeface="Times New Roman"/>
                <a:cs typeface="Times New Roman"/>
              </a:rPr>
              <a:t>thereto </a:t>
            </a:r>
            <a:r>
              <a:rPr sz="1200" spc="-5" dirty="0">
                <a:latin typeface="Times New Roman"/>
                <a:cs typeface="Times New Roman"/>
              </a:rPr>
              <a:t>DNS server). </a:t>
            </a:r>
            <a:r>
              <a:rPr sz="1200" dirty="0">
                <a:latin typeface="Times New Roman"/>
                <a:cs typeface="Times New Roman"/>
              </a:rPr>
              <a:t>This DNS </a:t>
            </a:r>
            <a:r>
              <a:rPr sz="1200" spc="-5" dirty="0">
                <a:latin typeface="Times New Roman"/>
                <a:cs typeface="Times New Roman"/>
              </a:rPr>
              <a:t>server can  come back </a:t>
            </a:r>
            <a:r>
              <a:rPr sz="1200" dirty="0">
                <a:latin typeface="Times New Roman"/>
                <a:cs typeface="Times New Roman"/>
              </a:rPr>
              <a:t>to the scientific </a:t>
            </a:r>
            <a:r>
              <a:rPr sz="1200" spc="-5" dirty="0">
                <a:latin typeface="Times New Roman"/>
                <a:cs typeface="Times New Roman"/>
              </a:rPr>
              <a:t>discipline address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captive </a:t>
            </a:r>
            <a:r>
              <a:rPr sz="1200" dirty="0">
                <a:latin typeface="Times New Roman"/>
                <a:cs typeface="Times New Roman"/>
              </a:rPr>
              <a:t>portal page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result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all DNS  </a:t>
            </a:r>
            <a:r>
              <a:rPr sz="1200" dirty="0">
                <a:latin typeface="Times New Roman"/>
                <a:cs typeface="Times New Roman"/>
              </a:rPr>
              <a:t>lookups.</a:t>
            </a:r>
          </a:p>
          <a:p>
            <a:pPr marL="12700" marR="139065" algn="just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To perform redirection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DNS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captive portal uses DNS hijacking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perform Associate 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Nursing action almost </a:t>
            </a:r>
            <a:r>
              <a:rPr sz="1200" dirty="0">
                <a:latin typeface="Times New Roman"/>
                <a:cs typeface="Times New Roman"/>
              </a:rPr>
              <a:t>like a </a:t>
            </a:r>
            <a:r>
              <a:rPr sz="1200" spc="-5" dirty="0">
                <a:latin typeface="Times New Roman"/>
                <a:cs typeface="Times New Roman"/>
              </a:rPr>
              <a:t>man-in-the-middle attack. </a:t>
            </a:r>
            <a:r>
              <a:rPr sz="1200" dirty="0">
                <a:latin typeface="Times New Roman"/>
                <a:cs typeface="Times New Roman"/>
              </a:rPr>
              <a:t>To limit the </a:t>
            </a:r>
            <a:r>
              <a:rPr sz="1200" spc="-5" dirty="0">
                <a:latin typeface="Times New Roman"/>
                <a:cs typeface="Times New Roman"/>
              </a:rPr>
              <a:t>impact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DNS  </a:t>
            </a:r>
            <a:r>
              <a:rPr sz="1200" dirty="0">
                <a:latin typeface="Times New Roman"/>
                <a:cs typeface="Times New Roman"/>
              </a:rPr>
              <a:t>poisoning, a </a:t>
            </a:r>
            <a:r>
              <a:rPr sz="1200" spc="-5" dirty="0">
                <a:latin typeface="Times New Roman"/>
                <a:cs typeface="Times New Roman"/>
              </a:rPr>
              <a:t>TTL </a:t>
            </a:r>
            <a:r>
              <a:rPr sz="1200" dirty="0">
                <a:latin typeface="Times New Roman"/>
                <a:cs typeface="Times New Roman"/>
              </a:rPr>
              <a:t>of zero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-5" dirty="0">
                <a:latin typeface="Times New Roman"/>
                <a:cs typeface="Times New Roman"/>
              </a:rPr>
              <a:t> used.</a:t>
            </a:r>
            <a:endParaRPr sz="1200" dirty="0">
              <a:latin typeface="Times New Roman"/>
              <a:cs typeface="Times New Roman"/>
            </a:endParaRPr>
          </a:p>
          <a:p>
            <a:pPr marL="12700" marR="1231265" algn="just">
              <a:lnSpc>
                <a:spcPct val="138000"/>
              </a:lnSpc>
              <a:spcBef>
                <a:spcPts val="305"/>
              </a:spcBef>
              <a:buChar char="●"/>
              <a:tabLst>
                <a:tab pos="142240" algn="l"/>
              </a:tabLst>
            </a:pP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DNS server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is a computer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server that contains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database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public </a:t>
            </a:r>
            <a:r>
              <a:rPr sz="1200" spc="-10" dirty="0">
                <a:solidFill>
                  <a:srgbClr val="1F2021"/>
                </a:solidFill>
                <a:latin typeface="Times New Roman"/>
                <a:cs typeface="Times New Roman"/>
              </a:rPr>
              <a:t>IP 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addresses and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their associated hostnames,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in most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cases serves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to 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resolve,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or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translate,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those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names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to </a:t>
            </a:r>
            <a:r>
              <a:rPr sz="1200" spc="-15" dirty="0">
                <a:solidFill>
                  <a:srgbClr val="1F2021"/>
                </a:solidFill>
                <a:latin typeface="Times New Roman"/>
                <a:cs typeface="Times New Roman"/>
              </a:rPr>
              <a:t>IP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addresses as</a:t>
            </a:r>
            <a:r>
              <a:rPr sz="1200" spc="6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requested.</a:t>
            </a:r>
            <a:endParaRPr sz="1200" dirty="0">
              <a:latin typeface="Times New Roman"/>
              <a:cs typeface="Times New Roman"/>
            </a:endParaRPr>
          </a:p>
          <a:p>
            <a:pPr marL="12700" marR="1016000" algn="just">
              <a:lnSpc>
                <a:spcPct val="138100"/>
              </a:lnSpc>
              <a:buChar char="●"/>
              <a:tabLst>
                <a:tab pos="142240" algn="l"/>
              </a:tabLst>
            </a:pP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When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you type a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website address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into your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browser address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bar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press 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Enter,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DNS server goes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work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to find the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address that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you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want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to visit. It 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does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this by sending a DNS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query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several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servers,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each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which translates 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different part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of the domain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name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you</a:t>
            </a:r>
            <a:r>
              <a:rPr sz="12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entered.</a:t>
            </a:r>
            <a:endParaRPr sz="1200" dirty="0">
              <a:latin typeface="Times New Roman"/>
              <a:cs typeface="Times New Roman"/>
            </a:endParaRPr>
          </a:p>
          <a:p>
            <a:pPr marL="12700" marR="912494" algn="just">
              <a:lnSpc>
                <a:spcPct val="138300"/>
              </a:lnSpc>
              <a:spcBef>
                <a:spcPts val="5"/>
              </a:spcBef>
              <a:buChar char="●"/>
              <a:tabLst>
                <a:tab pos="144145" algn="l"/>
              </a:tabLst>
            </a:pPr>
            <a:r>
              <a:rPr sz="1200" spc="-10" dirty="0">
                <a:solidFill>
                  <a:srgbClr val="1F2021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most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cases,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a primary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secondary DNS server are configured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on your 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router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or computer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when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you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connect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to your internet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service</a:t>
            </a:r>
            <a:r>
              <a:rPr sz="12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provider.</a:t>
            </a:r>
            <a:endParaRPr sz="1200" dirty="0">
              <a:latin typeface="Times New Roman"/>
              <a:cs typeface="Times New Roman"/>
            </a:endParaRPr>
          </a:p>
          <a:p>
            <a:pPr marL="12700" marR="1009650" algn="just">
              <a:lnSpc>
                <a:spcPts val="1989"/>
              </a:lnSpc>
              <a:spcBef>
                <a:spcPts val="160"/>
              </a:spcBef>
            </a:pP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There are two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DNS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servers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case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one of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them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happens to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fail,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in which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case 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second is used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to resolve the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hostnames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you</a:t>
            </a:r>
            <a:r>
              <a:rPr sz="1200" spc="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enter.</a:t>
            </a:r>
            <a:endParaRPr sz="1200" dirty="0">
              <a:latin typeface="Times New Roman"/>
              <a:cs typeface="Times New Roman"/>
            </a:endParaRPr>
          </a:p>
          <a:p>
            <a:pPr marL="142240" indent="-129539" algn="just">
              <a:lnSpc>
                <a:spcPct val="100000"/>
              </a:lnSpc>
              <a:spcBef>
                <a:spcPts val="385"/>
              </a:spcBef>
              <a:buChar char="●"/>
              <a:tabLst>
                <a:tab pos="142240" algn="l"/>
              </a:tabLst>
            </a:pP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different servers queried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are</a:t>
            </a:r>
            <a:endParaRPr sz="1200" dirty="0">
              <a:latin typeface="Times New Roman"/>
              <a:cs typeface="Times New Roman"/>
            </a:endParaRPr>
          </a:p>
          <a:p>
            <a:pPr marL="12700" marR="977265" algn="just">
              <a:lnSpc>
                <a:spcPct val="138300"/>
              </a:lnSpc>
              <a:buChar char="●"/>
              <a:tabLst>
                <a:tab pos="142240" algn="l"/>
              </a:tabLst>
            </a:pP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DNS Resolver: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Receives the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request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resolve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the domain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name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with </a:t>
            </a:r>
            <a:r>
              <a:rPr sz="1200" spc="5" dirty="0">
                <a:solidFill>
                  <a:srgbClr val="1F2021"/>
                </a:solidFill>
                <a:latin typeface="Times New Roman"/>
                <a:cs typeface="Times New Roman"/>
              </a:rPr>
              <a:t>the  </a:t>
            </a:r>
            <a:r>
              <a:rPr sz="1200" spc="-15" dirty="0">
                <a:solidFill>
                  <a:srgbClr val="1F2021"/>
                </a:solidFill>
                <a:latin typeface="Times New Roman"/>
                <a:cs typeface="Times New Roman"/>
              </a:rPr>
              <a:t>IP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address.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This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server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does the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grunt work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in figuring out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where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site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you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want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to go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resides </a:t>
            </a:r>
            <a:r>
              <a:rPr sz="1200" spc="5" dirty="0">
                <a:solidFill>
                  <a:srgbClr val="1F2021"/>
                </a:solidFill>
                <a:latin typeface="Times New Roman"/>
                <a:cs typeface="Times New Roman"/>
              </a:rPr>
              <a:t>on </a:t>
            </a:r>
            <a:r>
              <a:rPr sz="1200" dirty="0">
                <a:solidFill>
                  <a:srgbClr val="1F2021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1F2021"/>
                </a:solidFill>
                <a:latin typeface="Times New Roman"/>
                <a:cs typeface="Times New Roman"/>
              </a:rPr>
              <a:t>internet.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3310</Words>
  <Application>Microsoft Office PowerPoint</Application>
  <PresentationFormat>Custom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Carlito</vt:lpstr>
      <vt:lpstr>Times New Roman</vt:lpstr>
      <vt:lpstr>Office Theme</vt:lpstr>
      <vt:lpstr>PowerPoint Presentation</vt:lpstr>
      <vt:lpstr>Advanced Academic Center ( A Center For Inter-Disciplinary Research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Aamir Baugwala</dc:creator>
  <cp:lastModifiedBy>Aamir Baugwala</cp:lastModifiedBy>
  <cp:revision>1</cp:revision>
  <dcterms:created xsi:type="dcterms:W3CDTF">2021-08-25T17:13:18Z</dcterms:created>
  <dcterms:modified xsi:type="dcterms:W3CDTF">2021-08-25T17:54:43Z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2021-08-25T00:00:00Z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2021-08-25T00:00:00Z</vt:filetime>
  </property>
</Properties>
</file>