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362" r:id="rId2"/>
    <p:sldId id="256" r:id="rId3"/>
    <p:sldId id="268" r:id="rId4"/>
    <p:sldId id="448" r:id="rId5"/>
    <p:sldId id="363" r:id="rId6"/>
    <p:sldId id="440" r:id="rId7"/>
    <p:sldId id="361" r:id="rId8"/>
    <p:sldId id="364" r:id="rId9"/>
    <p:sldId id="452" r:id="rId10"/>
    <p:sldId id="441" r:id="rId11"/>
    <p:sldId id="443" r:id="rId12"/>
    <p:sldId id="365" r:id="rId13"/>
    <p:sldId id="366" r:id="rId14"/>
    <p:sldId id="445" r:id="rId15"/>
    <p:sldId id="406" r:id="rId16"/>
    <p:sldId id="407" r:id="rId17"/>
    <p:sldId id="408" r:id="rId18"/>
    <p:sldId id="409" r:id="rId19"/>
    <p:sldId id="410" r:id="rId20"/>
    <p:sldId id="411" r:id="rId21"/>
    <p:sldId id="412" r:id="rId22"/>
    <p:sldId id="413" r:id="rId23"/>
    <p:sldId id="472" r:id="rId24"/>
    <p:sldId id="473" r:id="rId25"/>
    <p:sldId id="481" r:id="rId26"/>
    <p:sldId id="451" r:id="rId27"/>
    <p:sldId id="483" r:id="rId28"/>
    <p:sldId id="484" r:id="rId29"/>
    <p:sldId id="485" r:id="rId30"/>
    <p:sldId id="449" r:id="rId31"/>
    <p:sldId id="434" r:id="rId32"/>
    <p:sldId id="435" r:id="rId33"/>
    <p:sldId id="486" r:id="rId34"/>
    <p:sldId id="487" r:id="rId35"/>
    <p:sldId id="488" r:id="rId36"/>
    <p:sldId id="417" r:id="rId37"/>
    <p:sldId id="418" r:id="rId38"/>
    <p:sldId id="419" r:id="rId39"/>
    <p:sldId id="420" r:id="rId40"/>
    <p:sldId id="421" r:id="rId41"/>
    <p:sldId id="450" r:id="rId42"/>
    <p:sldId id="424" r:id="rId43"/>
    <p:sldId id="474" r:id="rId44"/>
    <p:sldId id="480" r:id="rId45"/>
    <p:sldId id="453" r:id="rId46"/>
    <p:sldId id="454" r:id="rId47"/>
    <p:sldId id="455" r:id="rId48"/>
    <p:sldId id="456" r:id="rId49"/>
    <p:sldId id="457" r:id="rId50"/>
    <p:sldId id="458" r:id="rId51"/>
    <p:sldId id="459" r:id="rId52"/>
    <p:sldId id="460" r:id="rId53"/>
    <p:sldId id="461" r:id="rId54"/>
    <p:sldId id="475" r:id="rId55"/>
    <p:sldId id="476" r:id="rId56"/>
    <p:sldId id="477" r:id="rId57"/>
    <p:sldId id="478" r:id="rId58"/>
    <p:sldId id="479" r:id="rId59"/>
    <p:sldId id="482" r:id="rId60"/>
    <p:sldId id="463" r:id="rId61"/>
    <p:sldId id="464" r:id="rId62"/>
    <p:sldId id="465" r:id="rId63"/>
    <p:sldId id="466" r:id="rId64"/>
    <p:sldId id="467" r:id="rId65"/>
    <p:sldId id="468" r:id="rId66"/>
    <p:sldId id="469" r:id="rId67"/>
    <p:sldId id="470" r:id="rId68"/>
    <p:sldId id="47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586AA5-0F78-403A-94E2-C6F12C8A4D71}" v="116" dt="2020-08-12T15:05:06.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00" autoAdjust="0"/>
    <p:restoredTop sz="94660" autoAdjust="0"/>
  </p:normalViewPr>
  <p:slideViewPr>
    <p:cSldViewPr snapToGrid="0">
      <p:cViewPr varScale="1">
        <p:scale>
          <a:sx n="79" d="100"/>
          <a:sy n="79" d="100"/>
        </p:scale>
        <p:origin x="114" y="132"/>
      </p:cViewPr>
      <p:guideLst>
        <p:guide orient="horz" pos="2160"/>
        <p:guide pos="3840"/>
      </p:guideLst>
    </p:cSldViewPr>
  </p:slideViewPr>
  <p:outlineViewPr>
    <p:cViewPr>
      <p:scale>
        <a:sx n="33" d="100"/>
        <a:sy n="33" d="100"/>
      </p:scale>
      <p:origin x="0" y="106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070F10-76F7-415A-9CE2-925AC6657819}"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28384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70F10-76F7-415A-9CE2-925AC6657819}"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314865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70F10-76F7-415A-9CE2-925AC6657819}"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40441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70F10-76F7-415A-9CE2-925AC6657819}"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213306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70F10-76F7-415A-9CE2-925AC6657819}"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37292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070F10-76F7-415A-9CE2-925AC6657819}"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31340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070F10-76F7-415A-9CE2-925AC6657819}" type="datetimeFigureOut">
              <a:rPr lang="en-US" smtClean="0"/>
              <a:pPr/>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15128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070F10-76F7-415A-9CE2-925AC6657819}" type="datetimeFigureOut">
              <a:rPr lang="en-US" smtClean="0"/>
              <a:pPr/>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277667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70F10-76F7-415A-9CE2-925AC6657819}" type="datetimeFigureOut">
              <a:rPr lang="en-US" smtClean="0"/>
              <a:pPr/>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414706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070F10-76F7-415A-9CE2-925AC6657819}"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126156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070F10-76F7-415A-9CE2-925AC6657819}"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98F1F-95D3-4EC3-9567-9CEF519B928E}" type="slidenum">
              <a:rPr lang="en-US" smtClean="0"/>
              <a:pPr/>
              <a:t>‹#›</a:t>
            </a:fld>
            <a:endParaRPr lang="en-US"/>
          </a:p>
        </p:txBody>
      </p:sp>
    </p:spTree>
    <p:extLst>
      <p:ext uri="{BB962C8B-B14F-4D97-AF65-F5344CB8AC3E}">
        <p14:creationId xmlns:p14="http://schemas.microsoft.com/office/powerpoint/2010/main" val="247263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70F10-76F7-415A-9CE2-925AC6657819}" type="datetimeFigureOut">
              <a:rPr lang="en-US" smtClean="0"/>
              <a:pPr/>
              <a:t>7/14/2021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98F1F-95D3-4EC3-9567-9CEF519B928E}" type="slidenum">
              <a:rPr lang="en-US" smtClean="0"/>
              <a:pPr/>
              <a:t>‹#›</a:t>
            </a:fld>
            <a:endParaRPr lang="en-US"/>
          </a:p>
        </p:txBody>
      </p:sp>
    </p:spTree>
    <p:extLst>
      <p:ext uri="{BB962C8B-B14F-4D97-AF65-F5344CB8AC3E}">
        <p14:creationId xmlns:p14="http://schemas.microsoft.com/office/powerpoint/2010/main" val="133866246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1.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5093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dirty="0">
                <a:latin typeface="Times New Roman" pitchFamily="18" charset="0"/>
                <a:cs typeface="Times New Roman" pitchFamily="18" charset="0"/>
              </a:rPr>
              <a:t>Literature Review</a:t>
            </a:r>
            <a:br>
              <a:rPr lang="en-US" sz="2000" b="1" dirty="0"/>
            </a:br>
            <a:endParaRPr lang="en-US"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[2](M. Siddiqui et al, 2009) Used Data Mining for detection of Worms. They used variable length instruction sequence. Their Primary data set consists of 2,775 Windows PE files, in which in which 1,444 were worms and 1,330 were benign. They performed detection of compilers, common packers and crypto before disassembly of files. Sequence reduction was performed and 97% of the sequences were removed. They used Decision Tree, Bagging and Random Forest models using. Random forest performed slightly better than the others.</a:t>
            </a:r>
          </a:p>
          <a:p>
            <a:pPr algn="just">
              <a:buNone/>
            </a:pP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[3](</a:t>
            </a:r>
            <a:r>
              <a:rPr lang="en-US" sz="2000" dirty="0" err="1">
                <a:latin typeface="Times New Roman" pitchFamily="18" charset="0"/>
                <a:cs typeface="Times New Roman" pitchFamily="18" charset="0"/>
                <a:hlinkClick r:id="" action="ppaction://hlinkfile"/>
              </a:rPr>
              <a:t>Shabtai</a:t>
            </a:r>
            <a:r>
              <a:rPr lang="en-US" sz="2000" dirty="0">
                <a:latin typeface="Times New Roman" pitchFamily="18" charset="0"/>
                <a:cs typeface="Times New Roman" pitchFamily="18" charset="0"/>
                <a:hlinkClick r:id="" action="ppaction://hlinkfile"/>
              </a:rPr>
              <a:t> et al, 2009)</a:t>
            </a:r>
            <a:r>
              <a:rPr lang="en-US" sz="2000" dirty="0">
                <a:latin typeface="Times New Roman" pitchFamily="18" charset="0"/>
                <a:cs typeface="Times New Roman" pitchFamily="18" charset="0"/>
              </a:rPr>
              <a:t>Provide a taxonomy for malware detection using machine learning algorithms by reporting some feature types and feature selection techniques used in the literature. They mainly focus on the feature selection techniques(Gain ratio, Fishers core, document frequency, and hierarchical features election) and </a:t>
            </a:r>
            <a:r>
              <a:rPr lang="en-US" sz="2000" dirty="0" err="1">
                <a:latin typeface="Times New Roman" pitchFamily="18" charset="0"/>
                <a:cs typeface="Times New Roman" pitchFamily="18" charset="0"/>
              </a:rPr>
              <a:t>classiﬁcation</a:t>
            </a:r>
            <a:r>
              <a:rPr lang="en-US" sz="2000" dirty="0">
                <a:latin typeface="Times New Roman" pitchFamily="18" charset="0"/>
                <a:cs typeface="Times New Roman" pitchFamily="18" charset="0"/>
              </a:rPr>
              <a:t> algorithms (</a:t>
            </a:r>
            <a:r>
              <a:rPr lang="en-US" sz="2000" dirty="0" err="1">
                <a:latin typeface="Times New Roman" pitchFamily="18" charset="0"/>
                <a:cs typeface="Times New Roman" pitchFamily="18" charset="0"/>
              </a:rPr>
              <a:t>Artiﬁcial</a:t>
            </a:r>
            <a:r>
              <a:rPr lang="en-US" sz="2000" dirty="0">
                <a:latin typeface="Times New Roman" pitchFamily="18" charset="0"/>
                <a:cs typeface="Times New Roman" pitchFamily="18" charset="0"/>
              </a:rPr>
              <a:t> Neural Networks, Bayesian Networks, </a:t>
            </a:r>
            <a:r>
              <a:rPr lang="en-US" sz="2000" dirty="0" err="1">
                <a:latin typeface="Times New Roman" pitchFamily="18" charset="0"/>
                <a:cs typeface="Times New Roman" pitchFamily="18" charset="0"/>
              </a:rPr>
              <a:t>Natïve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K-Nearest Neighbor, etc). In addition, they review how ensemble algorithms can be used to combine a set of </a:t>
            </a:r>
            <a:r>
              <a:rPr lang="en-US" sz="2000" dirty="0" err="1">
                <a:latin typeface="Times New Roman" pitchFamily="18" charset="0"/>
                <a:cs typeface="Times New Roman" pitchFamily="18" charset="0"/>
              </a:rPr>
              <a:t>classiﬁers</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600" dirty="0">
                <a:latin typeface="Times New Roman" panose="02020603050405020304" pitchFamily="18" charset="0"/>
                <a:cs typeface="Times New Roman" panose="02020603050405020304" pitchFamily="18" charset="0"/>
              </a:rPr>
              <a:t>Methodology and Software Lifecycle for This Project:</a:t>
            </a:r>
            <a:br>
              <a:rPr lang="en-US" sz="36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p:txBody>
          <a:bodyPr>
            <a:normAutofit fontScale="85000"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Agile SDLC Software methodology/software process that will be used for project development is </a:t>
            </a:r>
            <a:r>
              <a:rPr lang="en-US" b="1" dirty="0">
                <a:latin typeface="Times New Roman" panose="02020603050405020304" pitchFamily="18" charset="0"/>
                <a:cs typeface="Times New Roman" panose="02020603050405020304" pitchFamily="18" charset="0"/>
              </a:rPr>
              <a:t>Agile Software Engineering Methodology</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 focuses on collaborative decision making and development over multiple short cycles or sprints, rather than a top-down process with a single series of stages. The foundation of an agile SDLC is a cyclical process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Where we can develop software in iterations instead of in one shot. We focus on more achievable iterations, which helps guide our team’s immediate actions.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4217"/>
          </a:xfrm>
        </p:spPr>
        <p:txBody>
          <a:bodyPr>
            <a:normAutofit/>
          </a:bodyPr>
          <a:lstStyle/>
          <a:p>
            <a:r>
              <a:rPr lang="en-US"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838200" y="1240971"/>
            <a:ext cx="10515600" cy="5525589"/>
          </a:xfrm>
        </p:spPr>
        <p:txBody>
          <a:bodyPr>
            <a:normAutofit/>
          </a:bodyPr>
          <a:lstStyle/>
          <a:p>
            <a:pPr algn="just">
              <a:buFont typeface="Wingdings" panose="05000000000000000000" pitchFamily="2" charset="2"/>
              <a:buChar char="Ø"/>
            </a:pPr>
            <a:r>
              <a:rPr lang="en-US" dirty="0">
                <a:latin typeface="Times New Roman" pitchFamily="18" charset="0"/>
                <a:cs typeface="Times New Roman" pitchFamily="18" charset="0"/>
              </a:rPr>
              <a:t> The limitations of the existing detection methods is that it usually focus on one aspect of the program characteristics like the Opcode, Registry, File Operation and the and so on.</a:t>
            </a:r>
          </a:p>
          <a:p>
            <a:pPr algn="just">
              <a:buFont typeface="Wingdings" panose="05000000000000000000" pitchFamily="2" charset="2"/>
              <a:buChar char="Ø"/>
            </a:pPr>
            <a:r>
              <a:rPr lang="en-US" dirty="0">
                <a:latin typeface="Times New Roman" pitchFamily="18" charset="0"/>
                <a:cs typeface="Times New Roman" pitchFamily="18" charset="0"/>
              </a:rPr>
              <a:t> The systems will classify or detect the malware on which type of feature they are trained.</a:t>
            </a:r>
          </a:p>
          <a:p>
            <a:pPr algn="just">
              <a:buFont typeface="Wingdings" panose="05000000000000000000" pitchFamily="2" charset="2"/>
              <a:buChar char="Ø"/>
            </a:pPr>
            <a:r>
              <a:rPr lang="en-US" dirty="0">
                <a:latin typeface="Times New Roman" pitchFamily="18" charset="0"/>
                <a:cs typeface="Times New Roman" pitchFamily="18" charset="0"/>
              </a:rPr>
              <a:t> Due to continuous updating of the malware the systems will face the new challenges.</a:t>
            </a:r>
          </a:p>
          <a:p>
            <a:pPr algn="just">
              <a:buFont typeface="Wingdings" panose="05000000000000000000" pitchFamily="2" charset="2"/>
              <a:buChar char="Ø"/>
            </a:pPr>
            <a:r>
              <a:rPr lang="en-US" dirty="0">
                <a:latin typeface="Times New Roman" pitchFamily="18" charset="0"/>
                <a:cs typeface="Times New Roman" pitchFamily="18" charset="0"/>
              </a:rPr>
              <a:t> Due to this reason we are going to build the system which will detect the malware as well based on the </a:t>
            </a:r>
            <a:r>
              <a:rPr lang="en-US" dirty="0" err="1">
                <a:latin typeface="Times New Roman" pitchFamily="18" charset="0"/>
                <a:cs typeface="Times New Roman" pitchFamily="18" charset="0"/>
              </a:rPr>
              <a:t>api</a:t>
            </a:r>
            <a:r>
              <a:rPr lang="en-US" dirty="0">
                <a:latin typeface="Times New Roman" pitchFamily="18" charset="0"/>
                <a:cs typeface="Times New Roman" pitchFamily="18" charset="0"/>
              </a:rPr>
              <a:t> call sequences.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algn="just">
              <a:buFont typeface="Wingdings" panose="05000000000000000000"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6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2777"/>
          </a:xfrm>
        </p:spPr>
        <p:txBody>
          <a:bodyPr>
            <a:normAutofit/>
          </a:bodyPr>
          <a:lstStyle/>
          <a:p>
            <a:r>
              <a:rPr lang="en-US" sz="4000" dirty="0">
                <a:latin typeface="Times New Roman" pitchFamily="18" charset="0"/>
                <a:cs typeface="Times New Roman" pitchFamily="18" charset="0"/>
              </a:rPr>
              <a:t>Proposed Solution</a:t>
            </a:r>
          </a:p>
        </p:txBody>
      </p:sp>
      <p:sp>
        <p:nvSpPr>
          <p:cNvPr id="3" name="Content Placeholder 2"/>
          <p:cNvSpPr>
            <a:spLocks noGrp="1"/>
          </p:cNvSpPr>
          <p:nvPr>
            <p:ph idx="1"/>
          </p:nvPr>
        </p:nvSpPr>
        <p:spPr>
          <a:xfrm>
            <a:off x="838200" y="992777"/>
            <a:ext cx="10515600" cy="4532813"/>
          </a:xfrm>
        </p:spPr>
        <p:txBody>
          <a:bodyPr>
            <a:noAutofit/>
          </a:bodyPr>
          <a:lstStyle/>
          <a:p>
            <a:pPr algn="just">
              <a:buFont typeface="Wingdings" panose="05000000000000000000" pitchFamily="2" charset="2"/>
              <a:buChar char="Ø"/>
            </a:pPr>
            <a:r>
              <a:rPr lang="en-US" dirty="0">
                <a:latin typeface="Times New Roman" pitchFamily="18" charset="0"/>
                <a:cs typeface="Times New Roman" pitchFamily="18" charset="0"/>
              </a:rPr>
              <a:t>This system is to accurately detect new malware (unknown malware) binaries using a number of data mining techniques.</a:t>
            </a:r>
          </a:p>
          <a:p>
            <a:pPr algn="just">
              <a:buFont typeface="Wingdings" panose="05000000000000000000" pitchFamily="2" charset="2"/>
              <a:buChar char="Ø"/>
            </a:pPr>
            <a:r>
              <a:rPr lang="en-US" dirty="0">
                <a:latin typeface="Times New Roman" pitchFamily="18" charset="0"/>
                <a:cs typeface="Times New Roman" pitchFamily="18" charset="0"/>
              </a:rPr>
              <a:t> The data set consists of malware files that were collected from two sources in addition to a set of benign files.</a:t>
            </a:r>
          </a:p>
          <a:p>
            <a:pPr algn="just">
              <a:buFont typeface="Wingdings" panose="05000000000000000000" pitchFamily="2" charset="2"/>
              <a:buChar char="Ø"/>
            </a:pPr>
            <a:r>
              <a:rPr lang="en-US" dirty="0">
                <a:latin typeface="Times New Roman" pitchFamily="18" charset="0"/>
                <a:cs typeface="Times New Roman" pitchFamily="18" charset="0"/>
              </a:rPr>
              <a:t> This proposed architecture is that first to deploy the cuckoo sandbox, which perform dynamic analysis.</a:t>
            </a:r>
          </a:p>
          <a:p>
            <a:pPr algn="just">
              <a:buFont typeface="Wingdings" panose="05000000000000000000" pitchFamily="2" charset="2"/>
              <a:buChar char="Ø"/>
            </a:pPr>
            <a:r>
              <a:rPr lang="en-US" dirty="0">
                <a:latin typeface="Times New Roman" pitchFamily="18" charset="0"/>
                <a:cs typeface="Times New Roman" pitchFamily="18" charset="0"/>
              </a:rPr>
              <a:t> An malware detection environment is then setup, which consists of all the necessary components to provide a suitable atmosphere to execute the samples and generate the required malware detection reports. </a:t>
            </a:r>
          </a:p>
          <a:p>
            <a:pPr algn="just">
              <a:buFont typeface="Wingdings" panose="05000000000000000000" pitchFamily="2" charset="2"/>
              <a:buChar char="Ø"/>
            </a:pPr>
            <a:r>
              <a:rPr lang="en-US" dirty="0">
                <a:latin typeface="Times New Roman" pitchFamily="18" charset="0"/>
                <a:cs typeface="Times New Roman" pitchFamily="18" charset="0"/>
              </a:rPr>
              <a:t>The feature identification is then performed, and pre-processing is applied. </a:t>
            </a:r>
          </a:p>
          <a:p>
            <a:pPr algn="just">
              <a:buFont typeface="Wingdings" panose="05000000000000000000" pitchFamily="2" charset="2"/>
              <a:buChar char="Ø"/>
            </a:pPr>
            <a:r>
              <a:rPr lang="en-US" dirty="0">
                <a:latin typeface="Times New Roman" pitchFamily="18" charset="0"/>
                <a:cs typeface="Times New Roman" pitchFamily="18" charset="0"/>
              </a:rPr>
              <a:t>Finally, the data set is used to train and test the classification accuracy of several deep learning models.</a:t>
            </a:r>
          </a:p>
          <a:p>
            <a:pPr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726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Proposed Architecture</a:t>
            </a:r>
            <a:endParaRPr lang="en-US" sz="4000" dirty="0"/>
          </a:p>
        </p:txBody>
      </p:sp>
      <p:pic>
        <p:nvPicPr>
          <p:cNvPr id="7" name="Content Placeholder 6">
            <a:extLst>
              <a:ext uri="{FF2B5EF4-FFF2-40B4-BE49-F238E27FC236}">
                <a16:creationId xmlns:a16="http://schemas.microsoft.com/office/drawing/2014/main" id="{FF73CB93-DF7D-4C22-8DFA-3FF2CDF71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669" y="1513508"/>
            <a:ext cx="8954373" cy="463126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91886"/>
            <a:ext cx="10515600" cy="1685108"/>
          </a:xfrm>
        </p:spPr>
        <p:txBody>
          <a:bodyPr>
            <a:noAutofit/>
          </a:bodyPr>
          <a:lstStyle/>
          <a:p>
            <a:pPr algn="ctr"/>
            <a:br>
              <a:rPr lang="en-US" sz="6600" dirty="0"/>
            </a:br>
            <a:endParaRPr lang="en-US" sz="6600" dirty="0">
              <a:latin typeface="Times New Roman" pitchFamily="18" charset="0"/>
              <a:cs typeface="Times New Roman" pitchFamily="18" charset="0"/>
            </a:endParaRPr>
          </a:p>
        </p:txBody>
      </p:sp>
      <p:sp>
        <p:nvSpPr>
          <p:cNvPr id="3" name="Text Placeholder 2"/>
          <p:cNvSpPr>
            <a:spLocks noGrp="1"/>
          </p:cNvSpPr>
          <p:nvPr>
            <p:ph type="body" idx="1"/>
          </p:nvPr>
        </p:nvSpPr>
        <p:spPr>
          <a:xfrm>
            <a:off x="831850" y="2246811"/>
            <a:ext cx="10515600" cy="4297680"/>
          </a:xfrm>
        </p:spPr>
        <p:txBody>
          <a:bodyPr>
            <a:normAutofit/>
          </a:bodyPr>
          <a:lstStyle/>
          <a:p>
            <a:pPr algn="ctr"/>
            <a:endParaRPr lang="en-US" sz="4000" dirty="0">
              <a:solidFill>
                <a:schemeClr val="tx1"/>
              </a:solidFill>
            </a:endParaRPr>
          </a:p>
          <a:p>
            <a:pPr algn="ctr"/>
            <a:endParaRPr lang="en-US" sz="4000" dirty="0">
              <a:solidFill>
                <a:schemeClr val="tx1"/>
              </a:solidFill>
            </a:endParaRPr>
          </a:p>
          <a:p>
            <a:pPr algn="ctr"/>
            <a:r>
              <a:rPr lang="en-US" sz="6600" dirty="0">
                <a:solidFill>
                  <a:schemeClr val="tx1"/>
                </a:solidFill>
              </a:rPr>
              <a:t>Use cases</a:t>
            </a:r>
            <a:endParaRPr lang="en-US" sz="11500" b="1"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4194" y="0"/>
            <a:ext cx="5172892" cy="809897"/>
          </a:xfrm>
        </p:spPr>
        <p:txBody>
          <a:bodyPr>
            <a:normAutofit fontScale="90000"/>
          </a:bodyPr>
          <a:lstStyle/>
          <a:p>
            <a:r>
              <a:rPr lang="en-US" dirty="0"/>
              <a:t>Use cases</a:t>
            </a:r>
          </a:p>
        </p:txBody>
      </p:sp>
      <p:sp>
        <p:nvSpPr>
          <p:cNvPr id="3" name="Text Placeholder 2"/>
          <p:cNvSpPr>
            <a:spLocks noGrp="1"/>
          </p:cNvSpPr>
          <p:nvPr>
            <p:ph type="body" idx="1"/>
          </p:nvPr>
        </p:nvSpPr>
        <p:spPr>
          <a:xfrm>
            <a:off x="2717074" y="940526"/>
            <a:ext cx="5094515" cy="5917473"/>
          </a:xfrm>
        </p:spPr>
        <p:txBody>
          <a:bodyPr/>
          <a:lstStyle/>
          <a:p>
            <a:endParaRPr lang="en-US" dirty="0"/>
          </a:p>
        </p:txBody>
      </p:sp>
      <p:pic>
        <p:nvPicPr>
          <p:cNvPr id="4" name="Picture 3" descr="uc1.png"/>
          <p:cNvPicPr>
            <a:picLocks noChangeAspect="1"/>
          </p:cNvPicPr>
          <p:nvPr/>
        </p:nvPicPr>
        <p:blipFill>
          <a:blip r:embed="rId2"/>
          <a:stretch>
            <a:fillRect/>
          </a:stretch>
        </p:blipFill>
        <p:spPr>
          <a:xfrm>
            <a:off x="2154490" y="0"/>
            <a:ext cx="6035922" cy="6857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554" y="169816"/>
            <a:ext cx="4010297" cy="627017"/>
          </a:xfrm>
        </p:spPr>
        <p:txBody>
          <a:bodyPr>
            <a:normAutofit fontScale="90000"/>
          </a:bodyPr>
          <a:lstStyle/>
          <a:p>
            <a:endParaRPr lang="en-US" dirty="0"/>
          </a:p>
        </p:txBody>
      </p:sp>
      <p:sp>
        <p:nvSpPr>
          <p:cNvPr id="3" name="Text Placeholder 2"/>
          <p:cNvSpPr>
            <a:spLocks noGrp="1"/>
          </p:cNvSpPr>
          <p:nvPr>
            <p:ph type="body" idx="1"/>
          </p:nvPr>
        </p:nvSpPr>
        <p:spPr>
          <a:xfrm>
            <a:off x="3383280" y="809897"/>
            <a:ext cx="5421086" cy="5279754"/>
          </a:xfrm>
        </p:spPr>
        <p:txBody>
          <a:bodyPr/>
          <a:lstStyle/>
          <a:p>
            <a:endParaRPr lang="en-US" dirty="0"/>
          </a:p>
        </p:txBody>
      </p:sp>
      <p:pic>
        <p:nvPicPr>
          <p:cNvPr id="4" name="Picture 3" descr="uc2.png"/>
          <p:cNvPicPr>
            <a:picLocks noChangeAspect="1"/>
          </p:cNvPicPr>
          <p:nvPr/>
        </p:nvPicPr>
        <p:blipFill>
          <a:blip r:embed="rId2"/>
          <a:stretch>
            <a:fillRect/>
          </a:stretch>
        </p:blipFill>
        <p:spPr>
          <a:xfrm>
            <a:off x="2890023" y="0"/>
            <a:ext cx="6671988"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827" y="1631361"/>
            <a:ext cx="5150939" cy="2852737"/>
          </a:xfrm>
        </p:spPr>
        <p:txBody>
          <a:bodyPr/>
          <a:lstStyle/>
          <a:p>
            <a:endParaRPr lang="en-US" dirty="0"/>
          </a:p>
        </p:txBody>
      </p:sp>
      <p:sp>
        <p:nvSpPr>
          <p:cNvPr id="3" name="Text Placeholder 2"/>
          <p:cNvSpPr>
            <a:spLocks noGrp="1"/>
          </p:cNvSpPr>
          <p:nvPr>
            <p:ph type="body" idx="1"/>
          </p:nvPr>
        </p:nvSpPr>
        <p:spPr>
          <a:xfrm>
            <a:off x="4284617" y="4589463"/>
            <a:ext cx="4049486" cy="1500187"/>
          </a:xfrm>
        </p:spPr>
        <p:txBody>
          <a:bodyPr/>
          <a:lstStyle/>
          <a:p>
            <a:endParaRPr lang="en-US" dirty="0"/>
          </a:p>
        </p:txBody>
      </p:sp>
      <p:pic>
        <p:nvPicPr>
          <p:cNvPr id="4" name="Picture 3" descr="uc3.png"/>
          <p:cNvPicPr>
            <a:picLocks noChangeAspect="1"/>
          </p:cNvPicPr>
          <p:nvPr/>
        </p:nvPicPr>
        <p:blipFill>
          <a:blip r:embed="rId2"/>
          <a:stretch>
            <a:fillRect/>
          </a:stretch>
        </p:blipFill>
        <p:spPr>
          <a:xfrm>
            <a:off x="2090057" y="83089"/>
            <a:ext cx="6925763" cy="677491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120" y="1709738"/>
            <a:ext cx="3239589" cy="2852737"/>
          </a:xfrm>
        </p:spPr>
        <p:txBody>
          <a:bodyPr/>
          <a:lstStyle/>
          <a:p>
            <a:endParaRPr lang="en-US" dirty="0"/>
          </a:p>
        </p:txBody>
      </p:sp>
      <p:sp>
        <p:nvSpPr>
          <p:cNvPr id="3" name="Text Placeholder 2"/>
          <p:cNvSpPr>
            <a:spLocks noGrp="1"/>
          </p:cNvSpPr>
          <p:nvPr>
            <p:ph type="body" idx="1"/>
          </p:nvPr>
        </p:nvSpPr>
        <p:spPr>
          <a:xfrm>
            <a:off x="4362994" y="4589463"/>
            <a:ext cx="3278777" cy="1500187"/>
          </a:xfrm>
        </p:spPr>
        <p:txBody>
          <a:bodyPr/>
          <a:lstStyle/>
          <a:p>
            <a:endParaRPr lang="en-US" dirty="0"/>
          </a:p>
        </p:txBody>
      </p:sp>
      <p:pic>
        <p:nvPicPr>
          <p:cNvPr id="4" name="Picture 3" descr="uc4.png"/>
          <p:cNvPicPr>
            <a:picLocks noChangeAspect="1"/>
          </p:cNvPicPr>
          <p:nvPr/>
        </p:nvPicPr>
        <p:blipFill>
          <a:blip r:embed="rId2"/>
          <a:stretch>
            <a:fillRect/>
          </a:stretch>
        </p:blipFill>
        <p:spPr>
          <a:xfrm>
            <a:off x="2312126" y="0"/>
            <a:ext cx="7040879"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035" y="2135298"/>
            <a:ext cx="9144000" cy="2387600"/>
          </a:xfrm>
        </p:spPr>
        <p:txBody>
          <a:bodyPr>
            <a:normAutofit fontScale="90000"/>
          </a:bodyPr>
          <a:lstStyle/>
          <a:p>
            <a:r>
              <a:rPr lang="en-US" sz="8900" dirty="0">
                <a:solidFill>
                  <a:srgbClr val="FF0000"/>
                </a:solidFill>
              </a:rPr>
              <a:t>PROJECT TITLE</a:t>
            </a:r>
            <a:br>
              <a:rPr lang="en-US" sz="8900" dirty="0">
                <a:solidFill>
                  <a:srgbClr val="FF0000"/>
                </a:solidFill>
              </a:rPr>
            </a:br>
            <a:br>
              <a:rPr lang="en-US" sz="8900" dirty="0">
                <a:solidFill>
                  <a:srgbClr val="FF0000"/>
                </a:solidFill>
              </a:rPr>
            </a:br>
            <a:r>
              <a:rPr lang="en-US" sz="8000" dirty="0"/>
              <a:t>Malware Detection</a:t>
            </a:r>
            <a:br>
              <a:rPr lang="en-US" sz="8000" dirty="0"/>
            </a:br>
            <a:r>
              <a:rPr lang="en-US" sz="8000" dirty="0"/>
              <a:t>Using Deep Learning</a:t>
            </a:r>
          </a:p>
        </p:txBody>
      </p:sp>
    </p:spTree>
    <p:extLst>
      <p:ext uri="{BB962C8B-B14F-4D97-AF65-F5344CB8AC3E}">
        <p14:creationId xmlns:p14="http://schemas.microsoft.com/office/powerpoint/2010/main" val="17702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754" y="1709738"/>
            <a:ext cx="2220686" cy="2852737"/>
          </a:xfrm>
        </p:spPr>
        <p:txBody>
          <a:bodyPr/>
          <a:lstStyle/>
          <a:p>
            <a:endParaRPr lang="en-US" dirty="0"/>
          </a:p>
        </p:txBody>
      </p:sp>
      <p:sp>
        <p:nvSpPr>
          <p:cNvPr id="3" name="Text Placeholder 2"/>
          <p:cNvSpPr>
            <a:spLocks noGrp="1"/>
          </p:cNvSpPr>
          <p:nvPr>
            <p:ph type="body" idx="1"/>
          </p:nvPr>
        </p:nvSpPr>
        <p:spPr>
          <a:xfrm>
            <a:off x="4676503" y="4589463"/>
            <a:ext cx="2312126" cy="1500187"/>
          </a:xfrm>
        </p:spPr>
        <p:txBody>
          <a:bodyPr/>
          <a:lstStyle/>
          <a:p>
            <a:endParaRPr lang="en-US" dirty="0"/>
          </a:p>
        </p:txBody>
      </p:sp>
      <p:pic>
        <p:nvPicPr>
          <p:cNvPr id="4" name="Picture 3" descr="uc5.png"/>
          <p:cNvPicPr>
            <a:picLocks noChangeAspect="1"/>
          </p:cNvPicPr>
          <p:nvPr/>
        </p:nvPicPr>
        <p:blipFill>
          <a:blip r:embed="rId2"/>
          <a:stretch>
            <a:fillRect/>
          </a:stretch>
        </p:blipFill>
        <p:spPr>
          <a:xfrm>
            <a:off x="2207624" y="0"/>
            <a:ext cx="7667896" cy="68579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246" y="1709738"/>
            <a:ext cx="3082834" cy="2852737"/>
          </a:xfrm>
        </p:spPr>
        <p:txBody>
          <a:bodyPr/>
          <a:lstStyle/>
          <a:p>
            <a:endParaRPr lang="en-US" dirty="0"/>
          </a:p>
        </p:txBody>
      </p:sp>
      <p:sp>
        <p:nvSpPr>
          <p:cNvPr id="3" name="Text Placeholder 2"/>
          <p:cNvSpPr>
            <a:spLocks noGrp="1"/>
          </p:cNvSpPr>
          <p:nvPr>
            <p:ph type="body" idx="1"/>
          </p:nvPr>
        </p:nvSpPr>
        <p:spPr>
          <a:xfrm>
            <a:off x="4428309" y="4589463"/>
            <a:ext cx="3043646" cy="1500187"/>
          </a:xfrm>
        </p:spPr>
        <p:txBody>
          <a:bodyPr/>
          <a:lstStyle/>
          <a:p>
            <a:endParaRPr lang="en-US" dirty="0"/>
          </a:p>
        </p:txBody>
      </p:sp>
      <p:pic>
        <p:nvPicPr>
          <p:cNvPr id="4" name="Picture 3" descr="uc6.png"/>
          <p:cNvPicPr>
            <a:picLocks noChangeAspect="1"/>
          </p:cNvPicPr>
          <p:nvPr/>
        </p:nvPicPr>
        <p:blipFill>
          <a:blip r:embed="rId2"/>
          <a:stretch>
            <a:fillRect/>
          </a:stretch>
        </p:blipFill>
        <p:spPr>
          <a:xfrm>
            <a:off x="2338251" y="0"/>
            <a:ext cx="7498081" cy="6857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189" y="1735864"/>
            <a:ext cx="2638697" cy="2852737"/>
          </a:xfrm>
        </p:spPr>
        <p:txBody>
          <a:bodyPr/>
          <a:lstStyle/>
          <a:p>
            <a:endParaRPr lang="en-US" dirty="0"/>
          </a:p>
        </p:txBody>
      </p:sp>
      <p:sp>
        <p:nvSpPr>
          <p:cNvPr id="3" name="Text Placeholder 2"/>
          <p:cNvSpPr>
            <a:spLocks noGrp="1"/>
          </p:cNvSpPr>
          <p:nvPr>
            <p:ph type="body" idx="1"/>
          </p:nvPr>
        </p:nvSpPr>
        <p:spPr>
          <a:xfrm>
            <a:off x="4415246" y="4589463"/>
            <a:ext cx="2743200" cy="1500187"/>
          </a:xfrm>
        </p:spPr>
        <p:txBody>
          <a:bodyPr/>
          <a:lstStyle/>
          <a:p>
            <a:endParaRPr lang="en-US" dirty="0"/>
          </a:p>
        </p:txBody>
      </p:sp>
      <p:pic>
        <p:nvPicPr>
          <p:cNvPr id="4" name="Picture 3" descr="uc7.png"/>
          <p:cNvPicPr>
            <a:picLocks noChangeAspect="1"/>
          </p:cNvPicPr>
          <p:nvPr/>
        </p:nvPicPr>
        <p:blipFill>
          <a:blip r:embed="rId2"/>
          <a:stretch>
            <a:fillRect/>
          </a:stretch>
        </p:blipFill>
        <p:spPr>
          <a:xfrm>
            <a:off x="2821576" y="0"/>
            <a:ext cx="5773784"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E7BCA1-69E7-4F14-98F9-60E5B86B8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415" y="0"/>
            <a:ext cx="5585169" cy="6980829"/>
          </a:xfrm>
          <a:prstGeom prst="rect">
            <a:avLst/>
          </a:prstGeom>
        </p:spPr>
      </p:pic>
    </p:spTree>
    <p:extLst>
      <p:ext uri="{BB962C8B-B14F-4D97-AF65-F5344CB8AC3E}">
        <p14:creationId xmlns:p14="http://schemas.microsoft.com/office/powerpoint/2010/main" val="342220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EC0BF8-BE8E-492B-9B5B-336116459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395" y="0"/>
            <a:ext cx="5883794" cy="6858000"/>
          </a:xfrm>
          <a:prstGeom prst="rect">
            <a:avLst/>
          </a:prstGeom>
        </p:spPr>
      </p:pic>
    </p:spTree>
    <p:extLst>
      <p:ext uri="{BB962C8B-B14F-4D97-AF65-F5344CB8AC3E}">
        <p14:creationId xmlns:p14="http://schemas.microsoft.com/office/powerpoint/2010/main" val="203397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F0FC-D7DF-4A11-BD3B-4667C7E5C77D}"/>
              </a:ext>
            </a:extLst>
          </p:cNvPr>
          <p:cNvSpPr>
            <a:spLocks noGrp="1"/>
          </p:cNvSpPr>
          <p:nvPr>
            <p:ph type="title"/>
          </p:nvPr>
        </p:nvSpPr>
        <p:spPr>
          <a:xfrm>
            <a:off x="831850" y="768351"/>
            <a:ext cx="10515600" cy="2660650"/>
          </a:xfrm>
        </p:spPr>
        <p:txBody>
          <a:bodyPr/>
          <a:lstStyle/>
          <a:p>
            <a:r>
              <a:rPr lang="en-US" sz="9600" dirty="0">
                <a:solidFill>
                  <a:schemeClr val="tx1"/>
                </a:solidFill>
              </a:rPr>
              <a:t>Diagrams</a:t>
            </a:r>
            <a:endParaRPr lang="en-US" dirty="0"/>
          </a:p>
        </p:txBody>
      </p:sp>
      <p:sp>
        <p:nvSpPr>
          <p:cNvPr id="3" name="Text Placeholder 2">
            <a:extLst>
              <a:ext uri="{FF2B5EF4-FFF2-40B4-BE49-F238E27FC236}">
                <a16:creationId xmlns:a16="http://schemas.microsoft.com/office/drawing/2014/main" id="{B66444FE-0A00-4B78-A36E-7BDB65BD999C}"/>
              </a:ext>
            </a:extLst>
          </p:cNvPr>
          <p:cNvSpPr>
            <a:spLocks noGrp="1"/>
          </p:cNvSpPr>
          <p:nvPr>
            <p:ph type="body" idx="1"/>
          </p:nvPr>
        </p:nvSpPr>
        <p:spPr>
          <a:xfrm>
            <a:off x="831850" y="3901441"/>
            <a:ext cx="10515600" cy="1450847"/>
          </a:xfrm>
        </p:spPr>
        <p:txBody>
          <a:bodyPr>
            <a:normAutofit fontScale="85000" lnSpcReduction="20000"/>
          </a:bodyPr>
          <a:lstStyle/>
          <a:p>
            <a:endParaRPr lang="en-US" sz="4400" dirty="0">
              <a:solidFill>
                <a:schemeClr val="tx1"/>
              </a:solidFill>
            </a:endParaRPr>
          </a:p>
          <a:p>
            <a:endParaRPr lang="en-US" sz="1600" dirty="0">
              <a:solidFill>
                <a:schemeClr val="tx1"/>
              </a:solidFill>
            </a:endParaRPr>
          </a:p>
          <a:p>
            <a:r>
              <a:rPr lang="en-US" sz="5200" dirty="0">
                <a:solidFill>
                  <a:schemeClr val="tx1"/>
                </a:solidFill>
              </a:rPr>
              <a:t>Use Case</a:t>
            </a:r>
          </a:p>
        </p:txBody>
      </p:sp>
    </p:spTree>
    <p:extLst>
      <p:ext uri="{BB962C8B-B14F-4D97-AF65-F5344CB8AC3E}">
        <p14:creationId xmlns:p14="http://schemas.microsoft.com/office/powerpoint/2010/main" val="171645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9808" y="1280161"/>
            <a:ext cx="2816352" cy="4809490"/>
          </a:xfrm>
        </p:spPr>
        <p:txBody>
          <a:bodyPr/>
          <a:lstStyle/>
          <a:p>
            <a:endParaRPr lang="en-US" dirty="0"/>
          </a:p>
        </p:txBody>
      </p:sp>
      <p:pic>
        <p:nvPicPr>
          <p:cNvPr id="6" name="Picture 5">
            <a:extLst>
              <a:ext uri="{FF2B5EF4-FFF2-40B4-BE49-F238E27FC236}">
                <a16:creationId xmlns:a16="http://schemas.microsoft.com/office/drawing/2014/main" id="{7E20864B-5A4B-4E96-B908-B8E7CF5DD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376" y="0"/>
            <a:ext cx="6230112" cy="6857999"/>
          </a:xfrm>
          <a:prstGeom prst="rect">
            <a:avLst/>
          </a:prstGeom>
        </p:spPr>
      </p:pic>
    </p:spTree>
    <p:extLst>
      <p:ext uri="{BB962C8B-B14F-4D97-AF65-F5344CB8AC3E}">
        <p14:creationId xmlns:p14="http://schemas.microsoft.com/office/powerpoint/2010/main" val="252481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6F54F3-1B88-498F-8E77-ACF36F73EE8F}"/>
              </a:ext>
            </a:extLst>
          </p:cNvPr>
          <p:cNvSpPr>
            <a:spLocks noGrp="1"/>
          </p:cNvSpPr>
          <p:nvPr>
            <p:ph type="title"/>
          </p:nvPr>
        </p:nvSpPr>
        <p:spPr/>
        <p:txBody>
          <a:bodyPr/>
          <a:lstStyle/>
          <a:p>
            <a:r>
              <a:rPr lang="en-US" dirty="0"/>
              <a:t>Signup(Sequence Diagram)</a:t>
            </a:r>
          </a:p>
        </p:txBody>
      </p:sp>
      <p:pic>
        <p:nvPicPr>
          <p:cNvPr id="8" name="Picture 7">
            <a:extLst>
              <a:ext uri="{FF2B5EF4-FFF2-40B4-BE49-F238E27FC236}">
                <a16:creationId xmlns:a16="http://schemas.microsoft.com/office/drawing/2014/main" id="{138EF7BA-525E-4086-A0F4-0A167E25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384" y="1690687"/>
            <a:ext cx="8119872" cy="4802187"/>
          </a:xfrm>
          <a:prstGeom prst="rect">
            <a:avLst/>
          </a:prstGeom>
        </p:spPr>
      </p:pic>
    </p:spTree>
    <p:extLst>
      <p:ext uri="{BB962C8B-B14F-4D97-AF65-F5344CB8AC3E}">
        <p14:creationId xmlns:p14="http://schemas.microsoft.com/office/powerpoint/2010/main" val="10498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E219-045C-40F7-BC86-D95D0E9EE8D9}"/>
              </a:ext>
            </a:extLst>
          </p:cNvPr>
          <p:cNvSpPr>
            <a:spLocks noGrp="1"/>
          </p:cNvSpPr>
          <p:nvPr>
            <p:ph type="title"/>
          </p:nvPr>
        </p:nvSpPr>
        <p:spPr/>
        <p:txBody>
          <a:bodyPr/>
          <a:lstStyle/>
          <a:p>
            <a:r>
              <a:rPr lang="en-US" dirty="0"/>
              <a:t>Login(Sequence Diagram…)</a:t>
            </a:r>
          </a:p>
        </p:txBody>
      </p:sp>
      <p:pic>
        <p:nvPicPr>
          <p:cNvPr id="4" name="Picture 3">
            <a:extLst>
              <a:ext uri="{FF2B5EF4-FFF2-40B4-BE49-F238E27FC236}">
                <a16:creationId xmlns:a16="http://schemas.microsoft.com/office/drawing/2014/main" id="{C320D3DE-F697-4A29-AE27-8687B522C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416" y="1690688"/>
            <a:ext cx="7778496" cy="5060468"/>
          </a:xfrm>
          <a:prstGeom prst="rect">
            <a:avLst/>
          </a:prstGeom>
        </p:spPr>
      </p:pic>
    </p:spTree>
    <p:extLst>
      <p:ext uri="{BB962C8B-B14F-4D97-AF65-F5344CB8AC3E}">
        <p14:creationId xmlns:p14="http://schemas.microsoft.com/office/powerpoint/2010/main" val="219314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7386-32E6-4A5F-8896-3515DABC9867}"/>
              </a:ext>
            </a:extLst>
          </p:cNvPr>
          <p:cNvSpPr>
            <a:spLocks noGrp="1"/>
          </p:cNvSpPr>
          <p:nvPr>
            <p:ph type="title"/>
          </p:nvPr>
        </p:nvSpPr>
        <p:spPr/>
        <p:txBody>
          <a:bodyPr/>
          <a:lstStyle/>
          <a:p>
            <a:r>
              <a:rPr lang="en-US" dirty="0"/>
              <a:t>Logout(Sequence Diagram…)</a:t>
            </a:r>
          </a:p>
        </p:txBody>
      </p:sp>
      <p:pic>
        <p:nvPicPr>
          <p:cNvPr id="4" name="Picture 3">
            <a:extLst>
              <a:ext uri="{FF2B5EF4-FFF2-40B4-BE49-F238E27FC236}">
                <a16:creationId xmlns:a16="http://schemas.microsoft.com/office/drawing/2014/main" id="{74A34204-FCA8-4912-BAFE-406F80B40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23" y="1512110"/>
            <a:ext cx="8330735" cy="4778962"/>
          </a:xfrm>
          <a:prstGeom prst="rect">
            <a:avLst/>
          </a:prstGeom>
        </p:spPr>
      </p:pic>
    </p:spTree>
    <p:extLst>
      <p:ext uri="{BB962C8B-B14F-4D97-AF65-F5344CB8AC3E}">
        <p14:creationId xmlns:p14="http://schemas.microsoft.com/office/powerpoint/2010/main" val="3135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986" y="1529255"/>
            <a:ext cx="9144000" cy="3186436"/>
          </a:xfrm>
        </p:spPr>
        <p:txBody>
          <a:bodyPr>
            <a:normAutofit/>
          </a:bodyPr>
          <a:lstStyle/>
          <a:p>
            <a:pPr algn="l"/>
            <a:r>
              <a:rPr lang="en-US" sz="4800" b="1" dirty="0"/>
              <a:t>GROUP MEMBERS:</a:t>
            </a:r>
            <a:br>
              <a:rPr lang="en-US" sz="8000" dirty="0"/>
            </a:br>
            <a:r>
              <a:rPr lang="en-US" sz="2800" dirty="0">
                <a:latin typeface="Times New Roman" pitchFamily="18" charset="0"/>
                <a:cs typeface="Times New Roman" pitchFamily="18" charset="0"/>
              </a:rPr>
              <a:t>Muhammad Aamir Manzoor		17-Arid-1496</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Abdul Rehman			     	16-Arid-839</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5300" dirty="0">
                <a:latin typeface="Times New Roman" pitchFamily="18" charset="0"/>
                <a:cs typeface="Times New Roman" pitchFamily="18" charset="0"/>
              </a:rPr>
              <a:t>Supervisor:</a:t>
            </a:r>
            <a:br>
              <a:rPr lang="en-US" sz="5300" dirty="0">
                <a:latin typeface="Times New Roman" pitchFamily="18" charset="0"/>
                <a:cs typeface="Times New Roman" pitchFamily="18" charset="0"/>
              </a:rPr>
            </a:br>
            <a:r>
              <a:rPr lang="en-US" sz="2400" dirty="0">
                <a:latin typeface="Times New Roman" pitchFamily="18" charset="0"/>
                <a:cs typeface="Times New Roman" pitchFamily="18" charset="0"/>
              </a:rPr>
              <a:t>Mr. Zeeshan Javed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0745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04504"/>
            <a:ext cx="10515600" cy="1005839"/>
          </a:xfrm>
        </p:spPr>
        <p:txBody>
          <a:bodyPr/>
          <a:lstStyle/>
          <a:p>
            <a:r>
              <a:rPr lang="en-US" dirty="0"/>
              <a:t>Sequence Diagram</a:t>
            </a:r>
          </a:p>
        </p:txBody>
      </p:sp>
      <p:sp>
        <p:nvSpPr>
          <p:cNvPr id="3" name="Text Placeholder 2"/>
          <p:cNvSpPr>
            <a:spLocks noGrp="1"/>
          </p:cNvSpPr>
          <p:nvPr>
            <p:ph type="body" idx="1"/>
          </p:nvPr>
        </p:nvSpPr>
        <p:spPr>
          <a:xfrm>
            <a:off x="831850" y="1306287"/>
            <a:ext cx="10515600" cy="4783364"/>
          </a:xfrm>
        </p:spPr>
        <p:txBody>
          <a:bodyPr/>
          <a:lstStyle/>
          <a:p>
            <a:endParaRPr lang="en-US" dirty="0"/>
          </a:p>
        </p:txBody>
      </p:sp>
      <p:pic>
        <p:nvPicPr>
          <p:cNvPr id="4" name="Picture 3" descr="seqd.png"/>
          <p:cNvPicPr>
            <a:picLocks noChangeAspect="1"/>
          </p:cNvPicPr>
          <p:nvPr/>
        </p:nvPicPr>
        <p:blipFill>
          <a:blip r:embed="rId2"/>
          <a:stretch>
            <a:fillRect/>
          </a:stretch>
        </p:blipFill>
        <p:spPr>
          <a:xfrm>
            <a:off x="662033" y="1110343"/>
            <a:ext cx="10855233" cy="5956663"/>
          </a:xfrm>
          <a:prstGeom prst="rect">
            <a:avLst/>
          </a:prstGeom>
        </p:spPr>
      </p:pic>
    </p:spTree>
    <p:extLst>
      <p:ext uri="{BB962C8B-B14F-4D97-AF65-F5344CB8AC3E}">
        <p14:creationId xmlns:p14="http://schemas.microsoft.com/office/powerpoint/2010/main" val="15632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
            <a:ext cx="10515600" cy="927462"/>
          </a:xfrm>
        </p:spPr>
        <p:txBody>
          <a:bodyPr>
            <a:normAutofit/>
          </a:bodyPr>
          <a:lstStyle/>
          <a:p>
            <a:r>
              <a:rPr lang="en-US" sz="4000" b="1" dirty="0">
                <a:latin typeface="Times New Roman" pitchFamily="18" charset="0"/>
                <a:cs typeface="Times New Roman" pitchFamily="18" charset="0"/>
              </a:rPr>
              <a:t>Package Diagram</a:t>
            </a:r>
          </a:p>
        </p:txBody>
      </p:sp>
      <p:sp>
        <p:nvSpPr>
          <p:cNvPr id="3" name="Text Placeholder 2"/>
          <p:cNvSpPr>
            <a:spLocks noGrp="1"/>
          </p:cNvSpPr>
          <p:nvPr>
            <p:ph type="body" idx="1"/>
          </p:nvPr>
        </p:nvSpPr>
        <p:spPr>
          <a:xfrm>
            <a:off x="831850" y="1097281"/>
            <a:ext cx="10515600" cy="4992370"/>
          </a:xfrm>
        </p:spPr>
        <p:txBody>
          <a:bodyPr/>
          <a:lstStyle/>
          <a:p>
            <a:endParaRPr lang="en-US" dirty="0"/>
          </a:p>
        </p:txBody>
      </p:sp>
      <p:pic>
        <p:nvPicPr>
          <p:cNvPr id="4" name="Picture 3" descr="pkgd.png"/>
          <p:cNvPicPr>
            <a:picLocks noChangeAspect="1"/>
          </p:cNvPicPr>
          <p:nvPr/>
        </p:nvPicPr>
        <p:blipFill>
          <a:blip r:embed="rId2"/>
          <a:stretch>
            <a:fillRect/>
          </a:stretch>
        </p:blipFill>
        <p:spPr>
          <a:xfrm>
            <a:off x="796834" y="961680"/>
            <a:ext cx="10633165" cy="58963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862149"/>
          </a:xfrm>
        </p:spPr>
        <p:txBody>
          <a:bodyPr>
            <a:normAutofit/>
          </a:bodyPr>
          <a:lstStyle/>
          <a:p>
            <a:r>
              <a:rPr lang="en-US" sz="4000" b="1" dirty="0">
                <a:latin typeface="Times New Roman" pitchFamily="18" charset="0"/>
                <a:cs typeface="Times New Roman" pitchFamily="18" charset="0"/>
              </a:rPr>
              <a:t>Deployment Diagram</a:t>
            </a:r>
          </a:p>
        </p:txBody>
      </p:sp>
      <p:sp>
        <p:nvSpPr>
          <p:cNvPr id="3" name="Text Placeholder 2"/>
          <p:cNvSpPr>
            <a:spLocks noGrp="1"/>
          </p:cNvSpPr>
          <p:nvPr>
            <p:ph type="body" idx="1"/>
          </p:nvPr>
        </p:nvSpPr>
        <p:spPr>
          <a:xfrm>
            <a:off x="831850" y="1463040"/>
            <a:ext cx="10515600" cy="4626611"/>
          </a:xfrm>
        </p:spPr>
        <p:txBody>
          <a:bodyPr/>
          <a:lstStyle/>
          <a:p>
            <a:endParaRPr lang="en-US" dirty="0"/>
          </a:p>
        </p:txBody>
      </p:sp>
      <p:pic>
        <p:nvPicPr>
          <p:cNvPr id="4" name="Picture 3" descr="dpg.png"/>
          <p:cNvPicPr>
            <a:picLocks noChangeAspect="1"/>
          </p:cNvPicPr>
          <p:nvPr/>
        </p:nvPicPr>
        <p:blipFill>
          <a:blip r:embed="rId2"/>
          <a:stretch>
            <a:fillRect/>
          </a:stretch>
        </p:blipFill>
        <p:spPr>
          <a:xfrm>
            <a:off x="300446" y="1456887"/>
            <a:ext cx="11665131" cy="470878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37D6-A0FC-47C4-9D4E-2080AFB9FA17}"/>
              </a:ext>
            </a:extLst>
          </p:cNvPr>
          <p:cNvSpPr>
            <a:spLocks noGrp="1"/>
          </p:cNvSpPr>
          <p:nvPr>
            <p:ph type="title"/>
          </p:nvPr>
        </p:nvSpPr>
        <p:spPr>
          <a:xfrm>
            <a:off x="0" y="1"/>
            <a:ext cx="11347450" cy="902208"/>
          </a:xfrm>
        </p:spPr>
        <p:txBody>
          <a:bodyPr>
            <a:normAutofit fontScale="90000"/>
          </a:bodyPr>
          <a:lstStyle/>
          <a:p>
            <a:r>
              <a:rPr lang="en-US" dirty="0"/>
              <a:t>Activity Diagram(User Signup)</a:t>
            </a:r>
          </a:p>
        </p:txBody>
      </p:sp>
      <p:pic>
        <p:nvPicPr>
          <p:cNvPr id="5" name="Picture 4">
            <a:extLst>
              <a:ext uri="{FF2B5EF4-FFF2-40B4-BE49-F238E27FC236}">
                <a16:creationId xmlns:a16="http://schemas.microsoft.com/office/drawing/2014/main" id="{5EC19B5E-9C57-4490-BF2B-78DBAAC5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38" y="1034741"/>
            <a:ext cx="11347450" cy="6146569"/>
          </a:xfrm>
          <a:prstGeom prst="rect">
            <a:avLst/>
          </a:prstGeom>
        </p:spPr>
      </p:pic>
    </p:spTree>
    <p:extLst>
      <p:ext uri="{BB962C8B-B14F-4D97-AF65-F5344CB8AC3E}">
        <p14:creationId xmlns:p14="http://schemas.microsoft.com/office/powerpoint/2010/main" val="1324993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E743-8DC0-40FE-945B-14D96D0D7C2D}"/>
              </a:ext>
            </a:extLst>
          </p:cNvPr>
          <p:cNvSpPr>
            <a:spLocks noGrp="1"/>
          </p:cNvSpPr>
          <p:nvPr>
            <p:ph type="title"/>
          </p:nvPr>
        </p:nvSpPr>
        <p:spPr>
          <a:xfrm>
            <a:off x="0" y="1"/>
            <a:ext cx="11347450" cy="1011936"/>
          </a:xfrm>
        </p:spPr>
        <p:txBody>
          <a:bodyPr/>
          <a:lstStyle/>
          <a:p>
            <a:r>
              <a:rPr lang="en-US" dirty="0"/>
              <a:t>Activity Diagram(User Login)</a:t>
            </a:r>
          </a:p>
        </p:txBody>
      </p:sp>
      <p:pic>
        <p:nvPicPr>
          <p:cNvPr id="5" name="Picture 4">
            <a:extLst>
              <a:ext uri="{FF2B5EF4-FFF2-40B4-BE49-F238E27FC236}">
                <a16:creationId xmlns:a16="http://schemas.microsoft.com/office/drawing/2014/main" id="{7DEF4705-77A0-486F-A11B-134F4F34D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568" y="1011937"/>
            <a:ext cx="4752119" cy="5846062"/>
          </a:xfrm>
          <a:prstGeom prst="rect">
            <a:avLst/>
          </a:prstGeom>
        </p:spPr>
      </p:pic>
    </p:spTree>
    <p:extLst>
      <p:ext uri="{BB962C8B-B14F-4D97-AF65-F5344CB8AC3E}">
        <p14:creationId xmlns:p14="http://schemas.microsoft.com/office/powerpoint/2010/main" val="140383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4DD7-F0FE-4C77-AF40-26A60A4EE7D5}"/>
              </a:ext>
            </a:extLst>
          </p:cNvPr>
          <p:cNvSpPr>
            <a:spLocks noGrp="1"/>
          </p:cNvSpPr>
          <p:nvPr>
            <p:ph type="title"/>
          </p:nvPr>
        </p:nvSpPr>
        <p:spPr>
          <a:xfrm>
            <a:off x="0" y="1"/>
            <a:ext cx="11347450" cy="1207008"/>
          </a:xfrm>
        </p:spPr>
        <p:txBody>
          <a:bodyPr/>
          <a:lstStyle/>
          <a:p>
            <a:r>
              <a:rPr lang="en-US" dirty="0"/>
              <a:t>Activity Diagram(User Logout)</a:t>
            </a:r>
          </a:p>
        </p:txBody>
      </p:sp>
      <p:pic>
        <p:nvPicPr>
          <p:cNvPr id="5" name="Picture 4">
            <a:extLst>
              <a:ext uri="{FF2B5EF4-FFF2-40B4-BE49-F238E27FC236}">
                <a16:creationId xmlns:a16="http://schemas.microsoft.com/office/drawing/2014/main" id="{5BDDF0C0-3CE1-48BC-8487-FDD5540E0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417" y="1207009"/>
            <a:ext cx="5125165" cy="5268060"/>
          </a:xfrm>
          <a:prstGeom prst="rect">
            <a:avLst/>
          </a:prstGeom>
        </p:spPr>
      </p:pic>
    </p:spTree>
    <p:extLst>
      <p:ext uri="{BB962C8B-B14F-4D97-AF65-F5344CB8AC3E}">
        <p14:creationId xmlns:p14="http://schemas.microsoft.com/office/powerpoint/2010/main" val="902848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705393"/>
          </a:xfrm>
        </p:spPr>
        <p:txBody>
          <a:bodyPr>
            <a:normAutofit/>
          </a:bodyPr>
          <a:lstStyle/>
          <a:p>
            <a:r>
              <a:rPr lang="en-US" sz="3600" b="1" dirty="0"/>
              <a:t>Activity Diagrams</a:t>
            </a:r>
          </a:p>
        </p:txBody>
      </p:sp>
      <p:sp>
        <p:nvSpPr>
          <p:cNvPr id="3" name="Text Placeholder 2"/>
          <p:cNvSpPr>
            <a:spLocks noGrp="1"/>
          </p:cNvSpPr>
          <p:nvPr>
            <p:ph type="body" idx="1"/>
          </p:nvPr>
        </p:nvSpPr>
        <p:spPr>
          <a:xfrm>
            <a:off x="831850" y="1267097"/>
            <a:ext cx="10515600" cy="5590903"/>
          </a:xfrm>
        </p:spPr>
        <p:txBody>
          <a:bodyPr/>
          <a:lstStyle/>
          <a:p>
            <a:r>
              <a:rPr lang="en-US" dirty="0">
                <a:solidFill>
                  <a:schemeClr val="tx1"/>
                </a:solidFill>
              </a:rPr>
              <a:t>Data Collection/</a:t>
            </a:r>
          </a:p>
          <a:p>
            <a:r>
              <a:rPr lang="en-US" dirty="0">
                <a:solidFill>
                  <a:schemeClr val="tx1"/>
                </a:solidFill>
              </a:rPr>
              <a:t>Preprocessing</a:t>
            </a:r>
          </a:p>
        </p:txBody>
      </p:sp>
      <p:pic>
        <p:nvPicPr>
          <p:cNvPr id="5" name="Picture 4" descr="DC.png"/>
          <p:cNvPicPr>
            <a:picLocks noChangeAspect="1"/>
          </p:cNvPicPr>
          <p:nvPr/>
        </p:nvPicPr>
        <p:blipFill>
          <a:blip r:embed="rId2"/>
          <a:stretch>
            <a:fillRect/>
          </a:stretch>
        </p:blipFill>
        <p:spPr>
          <a:xfrm>
            <a:off x="3085902" y="822688"/>
            <a:ext cx="6881058" cy="603531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679269"/>
          </a:xfrm>
        </p:spPr>
        <p:txBody>
          <a:bodyPr>
            <a:normAutofit/>
          </a:bodyPr>
          <a:lstStyle/>
          <a:p>
            <a:r>
              <a:rPr lang="en-US" sz="3600" b="1" dirty="0"/>
              <a:t>Activity Diagrams</a:t>
            </a:r>
          </a:p>
        </p:txBody>
      </p:sp>
      <p:sp>
        <p:nvSpPr>
          <p:cNvPr id="3" name="Text Placeholder 2"/>
          <p:cNvSpPr>
            <a:spLocks noGrp="1"/>
          </p:cNvSpPr>
          <p:nvPr>
            <p:ph type="body" idx="1"/>
          </p:nvPr>
        </p:nvSpPr>
        <p:spPr>
          <a:xfrm>
            <a:off x="831850" y="836023"/>
            <a:ext cx="10515600" cy="5839097"/>
          </a:xfrm>
        </p:spPr>
        <p:txBody>
          <a:bodyPr/>
          <a:lstStyle/>
          <a:p>
            <a:r>
              <a:rPr lang="en-US" dirty="0">
                <a:solidFill>
                  <a:schemeClr val="tx1"/>
                </a:solidFill>
              </a:rPr>
              <a:t>Detection</a:t>
            </a:r>
          </a:p>
        </p:txBody>
      </p:sp>
      <p:pic>
        <p:nvPicPr>
          <p:cNvPr id="6" name="Picture 5">
            <a:extLst>
              <a:ext uri="{FF2B5EF4-FFF2-40B4-BE49-F238E27FC236}">
                <a16:creationId xmlns:a16="http://schemas.microsoft.com/office/drawing/2014/main" id="{3F573948-C2AE-4B36-85DE-0E77D5DC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756" y="836024"/>
            <a:ext cx="4244431" cy="547943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744583"/>
          </a:xfrm>
        </p:spPr>
        <p:txBody>
          <a:bodyPr>
            <a:noAutofit/>
          </a:bodyPr>
          <a:lstStyle/>
          <a:p>
            <a:r>
              <a:rPr lang="en-US" sz="3600" b="1" dirty="0">
                <a:latin typeface="Times New Roman" pitchFamily="18" charset="0"/>
                <a:cs typeface="Times New Roman" pitchFamily="18" charset="0"/>
              </a:rPr>
              <a:t>Activity Diagram</a:t>
            </a:r>
          </a:p>
        </p:txBody>
      </p:sp>
      <p:sp>
        <p:nvSpPr>
          <p:cNvPr id="3" name="Text Placeholder 2"/>
          <p:cNvSpPr>
            <a:spLocks noGrp="1"/>
          </p:cNvSpPr>
          <p:nvPr>
            <p:ph type="body" idx="1"/>
          </p:nvPr>
        </p:nvSpPr>
        <p:spPr>
          <a:xfrm>
            <a:off x="805724" y="914400"/>
            <a:ext cx="10515600" cy="5943600"/>
          </a:xfrm>
        </p:spPr>
        <p:txBody>
          <a:bodyPr>
            <a:normAutofit/>
          </a:bodyPr>
          <a:lstStyle/>
          <a:p>
            <a:r>
              <a:rPr lang="en-US" dirty="0">
                <a:solidFill>
                  <a:schemeClr val="tx1"/>
                </a:solidFill>
              </a:rPr>
              <a:t>Feature Generation/</a:t>
            </a:r>
          </a:p>
          <a:p>
            <a:r>
              <a:rPr lang="en-US" dirty="0">
                <a:solidFill>
                  <a:schemeClr val="tx1"/>
                </a:solidFill>
              </a:rPr>
              <a:t>Extraction</a:t>
            </a:r>
          </a:p>
        </p:txBody>
      </p:sp>
      <p:pic>
        <p:nvPicPr>
          <p:cNvPr id="6" name="Picture 5">
            <a:extLst>
              <a:ext uri="{FF2B5EF4-FFF2-40B4-BE49-F238E27FC236}">
                <a16:creationId xmlns:a16="http://schemas.microsoft.com/office/drawing/2014/main" id="{861253BE-38B4-4211-8110-AFA3AADB1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223" y="744583"/>
            <a:ext cx="5564849" cy="608893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718456"/>
          </a:xfrm>
        </p:spPr>
        <p:txBody>
          <a:bodyPr>
            <a:normAutofit/>
          </a:bodyPr>
          <a:lstStyle/>
          <a:p>
            <a:r>
              <a:rPr lang="en-US" sz="3600" b="1" dirty="0">
                <a:latin typeface="Times New Roman" pitchFamily="18" charset="0"/>
                <a:cs typeface="Times New Roman" pitchFamily="18" charset="0"/>
              </a:rPr>
              <a:t>Activity Diagrams</a:t>
            </a:r>
          </a:p>
        </p:txBody>
      </p:sp>
      <p:sp>
        <p:nvSpPr>
          <p:cNvPr id="3" name="Text Placeholder 2"/>
          <p:cNvSpPr>
            <a:spLocks noGrp="1"/>
          </p:cNvSpPr>
          <p:nvPr>
            <p:ph type="body" idx="1"/>
          </p:nvPr>
        </p:nvSpPr>
        <p:spPr>
          <a:xfrm>
            <a:off x="831850" y="888274"/>
            <a:ext cx="10515600" cy="5695405"/>
          </a:xfrm>
        </p:spPr>
        <p:txBody>
          <a:bodyPr/>
          <a:lstStyle/>
          <a:p>
            <a:r>
              <a:rPr lang="en-US" dirty="0">
                <a:solidFill>
                  <a:schemeClr val="tx1"/>
                </a:solidFill>
              </a:rPr>
              <a:t>Classification</a:t>
            </a:r>
          </a:p>
        </p:txBody>
      </p:sp>
      <p:pic>
        <p:nvPicPr>
          <p:cNvPr id="6" name="Picture 5">
            <a:extLst>
              <a:ext uri="{FF2B5EF4-FFF2-40B4-BE49-F238E27FC236}">
                <a16:creationId xmlns:a16="http://schemas.microsoft.com/office/drawing/2014/main" id="{FDA56F2C-07F0-4D34-A34F-BDF5547CB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680" y="890301"/>
            <a:ext cx="3989269" cy="5079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Agenda</a:t>
            </a:r>
            <a:endParaRPr lang="en-US" dirty="0"/>
          </a:p>
        </p:txBody>
      </p:sp>
      <p:sp>
        <p:nvSpPr>
          <p:cNvPr id="3" name="Content Placeholder 2"/>
          <p:cNvSpPr>
            <a:spLocks noGrp="1"/>
          </p:cNvSpPr>
          <p:nvPr>
            <p:ph idx="1"/>
          </p:nvPr>
        </p:nvSpPr>
        <p:spPr>
          <a:xfrm>
            <a:off x="838200" y="1515291"/>
            <a:ext cx="10515600" cy="4661672"/>
          </a:xfrm>
        </p:spPr>
        <p:txBody>
          <a:bodyPr>
            <a:normAutofit fontScale="32500" lnSpcReduction="20000"/>
          </a:bodyPr>
          <a:lstStyle/>
          <a:p>
            <a:pPr>
              <a:buFont typeface="Wingdings" pitchFamily="2" charset="2"/>
              <a:buChar char="v"/>
            </a:pPr>
            <a:r>
              <a:rPr lang="en-US" sz="4800" dirty="0"/>
              <a:t>Introduction</a:t>
            </a:r>
          </a:p>
          <a:p>
            <a:pPr>
              <a:buFont typeface="Wingdings" pitchFamily="2" charset="2"/>
              <a:buChar char="v"/>
            </a:pPr>
            <a:r>
              <a:rPr lang="en-US" sz="4800" dirty="0"/>
              <a:t>Existing System</a:t>
            </a:r>
          </a:p>
          <a:p>
            <a:pPr>
              <a:buFont typeface="Wingdings" pitchFamily="2" charset="2"/>
              <a:buChar char="v"/>
            </a:pPr>
            <a:r>
              <a:rPr lang="en-US" sz="4800" dirty="0"/>
              <a:t>Problem Statement</a:t>
            </a:r>
          </a:p>
          <a:p>
            <a:pPr>
              <a:buFont typeface="Wingdings" pitchFamily="2" charset="2"/>
              <a:buChar char="v"/>
            </a:pPr>
            <a:r>
              <a:rPr lang="en-US" sz="4800" dirty="0"/>
              <a:t>Proposed Solution</a:t>
            </a:r>
          </a:p>
          <a:p>
            <a:pPr>
              <a:buFont typeface="Wingdings" pitchFamily="2" charset="2"/>
              <a:buChar char="v"/>
            </a:pPr>
            <a:r>
              <a:rPr lang="en-US" sz="4800" dirty="0"/>
              <a:t>Project Scope</a:t>
            </a:r>
          </a:p>
          <a:p>
            <a:pPr>
              <a:buFont typeface="Wingdings" pitchFamily="2" charset="2"/>
              <a:buChar char="v"/>
            </a:pPr>
            <a:r>
              <a:rPr lang="en-US" sz="4800" dirty="0"/>
              <a:t>Project Objectives</a:t>
            </a:r>
          </a:p>
          <a:p>
            <a:pPr>
              <a:buFont typeface="Wingdings" pitchFamily="2" charset="2"/>
              <a:buChar char="v"/>
            </a:pPr>
            <a:r>
              <a:rPr lang="en-US" sz="4800" dirty="0"/>
              <a:t>Diagrams</a:t>
            </a:r>
          </a:p>
          <a:p>
            <a:pPr lvl="2">
              <a:buFont typeface="Wingdings" pitchFamily="2" charset="2"/>
              <a:buChar char="v"/>
            </a:pPr>
            <a:r>
              <a:rPr lang="en-US" sz="4800" dirty="0"/>
              <a:t>Use case</a:t>
            </a:r>
          </a:p>
          <a:p>
            <a:pPr lvl="2">
              <a:buFont typeface="Wingdings" pitchFamily="2" charset="2"/>
              <a:buChar char="v"/>
            </a:pPr>
            <a:r>
              <a:rPr lang="en-US" sz="4800" dirty="0"/>
              <a:t>Sequence</a:t>
            </a:r>
          </a:p>
          <a:p>
            <a:pPr lvl="2">
              <a:buFont typeface="Wingdings" pitchFamily="2" charset="2"/>
              <a:buChar char="v"/>
            </a:pPr>
            <a:r>
              <a:rPr lang="en-US" sz="4800" dirty="0"/>
              <a:t>Activity</a:t>
            </a:r>
          </a:p>
          <a:p>
            <a:pPr lvl="2">
              <a:buFont typeface="Wingdings" pitchFamily="2" charset="2"/>
              <a:buChar char="v"/>
            </a:pPr>
            <a:r>
              <a:rPr lang="en-US" sz="4800" dirty="0"/>
              <a:t>Data Flow</a:t>
            </a:r>
          </a:p>
          <a:p>
            <a:pPr lvl="2">
              <a:buFont typeface="Wingdings" pitchFamily="2" charset="2"/>
              <a:buChar char="v"/>
            </a:pPr>
            <a:r>
              <a:rPr lang="en-US" sz="4800" dirty="0"/>
              <a:t>Class Diagram</a:t>
            </a:r>
          </a:p>
          <a:p>
            <a:pPr lvl="2">
              <a:buFont typeface="Wingdings" pitchFamily="2" charset="2"/>
              <a:buChar char="v"/>
            </a:pPr>
            <a:r>
              <a:rPr lang="en-US" sz="4800" dirty="0"/>
              <a:t>ERD</a:t>
            </a:r>
          </a:p>
          <a:p>
            <a:pPr lvl="2">
              <a:buFont typeface="Wingdings" pitchFamily="2" charset="2"/>
              <a:buChar char="v"/>
            </a:pPr>
            <a:r>
              <a:rPr lang="en-US" sz="4800" dirty="0"/>
              <a:t>Deployment</a:t>
            </a:r>
          </a:p>
          <a:p>
            <a:pPr>
              <a:buFont typeface="Wingdings" pitchFamily="2" charset="2"/>
              <a:buChar char="v"/>
            </a:pPr>
            <a:r>
              <a:rPr lang="en-US" sz="4800" dirty="0"/>
              <a:t>Tasks Distribution</a:t>
            </a:r>
          </a:p>
          <a:p>
            <a:pPr>
              <a:buFont typeface="Wingdings" pitchFamily="2" charset="2"/>
              <a:buChar char="v"/>
            </a:pPr>
            <a:r>
              <a:rPr lang="en-US" sz="4800" dirty="0"/>
              <a:t>Tools and Technologies</a:t>
            </a:r>
          </a:p>
          <a:p>
            <a:pPr>
              <a:buFont typeface="Wingdings" pitchFamily="2" charset="2"/>
              <a:buChar char="v"/>
            </a:pPr>
            <a:r>
              <a:rPr lang="en-US" sz="4800" dirty="0"/>
              <a:t>Screen Shots</a:t>
            </a:r>
          </a:p>
          <a:p>
            <a:endParaRPr lang="en-US" dirty="0"/>
          </a:p>
        </p:txBody>
      </p:sp>
    </p:spTree>
    <p:extLst>
      <p:ext uri="{BB962C8B-B14F-4D97-AF65-F5344CB8AC3E}">
        <p14:creationId xmlns:p14="http://schemas.microsoft.com/office/powerpoint/2010/main" val="729015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849085"/>
          </a:xfrm>
        </p:spPr>
        <p:txBody>
          <a:bodyPr>
            <a:normAutofit/>
          </a:bodyPr>
          <a:lstStyle/>
          <a:p>
            <a:r>
              <a:rPr lang="en-US" sz="3600" b="1" dirty="0">
                <a:latin typeface="Times New Roman" pitchFamily="18" charset="0"/>
                <a:cs typeface="Times New Roman" pitchFamily="18" charset="0"/>
              </a:rPr>
              <a:t>Activity Diagrams</a:t>
            </a:r>
          </a:p>
        </p:txBody>
      </p:sp>
      <p:sp>
        <p:nvSpPr>
          <p:cNvPr id="3" name="Text Placeholder 2"/>
          <p:cNvSpPr>
            <a:spLocks noGrp="1"/>
          </p:cNvSpPr>
          <p:nvPr>
            <p:ph type="body" idx="1"/>
          </p:nvPr>
        </p:nvSpPr>
        <p:spPr>
          <a:xfrm>
            <a:off x="831850" y="992777"/>
            <a:ext cx="10515600" cy="5096874"/>
          </a:xfrm>
        </p:spPr>
        <p:txBody>
          <a:bodyPr/>
          <a:lstStyle/>
          <a:p>
            <a:r>
              <a:rPr lang="en-US" dirty="0">
                <a:solidFill>
                  <a:schemeClr val="tx1"/>
                </a:solidFill>
              </a:rPr>
              <a:t>Report Generation</a:t>
            </a:r>
          </a:p>
        </p:txBody>
      </p:sp>
      <p:pic>
        <p:nvPicPr>
          <p:cNvPr id="4" name="Picture 3" descr="Report_Generation.png"/>
          <p:cNvPicPr/>
          <p:nvPr/>
        </p:nvPicPr>
        <p:blipFill>
          <a:blip r:embed="rId2"/>
          <a:stretch>
            <a:fillRect/>
          </a:stretch>
        </p:blipFill>
        <p:spPr>
          <a:xfrm>
            <a:off x="3923996" y="953588"/>
            <a:ext cx="5442073" cy="555171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17566"/>
            <a:ext cx="10515600" cy="992777"/>
          </a:xfrm>
        </p:spPr>
        <p:txBody>
          <a:bodyPr/>
          <a:lstStyle/>
          <a:p>
            <a:r>
              <a:rPr lang="en-US" dirty="0"/>
              <a:t>Class Diagram</a:t>
            </a:r>
          </a:p>
        </p:txBody>
      </p:sp>
      <p:sp>
        <p:nvSpPr>
          <p:cNvPr id="3" name="Text Placeholder 2"/>
          <p:cNvSpPr>
            <a:spLocks noGrp="1"/>
          </p:cNvSpPr>
          <p:nvPr>
            <p:ph type="body" idx="1"/>
          </p:nvPr>
        </p:nvSpPr>
        <p:spPr>
          <a:xfrm>
            <a:off x="831850" y="1110343"/>
            <a:ext cx="10515600" cy="4979307"/>
          </a:xfrm>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1088327"/>
            <a:ext cx="11077303" cy="5652107"/>
          </a:xfrm>
          <a:prstGeom prst="rect">
            <a:avLst/>
          </a:prstGeom>
        </p:spPr>
      </p:pic>
    </p:spTree>
    <p:extLst>
      <p:ext uri="{BB962C8B-B14F-4D97-AF65-F5344CB8AC3E}">
        <p14:creationId xmlns:p14="http://schemas.microsoft.com/office/powerpoint/2010/main" val="2621299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783771"/>
          </a:xfrm>
        </p:spPr>
        <p:txBody>
          <a:bodyPr>
            <a:normAutofit/>
          </a:bodyPr>
          <a:lstStyle/>
          <a:p>
            <a:r>
              <a:rPr lang="en-US" sz="3600" b="1" dirty="0">
                <a:latin typeface="Times New Roman" pitchFamily="18" charset="0"/>
                <a:cs typeface="Times New Roman" pitchFamily="18" charset="0"/>
              </a:rPr>
              <a:t>State Machine Diagram</a:t>
            </a:r>
          </a:p>
        </p:txBody>
      </p:sp>
      <p:pic>
        <p:nvPicPr>
          <p:cNvPr id="6" name="Picture 5">
            <a:extLst>
              <a:ext uri="{FF2B5EF4-FFF2-40B4-BE49-F238E27FC236}">
                <a16:creationId xmlns:a16="http://schemas.microsoft.com/office/drawing/2014/main" id="{1C53BB55-9FDA-4D21-9B42-E1C777B74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2182369"/>
            <a:ext cx="10924032" cy="29629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B73-413A-4C82-8D6A-1E74C80F5EBF}"/>
              </a:ext>
            </a:extLst>
          </p:cNvPr>
          <p:cNvSpPr>
            <a:spLocks noGrp="1"/>
          </p:cNvSpPr>
          <p:nvPr>
            <p:ph type="title"/>
          </p:nvPr>
        </p:nvSpPr>
        <p:spPr>
          <a:xfrm>
            <a:off x="831850" y="1586907"/>
            <a:ext cx="10515600" cy="2852737"/>
          </a:xfrm>
        </p:spPr>
        <p:txBody>
          <a:bodyPr/>
          <a:lstStyle/>
          <a:p>
            <a:r>
              <a:rPr lang="en-US" dirty="0"/>
              <a:t>Tools and Technologies</a:t>
            </a:r>
          </a:p>
        </p:txBody>
      </p:sp>
    </p:spTree>
    <p:extLst>
      <p:ext uri="{BB962C8B-B14F-4D97-AF65-F5344CB8AC3E}">
        <p14:creationId xmlns:p14="http://schemas.microsoft.com/office/powerpoint/2010/main" val="2701846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31788-78A9-4403-A877-780ACFC04A9F}"/>
              </a:ext>
            </a:extLst>
          </p:cNvPr>
          <p:cNvSpPr>
            <a:spLocks noGrp="1"/>
          </p:cNvSpPr>
          <p:nvPr>
            <p:ph type="body" idx="1"/>
          </p:nvPr>
        </p:nvSpPr>
        <p:spPr>
          <a:xfrm>
            <a:off x="831850" y="424071"/>
            <a:ext cx="10515600" cy="5665580"/>
          </a:xfrm>
        </p:spPr>
        <p:txBody>
          <a:bodyPr>
            <a:normAutofit fontScale="92500" lnSpcReduction="10000"/>
          </a:bodyPr>
          <a:lstStyle/>
          <a:p>
            <a:r>
              <a:rPr lang="en-US" dirty="0">
                <a:solidFill>
                  <a:schemeClr val="tx1"/>
                </a:solidFill>
              </a:rPr>
              <a:t> </a:t>
            </a:r>
            <a:br>
              <a:rPr lang="en-US" sz="2000" dirty="0">
                <a:solidFill>
                  <a:schemeClr val="tx1"/>
                </a:solidFill>
              </a:rPr>
            </a:br>
            <a:br>
              <a:rPr lang="en-US" dirty="0">
                <a:solidFill>
                  <a:schemeClr val="tx1"/>
                </a:solidFill>
              </a:rPr>
            </a:br>
            <a:r>
              <a:rPr lang="en-US" dirty="0">
                <a:solidFill>
                  <a:schemeClr val="tx1"/>
                </a:solidFill>
              </a:rPr>
              <a:t>Different types of tools can be used in this project but at that time what we realized is that these tools can be used but they can be change with time.</a:t>
            </a:r>
          </a:p>
          <a:p>
            <a:endParaRPr lang="en-US" dirty="0">
              <a:solidFill>
                <a:schemeClr val="tx1"/>
              </a:solidFill>
            </a:endParaRPr>
          </a:p>
          <a:p>
            <a:pPr marL="342900" indent="-342900">
              <a:buFont typeface="Wingdings" panose="05000000000000000000" pitchFamily="2" charset="2"/>
              <a:buChar char="Ø"/>
            </a:pPr>
            <a:r>
              <a:rPr lang="en-US" dirty="0">
                <a:solidFill>
                  <a:schemeClr val="tx1"/>
                </a:solidFill>
              </a:rPr>
              <a:t>MS-Word</a:t>
            </a:r>
          </a:p>
          <a:p>
            <a:pPr marL="342900" indent="-342900">
              <a:buFont typeface="Wingdings" panose="05000000000000000000" pitchFamily="2" charset="2"/>
              <a:buChar char="Ø"/>
            </a:pPr>
            <a:r>
              <a:rPr lang="en-US" dirty="0">
                <a:solidFill>
                  <a:schemeClr val="tx1"/>
                </a:solidFill>
              </a:rPr>
              <a:t>MS-Project</a:t>
            </a:r>
          </a:p>
          <a:p>
            <a:pPr marL="342900" indent="-342900">
              <a:buFont typeface="Wingdings" panose="05000000000000000000" pitchFamily="2" charset="2"/>
              <a:buChar char="Ø"/>
            </a:pPr>
            <a:r>
              <a:rPr lang="en-US" dirty="0">
                <a:solidFill>
                  <a:schemeClr val="tx1"/>
                </a:solidFill>
              </a:rPr>
              <a:t>Power point</a:t>
            </a:r>
          </a:p>
          <a:p>
            <a:pPr marL="342900" indent="-342900">
              <a:buFont typeface="Wingdings" panose="05000000000000000000" pitchFamily="2" charset="2"/>
              <a:buChar char="Ø"/>
            </a:pPr>
            <a:r>
              <a:rPr lang="en-US" dirty="0">
                <a:solidFill>
                  <a:schemeClr val="tx1"/>
                </a:solidFill>
              </a:rPr>
              <a:t>Anaconda </a:t>
            </a:r>
          </a:p>
          <a:p>
            <a:pPr marL="342900" indent="-342900">
              <a:buFont typeface="Wingdings" panose="05000000000000000000" pitchFamily="2" charset="2"/>
              <a:buChar char="Ø"/>
            </a:pPr>
            <a:r>
              <a:rPr lang="en-US" dirty="0">
                <a:solidFill>
                  <a:schemeClr val="tx1"/>
                </a:solidFill>
              </a:rPr>
              <a:t>Jupyter Notebook</a:t>
            </a:r>
          </a:p>
          <a:p>
            <a:pPr marL="342900" indent="-342900">
              <a:buFont typeface="Wingdings" panose="05000000000000000000" pitchFamily="2" charset="2"/>
              <a:buChar char="Ø"/>
            </a:pPr>
            <a:r>
              <a:rPr lang="en-US" dirty="0">
                <a:solidFill>
                  <a:schemeClr val="tx1"/>
                </a:solidFill>
              </a:rPr>
              <a:t>Pycharm</a:t>
            </a:r>
          </a:p>
          <a:p>
            <a:pPr marL="342900" indent="-342900">
              <a:buFont typeface="Wingdings" panose="05000000000000000000" pitchFamily="2" charset="2"/>
              <a:buChar char="Ø"/>
            </a:pPr>
            <a:r>
              <a:rPr lang="en-US" dirty="0">
                <a:solidFill>
                  <a:schemeClr val="tx1"/>
                </a:solidFill>
              </a:rPr>
              <a:t>Python Language</a:t>
            </a:r>
          </a:p>
          <a:p>
            <a:pPr marL="342900" indent="-342900">
              <a:buFont typeface="Wingdings" panose="05000000000000000000" pitchFamily="2" charset="2"/>
              <a:buChar char="Ø"/>
            </a:pPr>
            <a:r>
              <a:rPr lang="en-US" dirty="0">
                <a:solidFill>
                  <a:schemeClr val="tx1"/>
                </a:solidFill>
              </a:rPr>
              <a:t>Tensor Flow</a:t>
            </a:r>
          </a:p>
          <a:p>
            <a:pPr marL="342900" indent="-342900">
              <a:buFont typeface="Wingdings" panose="05000000000000000000" pitchFamily="2" charset="2"/>
              <a:buChar char="Ø"/>
            </a:pPr>
            <a:r>
              <a:rPr lang="en-US" dirty="0">
                <a:solidFill>
                  <a:schemeClr val="tx1"/>
                </a:solidFill>
              </a:rPr>
              <a:t>Cuckoo droid</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6724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51D06-6482-432D-966E-3C1A90E941C9}"/>
              </a:ext>
            </a:extLst>
          </p:cNvPr>
          <p:cNvSpPr>
            <a:spLocks noGrp="1"/>
          </p:cNvSpPr>
          <p:nvPr>
            <p:ph type="body" idx="1"/>
          </p:nvPr>
        </p:nvSpPr>
        <p:spPr>
          <a:xfrm>
            <a:off x="838200" y="1053410"/>
            <a:ext cx="10515600" cy="4751180"/>
          </a:xfrm>
        </p:spPr>
        <p:txBody>
          <a:bodyPr>
            <a:normAutofit lnSpcReduction="10000"/>
          </a:bodyPr>
          <a:lstStyle/>
          <a:p>
            <a:pPr marL="0" marR="0">
              <a:spcBef>
                <a:spcPts val="1440"/>
              </a:spcBef>
              <a:spcAft>
                <a:spcPts val="1440"/>
              </a:spcAft>
            </a:pPr>
            <a:r>
              <a:rPr lang="en-US" sz="2800" b="1" dirty="0">
                <a:solidFill>
                  <a:schemeClr val="tx1"/>
                </a:solidFill>
                <a:effectLst/>
                <a:latin typeface="Times New Roman" panose="02020603050405020304" pitchFamily="18" charset="0"/>
                <a:ea typeface="Times New Roman" panose="02020603050405020304" pitchFamily="18" charset="0"/>
              </a:rPr>
              <a:t>Python Language:</a:t>
            </a:r>
          </a:p>
          <a:p>
            <a:pPr marL="0" marR="0">
              <a:spcBef>
                <a:spcPts val="1440"/>
              </a:spcBef>
              <a:spcAft>
                <a:spcPts val="1440"/>
              </a:spcAft>
            </a:pPr>
            <a:r>
              <a:rPr lang="en-US" sz="2000" dirty="0">
                <a:solidFill>
                  <a:schemeClr val="tx1"/>
                </a:solidFill>
                <a:effectLst/>
                <a:latin typeface="Times New Roman" panose="02020603050405020304" pitchFamily="18" charset="0"/>
                <a:ea typeface="Times New Roman" panose="02020603050405020304" pitchFamily="18" charset="0"/>
              </a:rPr>
              <a:t>Python is a popular programming language. It was created by Guido van Rossum, and released in 1991.</a:t>
            </a:r>
          </a:p>
          <a:p>
            <a:pPr marL="0" marR="0">
              <a:spcBef>
                <a:spcPts val="1440"/>
              </a:spcBef>
              <a:spcAft>
                <a:spcPts val="1440"/>
              </a:spcAft>
            </a:pPr>
            <a:r>
              <a:rPr lang="en-US" sz="2000" dirty="0">
                <a:solidFill>
                  <a:schemeClr val="tx1"/>
                </a:solidFill>
                <a:effectLst/>
                <a:latin typeface="Times New Roman" panose="02020603050405020304" pitchFamily="18" charset="0"/>
                <a:ea typeface="Times New Roman" panose="02020603050405020304" pitchFamily="18" charset="0"/>
              </a:rPr>
              <a:t>It is used for:</a:t>
            </a:r>
          </a:p>
          <a:p>
            <a:pPr marL="342900" marR="0" lvl="0" indent="-342900">
              <a:spcBef>
                <a:spcPts val="0"/>
              </a:spcBef>
              <a:spcAft>
                <a:spcPts val="0"/>
              </a:spcAft>
              <a:buSzPts val="1000"/>
              <a:buFont typeface="Wingdings" panose="05000000000000000000" pitchFamily="2" charset="2"/>
              <a:buChar char="Ø"/>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rPr>
              <a:t>web development (server-side),</a:t>
            </a:r>
          </a:p>
          <a:p>
            <a:pPr marL="342900" marR="0" lvl="0" indent="-342900">
              <a:spcBef>
                <a:spcPts val="0"/>
              </a:spcBef>
              <a:spcAft>
                <a:spcPts val="0"/>
              </a:spcAft>
              <a:buSzPts val="1000"/>
              <a:buFont typeface="Wingdings" panose="05000000000000000000" pitchFamily="2" charset="2"/>
              <a:buChar char="Ø"/>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rPr>
              <a:t>software development,</a:t>
            </a:r>
          </a:p>
          <a:p>
            <a:pPr marL="342900" marR="0" lvl="0" indent="-342900">
              <a:spcBef>
                <a:spcPts val="0"/>
              </a:spcBef>
              <a:spcAft>
                <a:spcPts val="0"/>
              </a:spcAft>
              <a:buSzPts val="1000"/>
              <a:buFont typeface="Wingdings" panose="05000000000000000000" pitchFamily="2" charset="2"/>
              <a:buChar char="Ø"/>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rPr>
              <a:t>mathematics,</a:t>
            </a:r>
          </a:p>
          <a:p>
            <a:pPr marL="342900" marR="0" lvl="0" indent="-342900">
              <a:spcBef>
                <a:spcPts val="0"/>
              </a:spcBef>
              <a:spcAft>
                <a:spcPts val="0"/>
              </a:spcAft>
              <a:buSzPts val="1000"/>
              <a:buFont typeface="Wingdings" panose="05000000000000000000" pitchFamily="2" charset="2"/>
              <a:buChar char="Ø"/>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rPr>
              <a:t>system scripting.</a:t>
            </a:r>
          </a:p>
          <a:p>
            <a:pPr marL="342900" marR="0" lvl="0" indent="-342900">
              <a:spcBef>
                <a:spcPts val="0"/>
              </a:spcBef>
              <a:spcAft>
                <a:spcPts val="0"/>
              </a:spcAft>
              <a:buSzPts val="1000"/>
              <a:buFont typeface="Wingdings" panose="05000000000000000000" pitchFamily="2" charset="2"/>
              <a:buChar char="Ø"/>
              <a:tabLst>
                <a:tab pos="457200" algn="l"/>
              </a:tabLst>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Database:</a:t>
            </a:r>
            <a:endParaRPr lang="en-US" sz="2800" b="1"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rPr>
              <a:t>MySQL</a:t>
            </a:r>
            <a:endParaRPr lang="en-US" sz="2000" b="1" dirty="0">
              <a:solidFill>
                <a:schemeClr val="tx1"/>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A relational database management system based on SQL – Structured Query Language.  </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Used for a wide range of purposes, including data warehousing, e-commerce, and logging applications. </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latin typeface="Times New Roman" panose="02020603050405020304" pitchFamily="18" charset="0"/>
                <a:ea typeface="Times New Roman" panose="02020603050405020304" pitchFamily="18" charset="0"/>
              </a:rPr>
              <a:t>M</a:t>
            </a:r>
            <a:r>
              <a:rPr lang="en-US" sz="1800" dirty="0">
                <a:solidFill>
                  <a:schemeClr val="tx1"/>
                </a:solidFill>
                <a:effectLst/>
                <a:latin typeface="Times New Roman" panose="02020603050405020304" pitchFamily="18" charset="0"/>
                <a:ea typeface="Times New Roman" panose="02020603050405020304" pitchFamily="18" charset="0"/>
              </a:rPr>
              <a:t>ost common use for MySQL however, is for the purpose of a web database.</a:t>
            </a:r>
          </a:p>
          <a:p>
            <a:pPr marL="342900" marR="0" lvl="0" indent="-342900">
              <a:spcBef>
                <a:spcPts val="0"/>
              </a:spcBef>
              <a:spcAft>
                <a:spcPts val="0"/>
              </a:spcAft>
              <a:buSzPts val="1000"/>
              <a:buFont typeface="Wingdings" panose="05000000000000000000" pitchFamily="2" charset="2"/>
              <a:buChar char="Ø"/>
              <a:tabLst>
                <a:tab pos="457200" algn="l"/>
              </a:tabLst>
            </a:pPr>
            <a:endParaRPr lang="en-US" sz="20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86690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13575F-57AF-4367-8C99-6EC82BAE01BE}"/>
              </a:ext>
            </a:extLst>
          </p:cNvPr>
          <p:cNvSpPr>
            <a:spLocks noGrp="1"/>
          </p:cNvSpPr>
          <p:nvPr>
            <p:ph type="body" idx="1"/>
          </p:nvPr>
        </p:nvSpPr>
        <p:spPr>
          <a:xfrm>
            <a:off x="831850" y="1187355"/>
            <a:ext cx="10515600" cy="4902296"/>
          </a:xfrm>
        </p:spPr>
        <p:txBody>
          <a:bodyPr/>
          <a:lstStyle/>
          <a:p>
            <a:r>
              <a:rPr lang="en-US" b="1" dirty="0">
                <a:solidFill>
                  <a:schemeClr val="tx1"/>
                </a:solidFill>
              </a:rPr>
              <a:t>Pycharm:</a:t>
            </a:r>
          </a:p>
          <a:p>
            <a:pPr marL="285750" indent="-285750">
              <a:buFont typeface="Arial" panose="020B0604020202020204" pitchFamily="34" charset="0"/>
              <a:buChar char="•"/>
            </a:pPr>
            <a:r>
              <a:rPr lang="en-US" sz="1800" dirty="0">
                <a:solidFill>
                  <a:srgbClr val="202124"/>
                </a:solidFill>
                <a:effectLst/>
                <a:latin typeface="Times New Roman" panose="02020603050405020304" pitchFamily="18" charset="0"/>
                <a:ea typeface="Times New Roman" panose="02020603050405020304" pitchFamily="18" charset="0"/>
              </a:rPr>
              <a:t>PyCharm is a hybrid-platform developed by JetBrains as an IDE for Python.</a:t>
            </a:r>
          </a:p>
          <a:p>
            <a:pPr marL="285750" indent="-285750">
              <a:buFont typeface="Arial" panose="020B0604020202020204" pitchFamily="34" charset="0"/>
              <a:buChar char="•"/>
            </a:pPr>
            <a:r>
              <a:rPr lang="en-US" sz="1800" dirty="0">
                <a:solidFill>
                  <a:srgbClr val="202124"/>
                </a:solidFill>
                <a:effectLst/>
                <a:latin typeface="Times New Roman" panose="02020603050405020304" pitchFamily="18" charset="0"/>
                <a:ea typeface="Times New Roman" panose="02020603050405020304" pitchFamily="18" charset="0"/>
              </a:rPr>
              <a:t> It is commonly used for Python application development.</a:t>
            </a:r>
          </a:p>
          <a:p>
            <a:endParaRPr lang="en-US" sz="1800" dirty="0">
              <a:solidFill>
                <a:srgbClr val="202124"/>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rPr>
              <a:t>Operating System</a:t>
            </a:r>
            <a:endParaRPr lang="en-US" sz="2000" b="1"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rPr>
              <a:t>Kali Linux 20.01</a:t>
            </a:r>
            <a:endParaRPr lang="en-US" sz="2000" b="1" dirty="0">
              <a:solidFill>
                <a:schemeClr val="tx1"/>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ea typeface="Times New Roman" panose="02020603050405020304" pitchFamily="18" charset="0"/>
              </a:rPr>
              <a:t>A</a:t>
            </a:r>
            <a:r>
              <a:rPr lang="en-US" sz="1800" dirty="0">
                <a:solidFill>
                  <a:schemeClr val="tx1"/>
                </a:solidFill>
                <a:effectLst/>
                <a:latin typeface="Times New Roman" panose="02020603050405020304" pitchFamily="18" charset="0"/>
                <a:ea typeface="Times New Roman" panose="02020603050405020304" pitchFamily="18" charset="0"/>
              </a:rPr>
              <a:t> Debian-derived Linux distribution. </a:t>
            </a:r>
          </a:p>
          <a:p>
            <a:pPr marL="285750" marR="0" indent="-285750" algn="just">
              <a:spcBef>
                <a:spcPts val="0"/>
              </a:spcBef>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Mainly used for advanced Penetration Testing and Security Auditing.</a:t>
            </a:r>
          </a:p>
          <a:p>
            <a:pPr marL="285750" marR="0" indent="-285750" algn="just">
              <a:spcBef>
                <a:spcPts val="0"/>
              </a:spcBef>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 It contains several hundred tools which are geared towards various information security tasks, such as Penetration Testing, Security research, Computer Forensics and Reverse Engineering.</a:t>
            </a:r>
          </a:p>
          <a:p>
            <a:pPr marR="0" algn="just">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rPr>
              <a:t>Cuckoo sandbox/Cuckoo droid</a:t>
            </a:r>
            <a:endParaRPr lang="en-US" sz="2000" b="1" dirty="0">
              <a:solidFill>
                <a:schemeClr val="tx1"/>
              </a:solidFill>
              <a:effectLst/>
              <a:latin typeface="Times New Roman" panose="02020603050405020304" pitchFamily="18" charset="0"/>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We have used cuckoo sandbox/cuckoo droid for dynamic analysis.</a:t>
            </a:r>
          </a:p>
          <a:p>
            <a:pPr marL="285750" marR="0" indent="-285750">
              <a:spcBef>
                <a:spcPts val="0"/>
              </a:spcBef>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 First, we upload file to our interface </a:t>
            </a:r>
          </a:p>
          <a:p>
            <a:pPr marL="285750" marR="0" indent="-285750">
              <a:spcBef>
                <a:spcPts val="0"/>
              </a:spcBef>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Submit to cuckoo to perform analysis on that file that file we have been submitted to cuckoo.</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b="1" dirty="0">
              <a:solidFill>
                <a:schemeClr val="tx1"/>
              </a:solidFill>
            </a:endParaRPr>
          </a:p>
        </p:txBody>
      </p:sp>
    </p:spTree>
    <p:extLst>
      <p:ext uri="{BB962C8B-B14F-4D97-AF65-F5344CB8AC3E}">
        <p14:creationId xmlns:p14="http://schemas.microsoft.com/office/powerpoint/2010/main" val="2189951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7F6F-55C6-4132-A76A-DB4EB30B4B85}"/>
              </a:ext>
            </a:extLst>
          </p:cNvPr>
          <p:cNvSpPr>
            <a:spLocks noGrp="1"/>
          </p:cNvSpPr>
          <p:nvPr>
            <p:ph type="title"/>
          </p:nvPr>
        </p:nvSpPr>
        <p:spPr>
          <a:xfrm>
            <a:off x="831850" y="0"/>
            <a:ext cx="10515600" cy="1500187"/>
          </a:xfrm>
        </p:spPr>
        <p:txBody>
          <a:bodyPr/>
          <a:lstStyle/>
          <a:p>
            <a:r>
              <a:rPr lang="en-US" dirty="0"/>
              <a:t>Libraries</a:t>
            </a:r>
          </a:p>
        </p:txBody>
      </p:sp>
      <p:sp>
        <p:nvSpPr>
          <p:cNvPr id="3" name="Text Placeholder 2">
            <a:extLst>
              <a:ext uri="{FF2B5EF4-FFF2-40B4-BE49-F238E27FC236}">
                <a16:creationId xmlns:a16="http://schemas.microsoft.com/office/drawing/2014/main" id="{1F0CD048-14EC-4EB8-A5FE-A3834AEF1763}"/>
              </a:ext>
            </a:extLst>
          </p:cNvPr>
          <p:cNvSpPr>
            <a:spLocks noGrp="1"/>
          </p:cNvSpPr>
          <p:nvPr>
            <p:ph type="body" idx="1"/>
          </p:nvPr>
        </p:nvSpPr>
        <p:spPr>
          <a:xfrm>
            <a:off x="831850" y="1749287"/>
            <a:ext cx="10515600" cy="4340363"/>
          </a:xfrm>
        </p:spPr>
        <p:txBody>
          <a:bodyPr/>
          <a:lstStyle/>
          <a:p>
            <a:pPr marL="0" marR="0" algn="just">
              <a:spcBef>
                <a:spcPts val="0"/>
              </a:spcBef>
              <a:spcAft>
                <a:spcPts val="0"/>
              </a:spcAft>
            </a:pPr>
            <a:r>
              <a:rPr lang="en-US" b="1" dirty="0" err="1">
                <a:solidFill>
                  <a:schemeClr val="tx1"/>
                </a:solidFill>
                <a:effectLst/>
                <a:latin typeface="Times New Roman" panose="02020603050405020304" pitchFamily="18" charset="0"/>
                <a:ea typeface="Calibri" panose="020F0502020204030204" pitchFamily="34" charset="0"/>
              </a:rPr>
              <a:t>Tkinter</a:t>
            </a:r>
            <a:endParaRPr lang="en-US" b="1" dirty="0">
              <a:solidFill>
                <a:schemeClr val="tx1"/>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chemeClr val="tx1"/>
                </a:solidFill>
                <a:latin typeface="Times New Roman" panose="02020603050405020304" pitchFamily="18" charset="0"/>
                <a:ea typeface="Times New Roman" panose="02020603050405020304" pitchFamily="18" charset="0"/>
              </a:rPr>
              <a:t>C</a:t>
            </a:r>
            <a:r>
              <a:rPr lang="en-US" sz="1800" dirty="0">
                <a:solidFill>
                  <a:schemeClr val="tx1"/>
                </a:solidFill>
                <a:effectLst/>
                <a:latin typeface="Times New Roman" panose="02020603050405020304" pitchFamily="18" charset="0"/>
                <a:ea typeface="Times New Roman" panose="02020603050405020304" pitchFamily="18" charset="0"/>
              </a:rPr>
              <a:t>ommonly comes bundled with Python,</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 It is Python's standard GUI framework.</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 It is famous for its simplicity and graphical user interface.</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 It is open-source and available under the Python License</a:t>
            </a:r>
          </a:p>
          <a:p>
            <a:pPr marL="0" marR="0" algn="just">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solidFill>
                  <a:schemeClr val="tx1"/>
                </a:solidFill>
                <a:effectLst/>
                <a:latin typeface="Times New Roman" panose="02020603050405020304" pitchFamily="18" charset="0"/>
                <a:ea typeface="Calibri" panose="020F0502020204030204" pitchFamily="34" charset="0"/>
              </a:rPr>
              <a:t>Matplotlib</a:t>
            </a:r>
            <a:endParaRPr lang="en-US" b="1" dirty="0">
              <a:solidFill>
                <a:schemeClr val="tx1"/>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Matplotlib is a plotting library for the Python programming language</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It provides an object-oriented API for embedding plots into applications using general-purpose GUI toolkits like </a:t>
            </a:r>
            <a:r>
              <a:rPr lang="en-US" sz="1800" dirty="0" err="1">
                <a:solidFill>
                  <a:schemeClr val="tx1"/>
                </a:solidFill>
                <a:effectLst/>
                <a:latin typeface="Times New Roman" panose="02020603050405020304" pitchFamily="18" charset="0"/>
                <a:ea typeface="Calibri" panose="020F0502020204030204" pitchFamily="34" charset="0"/>
              </a:rPr>
              <a:t>Tkinter</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wxPython</a:t>
            </a:r>
            <a:r>
              <a:rPr lang="en-US" sz="1800" dirty="0">
                <a:solidFill>
                  <a:schemeClr val="tx1"/>
                </a:solidFill>
                <a:effectLst/>
                <a:latin typeface="Times New Roman" panose="02020603050405020304" pitchFamily="18" charset="0"/>
                <a:ea typeface="Calibri" panose="020F0502020204030204" pitchFamily="34" charset="0"/>
              </a:rPr>
              <a:t>, Qt, or GTK+. </a:t>
            </a:r>
          </a:p>
          <a:p>
            <a:pPr marL="285750" marR="0" indent="-285750" algn="just">
              <a:spcBef>
                <a:spcPts val="0"/>
              </a:spcBef>
              <a:spcAft>
                <a:spcPts val="0"/>
              </a:spcAft>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There is also a procedural "</a:t>
            </a:r>
            <a:r>
              <a:rPr lang="en-US" sz="1800" dirty="0" err="1">
                <a:solidFill>
                  <a:schemeClr val="tx1"/>
                </a:solidFill>
                <a:effectLst/>
                <a:latin typeface="Times New Roman" panose="02020603050405020304" pitchFamily="18" charset="0"/>
                <a:ea typeface="Calibri" panose="020F0502020204030204" pitchFamily="34" charset="0"/>
              </a:rPr>
              <a:t>pylab</a:t>
            </a:r>
            <a:r>
              <a:rPr lang="en-US" sz="1800" dirty="0">
                <a:solidFill>
                  <a:schemeClr val="tx1"/>
                </a:solidFill>
                <a:effectLst/>
                <a:latin typeface="Times New Roman" panose="02020603050405020304" pitchFamily="18" charset="0"/>
                <a:ea typeface="Calibri" panose="020F0502020204030204" pitchFamily="34" charset="0"/>
              </a:rPr>
              <a:t>" interface based on a state machine (like OpenGL), designed to closely resemble that of MATLAB, though its use is discouraged. SciPy makes use of Matplotlib.</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7540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2E9D-1F29-40A6-957D-932032836AE4}"/>
              </a:ext>
            </a:extLst>
          </p:cNvPr>
          <p:cNvSpPr>
            <a:spLocks noGrp="1"/>
          </p:cNvSpPr>
          <p:nvPr>
            <p:ph type="title"/>
          </p:nvPr>
        </p:nvSpPr>
        <p:spPr>
          <a:xfrm>
            <a:off x="831850" y="503584"/>
            <a:ext cx="10515600" cy="1126433"/>
          </a:xfrm>
        </p:spPr>
        <p:txBody>
          <a:bodyPr/>
          <a:lstStyle/>
          <a:p>
            <a:r>
              <a:rPr lang="en-US" dirty="0"/>
              <a:t>Softwares</a:t>
            </a:r>
          </a:p>
        </p:txBody>
      </p:sp>
      <p:sp>
        <p:nvSpPr>
          <p:cNvPr id="3" name="Text Placeholder 2">
            <a:extLst>
              <a:ext uri="{FF2B5EF4-FFF2-40B4-BE49-F238E27FC236}">
                <a16:creationId xmlns:a16="http://schemas.microsoft.com/office/drawing/2014/main" id="{1FECF436-3CAE-4D38-BBC6-B05E760A049A}"/>
              </a:ext>
            </a:extLst>
          </p:cNvPr>
          <p:cNvSpPr>
            <a:spLocks noGrp="1"/>
          </p:cNvSpPr>
          <p:nvPr>
            <p:ph type="body" idx="1"/>
          </p:nvPr>
        </p:nvSpPr>
        <p:spPr>
          <a:xfrm>
            <a:off x="831850" y="1802297"/>
            <a:ext cx="10515600" cy="4287354"/>
          </a:xfrm>
        </p:spPr>
        <p:txBody>
          <a:bodyPr/>
          <a:lstStyle/>
          <a:p>
            <a:pPr marL="0" marR="0">
              <a:spcBef>
                <a:spcPts val="0"/>
              </a:spcBef>
              <a:spcAft>
                <a:spcPts val="0"/>
              </a:spcAft>
            </a:pPr>
            <a:r>
              <a:rPr lang="en-US" b="1" dirty="0">
                <a:solidFill>
                  <a:schemeClr val="tx1"/>
                </a:solidFill>
                <a:effectLst/>
                <a:latin typeface="Times New Roman" panose="02020603050405020304" pitchFamily="18" charset="0"/>
                <a:ea typeface="Calibri" panose="020F0502020204030204" pitchFamily="34" charset="0"/>
              </a:rPr>
              <a:t>MS word</a:t>
            </a:r>
            <a:endParaRPr lang="en-US" b="1"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solidFill>
                  <a:schemeClr val="tx1"/>
                </a:solidFill>
                <a:effectLst/>
                <a:latin typeface="Times New Roman" panose="02020603050405020304" pitchFamily="18" charset="0"/>
                <a:ea typeface="Calibri" panose="020F0502020204030204" pitchFamily="34" charset="0"/>
              </a:rPr>
              <a:t>For project documentation</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solidFill>
                  <a:schemeClr val="tx1"/>
                </a:solidFill>
                <a:effectLst/>
                <a:latin typeface="Times New Roman" panose="02020603050405020304" pitchFamily="18" charset="0"/>
                <a:ea typeface="Calibri" panose="020F0502020204030204" pitchFamily="34" charset="0"/>
              </a:rPr>
              <a:t>MS Visio</a:t>
            </a:r>
            <a:endParaRPr lang="en-US" b="1"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solidFill>
                  <a:schemeClr val="tx1"/>
                </a:solidFill>
                <a:effectLst/>
                <a:latin typeface="Times New Roman" panose="02020603050405020304" pitchFamily="18" charset="0"/>
                <a:ea typeface="Calibri" panose="020F0502020204030204" pitchFamily="34" charset="0"/>
              </a:rPr>
              <a:t>For UML diagram</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solidFill>
                  <a:schemeClr val="tx1"/>
                </a:solidFill>
                <a:effectLst/>
                <a:latin typeface="Times New Roman" panose="02020603050405020304" pitchFamily="18" charset="0"/>
                <a:ea typeface="Calibri" panose="020F0502020204030204" pitchFamily="34" charset="0"/>
              </a:rPr>
              <a:t>PowerPoint</a:t>
            </a:r>
            <a:r>
              <a:rPr lang="en-US" dirty="0">
                <a:solidFill>
                  <a:schemeClr val="tx1"/>
                </a:solidFill>
                <a:effectLst/>
                <a:latin typeface="Times New Roman" panose="02020603050405020304" pitchFamily="18" charset="0"/>
                <a:ea typeface="Calibri" panose="020F0502020204030204" pitchFamily="34" charset="0"/>
              </a:rPr>
              <a:t> </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solidFill>
                  <a:schemeClr val="tx1"/>
                </a:solidFill>
                <a:effectLst/>
                <a:latin typeface="Times New Roman" panose="02020603050405020304" pitchFamily="18" charset="0"/>
                <a:ea typeface="Calibri" panose="020F0502020204030204" pitchFamily="34" charset="0"/>
              </a:rPr>
              <a:t>For presentation</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28544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B627-CFB0-4BCF-A0D3-37FC0EFFA2D2}"/>
              </a:ext>
            </a:extLst>
          </p:cNvPr>
          <p:cNvSpPr>
            <a:spLocks noGrp="1"/>
          </p:cNvSpPr>
          <p:nvPr>
            <p:ph type="title"/>
          </p:nvPr>
        </p:nvSpPr>
        <p:spPr>
          <a:xfrm>
            <a:off x="831850" y="291548"/>
            <a:ext cx="10515600" cy="1669774"/>
          </a:xfrm>
        </p:spPr>
        <p:txBody>
          <a:bodyPr>
            <a:normAutofit fontScale="90000"/>
          </a:bodyPr>
          <a:lstStyle/>
          <a:p>
            <a:r>
              <a:rPr lang="en-US" sz="6000" dirty="0">
                <a:effectLst/>
                <a:latin typeface="Times New Roman" panose="02020603050405020304" pitchFamily="18" charset="0"/>
                <a:ea typeface="Calibri" panose="020F0502020204030204" pitchFamily="34" charset="0"/>
              </a:rPr>
              <a:t>System Requirements</a:t>
            </a:r>
            <a:br>
              <a:rPr lang="en-US" sz="6000"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54BABE5A-8D86-47D0-B687-B08C35C793E7}"/>
              </a:ext>
            </a:extLst>
          </p:cNvPr>
          <p:cNvSpPr>
            <a:spLocks noGrp="1"/>
          </p:cNvSpPr>
          <p:nvPr>
            <p:ph type="body" idx="1"/>
          </p:nvPr>
        </p:nvSpPr>
        <p:spPr>
          <a:xfrm>
            <a:off x="831850" y="2372139"/>
            <a:ext cx="10515600" cy="3717511"/>
          </a:xfrm>
        </p:spPr>
        <p:txBody>
          <a:bodyPr/>
          <a:lstStyle/>
          <a:p>
            <a:pPr marL="342900" marR="0" lvl="0" indent="-342900">
              <a:lnSpc>
                <a:spcPct val="107000"/>
              </a:lnSpc>
              <a:spcBef>
                <a:spcPts val="0"/>
              </a:spcBef>
              <a:spcAft>
                <a:spcPts val="800"/>
              </a:spcAft>
              <a:buFont typeface="Wingdings" panose="05000000000000000000" pitchFamily="2" charset="2"/>
              <a:buChar char="Ø"/>
            </a:pPr>
            <a:r>
              <a:rPr lang="en-US" dirty="0">
                <a:solidFill>
                  <a:schemeClr val="tx1"/>
                </a:solidFill>
                <a:effectLst/>
                <a:latin typeface="Times New Roman" panose="02020603050405020304" pitchFamily="18" charset="0"/>
                <a:ea typeface="Calibri" panose="020F0502020204030204" pitchFamily="34" charset="0"/>
              </a:rPr>
              <a:t>Laptop</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chemeClr val="tx1"/>
                </a:solidFill>
                <a:effectLst/>
                <a:latin typeface="Times New Roman" panose="02020603050405020304" pitchFamily="18" charset="0"/>
                <a:ea typeface="Calibri" panose="020F0502020204030204" pitchFamily="34" charset="0"/>
              </a:rPr>
              <a:t>8GB RAM</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chemeClr val="tx1"/>
                </a:solidFill>
                <a:effectLst/>
                <a:latin typeface="Times New Roman" panose="02020603050405020304" pitchFamily="18" charset="0"/>
                <a:ea typeface="Calibri" panose="020F0502020204030204" pitchFamily="34" charset="0"/>
              </a:rPr>
              <a:t>256GB ROM</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chemeClr val="tx1"/>
                </a:solidFill>
                <a:effectLst/>
                <a:latin typeface="Times New Roman" panose="02020603050405020304" pitchFamily="18" charset="0"/>
                <a:ea typeface="Calibri" panose="020F0502020204030204" pitchFamily="34" charset="0"/>
              </a:rPr>
              <a:t>Octa core processor</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6980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a:t>The model </a:t>
            </a:r>
            <a:r>
              <a:rPr lang="en-US" dirty="0"/>
              <a:t>that can detect and classify any type of malware.</a:t>
            </a:r>
          </a:p>
          <a:p>
            <a:pPr algn="just">
              <a:buFont typeface="Wingdings" panose="05000000000000000000" pitchFamily="2" charset="2"/>
              <a:buChar char="Ø"/>
            </a:pPr>
            <a:r>
              <a:rPr lang="en-US" dirty="0"/>
              <a:t> Our model is going to classify the family of the malware</a:t>
            </a:r>
          </a:p>
          <a:p>
            <a:pPr algn="just">
              <a:buFont typeface="Wingdings" panose="05000000000000000000" pitchFamily="2" charset="2"/>
              <a:buChar char="Ø"/>
            </a:pPr>
            <a:r>
              <a:rPr lang="en-US" dirty="0"/>
              <a:t> User administrator of the system can identify the type of malware</a:t>
            </a:r>
          </a:p>
          <a:p>
            <a:pPr algn="just">
              <a:buFont typeface="Wingdings" panose="05000000000000000000" pitchFamily="2" charset="2"/>
              <a:buChar char="Ø"/>
            </a:pPr>
            <a:r>
              <a:rPr lang="en-US" dirty="0"/>
              <a:t> Specific action could be performed against the malware</a:t>
            </a:r>
          </a:p>
          <a:p>
            <a:pPr algn="just">
              <a:buFont typeface="Wingdings" panose="05000000000000000000" pitchFamily="2" charset="2"/>
              <a:buChar char="Ø"/>
            </a:pPr>
            <a:r>
              <a:rPr lang="en-US" dirty="0"/>
              <a:t>The purpose of malware detection is usually to provide the information you need to respond to a network. </a:t>
            </a:r>
          </a:p>
        </p:txBody>
      </p:sp>
    </p:spTree>
    <p:extLst>
      <p:ext uri="{BB962C8B-B14F-4D97-AF65-F5344CB8AC3E}">
        <p14:creationId xmlns:p14="http://schemas.microsoft.com/office/powerpoint/2010/main" val="2008261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0C7A-0319-4EE4-90F1-050BF44C195E}"/>
              </a:ext>
            </a:extLst>
          </p:cNvPr>
          <p:cNvSpPr>
            <a:spLocks noGrp="1"/>
          </p:cNvSpPr>
          <p:nvPr>
            <p:ph type="title"/>
          </p:nvPr>
        </p:nvSpPr>
        <p:spPr>
          <a:xfrm>
            <a:off x="831850" y="768351"/>
            <a:ext cx="10515600" cy="1815824"/>
          </a:xfrm>
        </p:spPr>
        <p:txBody>
          <a:bodyPr/>
          <a:lstStyle/>
          <a:p>
            <a:r>
              <a:rPr lang="en-US" dirty="0"/>
              <a:t>Implementation</a:t>
            </a:r>
          </a:p>
        </p:txBody>
      </p:sp>
      <p:sp>
        <p:nvSpPr>
          <p:cNvPr id="3" name="Text Placeholder 2">
            <a:extLst>
              <a:ext uri="{FF2B5EF4-FFF2-40B4-BE49-F238E27FC236}">
                <a16:creationId xmlns:a16="http://schemas.microsoft.com/office/drawing/2014/main" id="{6F5C8A8F-6FA5-4DFE-B422-17A5A5DE8D5C}"/>
              </a:ext>
            </a:extLst>
          </p:cNvPr>
          <p:cNvSpPr>
            <a:spLocks noGrp="1"/>
          </p:cNvSpPr>
          <p:nvPr>
            <p:ph type="body" idx="1"/>
          </p:nvPr>
        </p:nvSpPr>
        <p:spPr>
          <a:xfrm>
            <a:off x="831850" y="2968487"/>
            <a:ext cx="10515600" cy="3121163"/>
          </a:xfrm>
        </p:spPr>
        <p:txBody>
          <a:bodyPr>
            <a:normAutofit/>
          </a:bodyPr>
          <a:lstStyle/>
          <a:p>
            <a:pPr algn="ctr"/>
            <a:r>
              <a:rPr lang="en-US" sz="8800" b="1" dirty="0">
                <a:solidFill>
                  <a:schemeClr val="tx1"/>
                </a:solidFill>
              </a:rPr>
              <a:t>User Interface</a:t>
            </a:r>
          </a:p>
        </p:txBody>
      </p:sp>
    </p:spTree>
    <p:extLst>
      <p:ext uri="{BB962C8B-B14F-4D97-AF65-F5344CB8AC3E}">
        <p14:creationId xmlns:p14="http://schemas.microsoft.com/office/powerpoint/2010/main" val="821368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657E-BC99-4449-8808-ED814B741C0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30FD321-D74D-4BDC-9419-0D6AAA14AA9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A6953EB-2558-4804-BC44-4857CCB32EBC}"/>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36758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5BAD-9803-406F-A841-042E44FD7A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690ECE-0AB4-45F8-B3DD-63F56E67783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A1E1D643-1B7F-4E71-8115-4417F699507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3057594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0945-ECEF-4BAC-81A3-CD81D7A0AE4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8FFA28D-B064-488C-AD97-6188CE20CA2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8961EF75-60C4-47B0-A5A4-57296673972C}"/>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07184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55C8-0FD9-4593-98AE-61F31D6F0BD9}"/>
              </a:ext>
            </a:extLst>
          </p:cNvPr>
          <p:cNvSpPr>
            <a:spLocks noGrp="1"/>
          </p:cNvSpPr>
          <p:nvPr>
            <p:ph type="title"/>
          </p:nvPr>
        </p:nvSpPr>
        <p:spPr/>
        <p:txBody>
          <a:bodyPr/>
          <a:lstStyle/>
          <a:p>
            <a:r>
              <a:rPr lang="en-US" dirty="0"/>
              <a:t>Cuckoo droid</a:t>
            </a:r>
          </a:p>
        </p:txBody>
      </p:sp>
    </p:spTree>
    <p:extLst>
      <p:ext uri="{BB962C8B-B14F-4D97-AF65-F5344CB8AC3E}">
        <p14:creationId xmlns:p14="http://schemas.microsoft.com/office/powerpoint/2010/main" val="2528794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F7899-A50A-46FA-BDF0-07203F8E1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186445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7AD0FF-2DB2-431C-AE82-C9FCBD70B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9500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93184-68FE-4249-9517-6423C5987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125"/>
            <a:ext cx="12192000" cy="7014949"/>
          </a:xfrm>
          <a:prstGeom prst="rect">
            <a:avLst/>
          </a:prstGeom>
        </p:spPr>
      </p:pic>
    </p:spTree>
    <p:extLst>
      <p:ext uri="{BB962C8B-B14F-4D97-AF65-F5344CB8AC3E}">
        <p14:creationId xmlns:p14="http://schemas.microsoft.com/office/powerpoint/2010/main" val="2716665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0E43B-4332-499C-878B-0543EB9C3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46052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BF2B71-A0AA-46B0-BCE2-88A265514B38}"/>
              </a:ext>
            </a:extLst>
          </p:cNvPr>
          <p:cNvSpPr>
            <a:spLocks noGrp="1"/>
          </p:cNvSpPr>
          <p:nvPr>
            <p:ph type="body" idx="1"/>
          </p:nvPr>
        </p:nvSpPr>
        <p:spPr>
          <a:xfrm>
            <a:off x="838200" y="3429000"/>
            <a:ext cx="10515600" cy="1500187"/>
          </a:xfrm>
        </p:spPr>
        <p:txBody>
          <a:bodyPr>
            <a:normAutofit/>
          </a:bodyPr>
          <a:lstStyle/>
          <a:p>
            <a:r>
              <a:rPr lang="en-US" sz="6000" dirty="0">
                <a:solidFill>
                  <a:schemeClr val="tx1"/>
                </a:solidFill>
              </a:rPr>
              <a:t>Test Cases</a:t>
            </a:r>
          </a:p>
        </p:txBody>
      </p:sp>
    </p:spTree>
    <p:extLst>
      <p:ext uri="{BB962C8B-B14F-4D97-AF65-F5344CB8AC3E}">
        <p14:creationId xmlns:p14="http://schemas.microsoft.com/office/powerpoint/2010/main" val="29784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Relevance to Course Modules</a:t>
            </a:r>
            <a:endParaRPr lang="en-US" sz="4000" dirty="0"/>
          </a:p>
        </p:txBody>
      </p:sp>
      <p:sp>
        <p:nvSpPr>
          <p:cNvPr id="3" name="Content Placeholder 2"/>
          <p:cNvSpPr>
            <a:spLocks noGrp="1"/>
          </p:cNvSpPr>
          <p:nvPr>
            <p:ph idx="1"/>
          </p:nvPr>
        </p:nvSpPr>
        <p:spPr/>
        <p:txBody>
          <a:bodyPr>
            <a:normAutofit fontScale="77500" lnSpcReduction="20000"/>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our whole degree we studied following subjects that have to relate in our project.</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Database management system (DBMS)</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engineering-1</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Software engineering-2</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Web development.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72F2-8A02-42FC-9288-388058F659C4}"/>
              </a:ext>
            </a:extLst>
          </p:cNvPr>
          <p:cNvSpPr>
            <a:spLocks noGrp="1"/>
          </p:cNvSpPr>
          <p:nvPr>
            <p:ph type="title"/>
          </p:nvPr>
        </p:nvSpPr>
        <p:spPr>
          <a:xfrm>
            <a:off x="831850" y="0"/>
            <a:ext cx="10515600" cy="768626"/>
          </a:xfrm>
        </p:spPr>
        <p:txBody>
          <a:bodyPr>
            <a:noAutofit/>
          </a:bodyPr>
          <a:lstStyle/>
          <a:p>
            <a:r>
              <a:rPr lang="en-US" sz="3600" b="1" dirty="0">
                <a:effectLst/>
                <a:latin typeface="Times New Roman" panose="02020603050405020304" pitchFamily="18" charset="0"/>
                <a:ea typeface="Times New Roman" panose="02020603050405020304" pitchFamily="18" charset="0"/>
              </a:rPr>
              <a:t>Test Case:  1</a:t>
            </a:r>
            <a:endParaRPr lang="en-US" sz="8800" dirty="0"/>
          </a:p>
        </p:txBody>
      </p:sp>
      <p:pic>
        <p:nvPicPr>
          <p:cNvPr id="7" name="Picture 6">
            <a:extLst>
              <a:ext uri="{FF2B5EF4-FFF2-40B4-BE49-F238E27FC236}">
                <a16:creationId xmlns:a16="http://schemas.microsoft.com/office/drawing/2014/main" id="{ECBC8E67-BC52-4967-8C02-FACB82D5D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972" y="0"/>
            <a:ext cx="5108437" cy="6917635"/>
          </a:xfrm>
          <a:prstGeom prst="rect">
            <a:avLst/>
          </a:prstGeom>
        </p:spPr>
      </p:pic>
    </p:spTree>
    <p:extLst>
      <p:ext uri="{BB962C8B-B14F-4D97-AF65-F5344CB8AC3E}">
        <p14:creationId xmlns:p14="http://schemas.microsoft.com/office/powerpoint/2010/main" val="2567188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3561-414A-46E4-96B5-36294C9B9685}"/>
              </a:ext>
            </a:extLst>
          </p:cNvPr>
          <p:cNvSpPr>
            <a:spLocks noGrp="1"/>
          </p:cNvSpPr>
          <p:nvPr>
            <p:ph type="title"/>
          </p:nvPr>
        </p:nvSpPr>
        <p:spPr>
          <a:xfrm>
            <a:off x="831850" y="1"/>
            <a:ext cx="10515600" cy="636104"/>
          </a:xfrm>
        </p:spPr>
        <p:txBody>
          <a:bodyPr>
            <a:noAutofit/>
          </a:bodyPr>
          <a:lstStyle/>
          <a:p>
            <a:r>
              <a:rPr lang="en-US" sz="3600" b="1" dirty="0"/>
              <a:t>Test Case:2</a:t>
            </a:r>
          </a:p>
        </p:txBody>
      </p:sp>
      <p:sp>
        <p:nvSpPr>
          <p:cNvPr id="3" name="Text Placeholder 2">
            <a:extLst>
              <a:ext uri="{FF2B5EF4-FFF2-40B4-BE49-F238E27FC236}">
                <a16:creationId xmlns:a16="http://schemas.microsoft.com/office/drawing/2014/main" id="{03ED735D-58BF-4C18-95CC-95FDC1BF9B98}"/>
              </a:ext>
            </a:extLst>
          </p:cNvPr>
          <p:cNvSpPr>
            <a:spLocks noGrp="1"/>
          </p:cNvSpPr>
          <p:nvPr>
            <p:ph type="body" idx="1"/>
          </p:nvPr>
        </p:nvSpPr>
        <p:spPr>
          <a:xfrm>
            <a:off x="3737112" y="636105"/>
            <a:ext cx="3299791" cy="5453545"/>
          </a:xfrm>
        </p:spPr>
        <p:txBody>
          <a:bodyPr/>
          <a:lstStyle/>
          <a:p>
            <a:endParaRPr lang="en-US" dirty="0"/>
          </a:p>
        </p:txBody>
      </p:sp>
      <p:pic>
        <p:nvPicPr>
          <p:cNvPr id="5" name="Picture 4">
            <a:extLst>
              <a:ext uri="{FF2B5EF4-FFF2-40B4-BE49-F238E27FC236}">
                <a16:creationId xmlns:a16="http://schemas.microsoft.com/office/drawing/2014/main" id="{5BAC8ED9-2C5E-4572-AC22-63251DA50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642" y="636105"/>
            <a:ext cx="6138794" cy="6221894"/>
          </a:xfrm>
          <a:prstGeom prst="rect">
            <a:avLst/>
          </a:prstGeom>
        </p:spPr>
      </p:pic>
    </p:spTree>
    <p:extLst>
      <p:ext uri="{BB962C8B-B14F-4D97-AF65-F5344CB8AC3E}">
        <p14:creationId xmlns:p14="http://schemas.microsoft.com/office/powerpoint/2010/main" val="3635403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D749-C90B-4C5A-82EB-A11A0D3ECF5A}"/>
              </a:ext>
            </a:extLst>
          </p:cNvPr>
          <p:cNvSpPr>
            <a:spLocks noGrp="1"/>
          </p:cNvSpPr>
          <p:nvPr>
            <p:ph type="title"/>
          </p:nvPr>
        </p:nvSpPr>
        <p:spPr>
          <a:xfrm>
            <a:off x="831850" y="1"/>
            <a:ext cx="10515600" cy="768349"/>
          </a:xfrm>
        </p:spPr>
        <p:txBody>
          <a:bodyPr>
            <a:noAutofit/>
          </a:bodyPr>
          <a:lstStyle/>
          <a:p>
            <a:r>
              <a:rPr lang="en-US" sz="3600" b="1" dirty="0"/>
              <a:t>Test Case:3</a:t>
            </a:r>
          </a:p>
        </p:txBody>
      </p:sp>
      <p:sp>
        <p:nvSpPr>
          <p:cNvPr id="3" name="Text Placeholder 2">
            <a:extLst>
              <a:ext uri="{FF2B5EF4-FFF2-40B4-BE49-F238E27FC236}">
                <a16:creationId xmlns:a16="http://schemas.microsoft.com/office/drawing/2014/main" id="{8849A4CB-9505-4AD6-BA5D-C5D080A0BFFF}"/>
              </a:ext>
            </a:extLst>
          </p:cNvPr>
          <p:cNvSpPr>
            <a:spLocks noGrp="1"/>
          </p:cNvSpPr>
          <p:nvPr>
            <p:ph type="body" idx="1"/>
          </p:nvPr>
        </p:nvSpPr>
        <p:spPr>
          <a:xfrm flipH="1">
            <a:off x="4837044" y="2742926"/>
            <a:ext cx="265043" cy="252066"/>
          </a:xfrm>
        </p:spPr>
        <p:txBody>
          <a:bodyPr>
            <a:normAutofit fontScale="55000" lnSpcReduction="20000"/>
          </a:bodyPr>
          <a:lstStyle/>
          <a:p>
            <a:endParaRPr lang="en-US" dirty="0"/>
          </a:p>
        </p:txBody>
      </p:sp>
      <p:pic>
        <p:nvPicPr>
          <p:cNvPr id="5" name="Picture 4">
            <a:extLst>
              <a:ext uri="{FF2B5EF4-FFF2-40B4-BE49-F238E27FC236}">
                <a16:creationId xmlns:a16="http://schemas.microsoft.com/office/drawing/2014/main" id="{97A1B691-17F2-410C-8153-3137C0741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146" y="861391"/>
            <a:ext cx="6149007" cy="5996609"/>
          </a:xfrm>
          <a:prstGeom prst="rect">
            <a:avLst/>
          </a:prstGeom>
        </p:spPr>
      </p:pic>
    </p:spTree>
    <p:extLst>
      <p:ext uri="{BB962C8B-B14F-4D97-AF65-F5344CB8AC3E}">
        <p14:creationId xmlns:p14="http://schemas.microsoft.com/office/powerpoint/2010/main" val="1199064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0E02-C947-4A53-A532-B257C3C7683F}"/>
              </a:ext>
            </a:extLst>
          </p:cNvPr>
          <p:cNvSpPr>
            <a:spLocks noGrp="1"/>
          </p:cNvSpPr>
          <p:nvPr>
            <p:ph type="title"/>
          </p:nvPr>
        </p:nvSpPr>
        <p:spPr>
          <a:xfrm>
            <a:off x="831850" y="1"/>
            <a:ext cx="10515600" cy="596348"/>
          </a:xfrm>
        </p:spPr>
        <p:txBody>
          <a:bodyPr>
            <a:normAutofit fontScale="90000"/>
          </a:bodyPr>
          <a:lstStyle/>
          <a:p>
            <a:r>
              <a:rPr lang="en-US" sz="4000" b="1" dirty="0"/>
              <a:t>Test Case:4</a:t>
            </a:r>
          </a:p>
        </p:txBody>
      </p:sp>
      <p:pic>
        <p:nvPicPr>
          <p:cNvPr id="5" name="Picture 4">
            <a:extLst>
              <a:ext uri="{FF2B5EF4-FFF2-40B4-BE49-F238E27FC236}">
                <a16:creationId xmlns:a16="http://schemas.microsoft.com/office/drawing/2014/main" id="{B613D0F0-1CC7-4934-A51B-53BF3EE98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319" y="596349"/>
            <a:ext cx="7076661" cy="6297888"/>
          </a:xfrm>
          <a:prstGeom prst="rect">
            <a:avLst/>
          </a:prstGeom>
        </p:spPr>
      </p:pic>
    </p:spTree>
    <p:extLst>
      <p:ext uri="{BB962C8B-B14F-4D97-AF65-F5344CB8AC3E}">
        <p14:creationId xmlns:p14="http://schemas.microsoft.com/office/powerpoint/2010/main" val="2014156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C44D-777B-4125-BD2D-E1EFF91C3262}"/>
              </a:ext>
            </a:extLst>
          </p:cNvPr>
          <p:cNvSpPr>
            <a:spLocks noGrp="1"/>
          </p:cNvSpPr>
          <p:nvPr>
            <p:ph type="title"/>
          </p:nvPr>
        </p:nvSpPr>
        <p:spPr>
          <a:xfrm>
            <a:off x="831850" y="1"/>
            <a:ext cx="10515600" cy="622852"/>
          </a:xfrm>
        </p:spPr>
        <p:txBody>
          <a:bodyPr>
            <a:normAutofit fontScale="90000"/>
          </a:bodyPr>
          <a:lstStyle/>
          <a:p>
            <a:r>
              <a:rPr lang="en-US" sz="4000" b="1" dirty="0"/>
              <a:t>Test Case:5</a:t>
            </a:r>
          </a:p>
        </p:txBody>
      </p:sp>
      <p:pic>
        <p:nvPicPr>
          <p:cNvPr id="5" name="Picture 4">
            <a:extLst>
              <a:ext uri="{FF2B5EF4-FFF2-40B4-BE49-F238E27FC236}">
                <a16:creationId xmlns:a16="http://schemas.microsoft.com/office/drawing/2014/main" id="{7A3F6467-6318-4208-B6A7-B96FE834F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260" y="622853"/>
            <a:ext cx="6762779" cy="6347790"/>
          </a:xfrm>
          <a:prstGeom prst="rect">
            <a:avLst/>
          </a:prstGeom>
        </p:spPr>
      </p:pic>
    </p:spTree>
    <p:extLst>
      <p:ext uri="{BB962C8B-B14F-4D97-AF65-F5344CB8AC3E}">
        <p14:creationId xmlns:p14="http://schemas.microsoft.com/office/powerpoint/2010/main" val="807520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1001-1F77-48F6-9DFA-0676FD060160}"/>
              </a:ext>
            </a:extLst>
          </p:cNvPr>
          <p:cNvSpPr>
            <a:spLocks noGrp="1"/>
          </p:cNvSpPr>
          <p:nvPr>
            <p:ph type="title"/>
          </p:nvPr>
        </p:nvSpPr>
        <p:spPr>
          <a:xfrm>
            <a:off x="831850" y="1"/>
            <a:ext cx="10515600" cy="636104"/>
          </a:xfrm>
        </p:spPr>
        <p:txBody>
          <a:bodyPr>
            <a:normAutofit fontScale="90000"/>
          </a:bodyPr>
          <a:lstStyle/>
          <a:p>
            <a:r>
              <a:rPr lang="en-US" sz="4000" b="1" dirty="0"/>
              <a:t>Test Case:6</a:t>
            </a:r>
          </a:p>
        </p:txBody>
      </p:sp>
      <p:pic>
        <p:nvPicPr>
          <p:cNvPr id="5" name="Picture 4">
            <a:extLst>
              <a:ext uri="{FF2B5EF4-FFF2-40B4-BE49-F238E27FC236}">
                <a16:creationId xmlns:a16="http://schemas.microsoft.com/office/drawing/2014/main" id="{ECD68F65-B6F3-460C-B3EC-8C9518A87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500" y="636105"/>
            <a:ext cx="7404999" cy="6221895"/>
          </a:xfrm>
          <a:prstGeom prst="rect">
            <a:avLst/>
          </a:prstGeom>
        </p:spPr>
      </p:pic>
    </p:spTree>
    <p:extLst>
      <p:ext uri="{BB962C8B-B14F-4D97-AF65-F5344CB8AC3E}">
        <p14:creationId xmlns:p14="http://schemas.microsoft.com/office/powerpoint/2010/main" val="2244724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0066-C4AA-457C-AACC-D2AD48E7E385}"/>
              </a:ext>
            </a:extLst>
          </p:cNvPr>
          <p:cNvSpPr>
            <a:spLocks noGrp="1"/>
          </p:cNvSpPr>
          <p:nvPr>
            <p:ph type="title"/>
          </p:nvPr>
        </p:nvSpPr>
        <p:spPr>
          <a:xfrm>
            <a:off x="831850" y="0"/>
            <a:ext cx="10515600" cy="569843"/>
          </a:xfrm>
        </p:spPr>
        <p:txBody>
          <a:bodyPr>
            <a:normAutofit fontScale="90000"/>
          </a:bodyPr>
          <a:lstStyle/>
          <a:p>
            <a:r>
              <a:rPr lang="en-US" sz="4000" b="1" dirty="0"/>
              <a:t>Test Case:7</a:t>
            </a:r>
          </a:p>
        </p:txBody>
      </p:sp>
      <p:pic>
        <p:nvPicPr>
          <p:cNvPr id="5" name="Picture 4">
            <a:extLst>
              <a:ext uri="{FF2B5EF4-FFF2-40B4-BE49-F238E27FC236}">
                <a16:creationId xmlns:a16="http://schemas.microsoft.com/office/drawing/2014/main" id="{AC1535F1-A812-420E-A754-69AA1A9D7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89" y="569843"/>
            <a:ext cx="5923721" cy="6324813"/>
          </a:xfrm>
          <a:prstGeom prst="rect">
            <a:avLst/>
          </a:prstGeom>
        </p:spPr>
      </p:pic>
    </p:spTree>
    <p:extLst>
      <p:ext uri="{BB962C8B-B14F-4D97-AF65-F5344CB8AC3E}">
        <p14:creationId xmlns:p14="http://schemas.microsoft.com/office/powerpoint/2010/main" val="4095958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46DD-1E13-4D8F-8F36-D8873BC69528}"/>
              </a:ext>
            </a:extLst>
          </p:cNvPr>
          <p:cNvSpPr>
            <a:spLocks noGrp="1"/>
          </p:cNvSpPr>
          <p:nvPr>
            <p:ph type="title"/>
          </p:nvPr>
        </p:nvSpPr>
        <p:spPr>
          <a:xfrm>
            <a:off x="838200" y="0"/>
            <a:ext cx="10515600" cy="702158"/>
          </a:xfrm>
        </p:spPr>
        <p:txBody>
          <a:bodyPr>
            <a:normAutofit/>
          </a:bodyPr>
          <a:lstStyle/>
          <a:p>
            <a:r>
              <a:rPr lang="en-US" sz="3600" b="1" dirty="0"/>
              <a:t>Test Case:8</a:t>
            </a:r>
          </a:p>
        </p:txBody>
      </p:sp>
      <p:pic>
        <p:nvPicPr>
          <p:cNvPr id="5" name="Picture 4">
            <a:extLst>
              <a:ext uri="{FF2B5EF4-FFF2-40B4-BE49-F238E27FC236}">
                <a16:creationId xmlns:a16="http://schemas.microsoft.com/office/drawing/2014/main" id="{609BCC56-1D90-4E92-99AF-3496C1B7D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442" y="702158"/>
            <a:ext cx="6671116" cy="6155842"/>
          </a:xfrm>
          <a:prstGeom prst="rect">
            <a:avLst/>
          </a:prstGeom>
        </p:spPr>
      </p:pic>
    </p:spTree>
    <p:extLst>
      <p:ext uri="{BB962C8B-B14F-4D97-AF65-F5344CB8AC3E}">
        <p14:creationId xmlns:p14="http://schemas.microsoft.com/office/powerpoint/2010/main" val="1391524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0CE-5EBD-4CC5-9AD1-703DA77B70DE}"/>
              </a:ext>
            </a:extLst>
          </p:cNvPr>
          <p:cNvSpPr>
            <a:spLocks noGrp="1"/>
          </p:cNvSpPr>
          <p:nvPr>
            <p:ph type="title"/>
          </p:nvPr>
        </p:nvSpPr>
        <p:spPr>
          <a:xfrm>
            <a:off x="831850" y="1"/>
            <a:ext cx="10515600" cy="636104"/>
          </a:xfrm>
        </p:spPr>
        <p:txBody>
          <a:bodyPr>
            <a:normAutofit fontScale="90000"/>
          </a:bodyPr>
          <a:lstStyle/>
          <a:p>
            <a:r>
              <a:rPr lang="en-US" sz="4000" b="1" dirty="0"/>
              <a:t>Test Case:9</a:t>
            </a:r>
          </a:p>
        </p:txBody>
      </p:sp>
      <p:pic>
        <p:nvPicPr>
          <p:cNvPr id="5" name="Picture 4">
            <a:extLst>
              <a:ext uri="{FF2B5EF4-FFF2-40B4-BE49-F238E27FC236}">
                <a16:creationId xmlns:a16="http://schemas.microsoft.com/office/drawing/2014/main" id="{D2F254B6-0683-4247-BD72-CA02D52A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726" y="636105"/>
            <a:ext cx="6265847" cy="6221895"/>
          </a:xfrm>
          <a:prstGeom prst="rect">
            <a:avLst/>
          </a:prstGeom>
        </p:spPr>
      </p:pic>
    </p:spTree>
    <p:extLst>
      <p:ext uri="{BB962C8B-B14F-4D97-AF65-F5344CB8AC3E}">
        <p14:creationId xmlns:p14="http://schemas.microsoft.com/office/powerpoint/2010/main" val="243098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 </a:t>
            </a:r>
            <a:r>
              <a:rPr lang="en-US" dirty="0"/>
              <a:t>Project Objectives</a:t>
            </a:r>
          </a:p>
        </p:txBody>
      </p:sp>
      <p:sp>
        <p:nvSpPr>
          <p:cNvPr id="3" name="Content Placeholder 2"/>
          <p:cNvSpPr>
            <a:spLocks noGrp="1"/>
          </p:cNvSpPr>
          <p:nvPr>
            <p:ph idx="1"/>
          </p:nvPr>
        </p:nvSpPr>
        <p:spPr/>
        <p:txBody>
          <a:bodyPr/>
          <a:lstStyle/>
          <a:p>
            <a:pPr>
              <a:buFont typeface="Wingdings" pitchFamily="2" charset="2"/>
              <a:buChar char="Ø"/>
            </a:pPr>
            <a:r>
              <a:rPr lang="en-US" sz="2400" dirty="0"/>
              <a:t>The main objective or goal for this project is to secure the system and network from Malware.</a:t>
            </a:r>
          </a:p>
          <a:p>
            <a:pPr>
              <a:buFont typeface="Wingdings" pitchFamily="2" charset="2"/>
              <a:buChar char="Ø"/>
            </a:pPr>
            <a:r>
              <a:rPr lang="en-US" sz="2400" dirty="0"/>
              <a:t>Check the Dynamic Behavior of the file.</a:t>
            </a:r>
          </a:p>
          <a:p>
            <a:pPr>
              <a:buFont typeface="Wingdings" pitchFamily="2" charset="2"/>
              <a:buChar char="Ø"/>
            </a:pPr>
            <a:r>
              <a:rPr lang="en-US" sz="2400" dirty="0"/>
              <a:t>Extracting the features from Malware.</a:t>
            </a:r>
          </a:p>
          <a:p>
            <a:pPr>
              <a:buFont typeface="Wingdings" pitchFamily="2" charset="2"/>
              <a:buChar char="Ø"/>
            </a:pPr>
            <a:r>
              <a:rPr lang="en-US" sz="2400" dirty="0"/>
              <a:t>Check the API calls sequences.</a:t>
            </a:r>
          </a:p>
          <a:p>
            <a:pPr>
              <a:buFont typeface="Wingdings" pitchFamily="2" charset="2"/>
              <a:buChar char="Ø"/>
            </a:pPr>
            <a:r>
              <a:rPr lang="en-US" sz="2400" dirty="0"/>
              <a:t>Classify the Malware.</a:t>
            </a:r>
            <a:br>
              <a:rPr lang="en-US" dirty="0"/>
            </a:br>
            <a:endParaRPr lang="en-US" dirty="0"/>
          </a:p>
        </p:txBody>
      </p:sp>
    </p:spTree>
    <p:extLst>
      <p:ext uri="{BB962C8B-B14F-4D97-AF65-F5344CB8AC3E}">
        <p14:creationId xmlns:p14="http://schemas.microsoft.com/office/powerpoint/2010/main" val="171843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1149531"/>
          </a:xfrm>
        </p:spPr>
        <p:txBody>
          <a:bodyPr/>
          <a:lstStyle/>
          <a:p>
            <a:r>
              <a:rPr lang="en-US" dirty="0"/>
              <a:t>Project Scope</a:t>
            </a:r>
          </a:p>
        </p:txBody>
      </p:sp>
      <p:sp>
        <p:nvSpPr>
          <p:cNvPr id="3" name="Content Placeholder 2"/>
          <p:cNvSpPr>
            <a:spLocks noGrp="1"/>
          </p:cNvSpPr>
          <p:nvPr>
            <p:ph idx="1"/>
          </p:nvPr>
        </p:nvSpPr>
        <p:spPr>
          <a:xfrm>
            <a:off x="838200" y="1345474"/>
            <a:ext cx="10515600" cy="5238206"/>
          </a:xfrm>
        </p:spPr>
        <p:txBody>
          <a:bodyPr>
            <a:normAutofit lnSpcReduction="10000"/>
          </a:bodyPr>
          <a:lstStyle/>
          <a:p>
            <a:pPr algn="just" fontAlgn="base">
              <a:buFont typeface="Wingdings" panose="05000000000000000000" pitchFamily="2" charset="2"/>
              <a:buChar char="Ø"/>
            </a:pPr>
            <a:r>
              <a:rPr lang="en-US" dirty="0"/>
              <a:t>This project is being developed for Detecting Malware.</a:t>
            </a:r>
          </a:p>
          <a:p>
            <a:pPr algn="just" fontAlgn="base">
              <a:buFont typeface="Wingdings" panose="05000000000000000000" pitchFamily="2" charset="2"/>
              <a:buChar char="Ø"/>
            </a:pPr>
            <a:r>
              <a:rPr lang="en-US" dirty="0"/>
              <a:t> we will choose a dataset and perform malware detection on that dataset. </a:t>
            </a:r>
          </a:p>
          <a:p>
            <a:pPr algn="just" fontAlgn="base">
              <a:buFont typeface="Wingdings" panose="05000000000000000000" pitchFamily="2" charset="2"/>
              <a:buChar char="Ø"/>
            </a:pPr>
            <a:r>
              <a:rPr lang="en-US" dirty="0"/>
              <a:t>This project will identify the malicious files on the system and classify the type of malware according to their families</a:t>
            </a:r>
          </a:p>
          <a:p>
            <a:pPr algn="just" fontAlgn="base">
              <a:buFont typeface="Wingdings" panose="05000000000000000000" pitchFamily="2" charset="2"/>
              <a:buChar char="Ø"/>
            </a:pPr>
            <a:r>
              <a:rPr lang="en-US" dirty="0"/>
              <a:t>The project objectives would be achieved by deep learning techniques because it can give the more accurate result.</a:t>
            </a:r>
          </a:p>
          <a:p>
            <a:pPr algn="just" fontAlgn="base">
              <a:buFont typeface="Wingdings" panose="05000000000000000000" pitchFamily="2" charset="2"/>
              <a:buChar char="Ø"/>
            </a:pPr>
            <a:r>
              <a:rPr lang="en-US" dirty="0"/>
              <a:t>We will create our web interface and configure with cuckoo sandbox then execute files on cuckoo and associate API calls with parent process, extracted from ‘calls’ elements of cuckoo sandbox reports.</a:t>
            </a:r>
          </a:p>
          <a:p>
            <a:pPr algn="just" fontAlgn="base">
              <a:buFont typeface="Wingdings" panose="05000000000000000000" pitchFamily="2" charset="2"/>
              <a:buChar char="Ø"/>
            </a:pPr>
            <a:r>
              <a:rPr lang="en-US" dirty="0"/>
              <a:t>We will create a virtual environment and give sample to that environment that will generate report send back to data collection</a:t>
            </a:r>
          </a:p>
          <a:p>
            <a:pPr marL="0" indent="0" algn="just">
              <a:buNone/>
            </a:pPr>
            <a:endParaRPr lang="en-US" dirty="0"/>
          </a:p>
        </p:txBody>
      </p:sp>
    </p:spTree>
    <p:extLst>
      <p:ext uri="{BB962C8B-B14F-4D97-AF65-F5344CB8AC3E}">
        <p14:creationId xmlns:p14="http://schemas.microsoft.com/office/powerpoint/2010/main" val="265073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lstStyle/>
          <a:p>
            <a:pPr marL="0" indent="0">
              <a:buNone/>
            </a:pPr>
            <a:r>
              <a:rPr lang="en-US" sz="3200" b="1" dirty="0"/>
              <a:t>Modules:</a:t>
            </a:r>
          </a:p>
          <a:p>
            <a:pPr>
              <a:buFont typeface="Wingdings" panose="05000000000000000000" pitchFamily="2" charset="2"/>
              <a:buChar char="Ø"/>
            </a:pPr>
            <a:r>
              <a:rPr lang="en-US" dirty="0"/>
              <a:t>Preprocessing</a:t>
            </a:r>
          </a:p>
          <a:p>
            <a:pPr lvl="0" fontAlgn="base">
              <a:buFont typeface="Wingdings" panose="05000000000000000000" pitchFamily="2" charset="2"/>
              <a:buChar char="Ø"/>
            </a:pPr>
            <a:r>
              <a:rPr lang="en-US" dirty="0"/>
              <a:t>Feature Extraction </a:t>
            </a:r>
          </a:p>
          <a:p>
            <a:pPr lvl="0" fontAlgn="base">
              <a:buFont typeface="Wingdings" panose="05000000000000000000" pitchFamily="2" charset="2"/>
              <a:buChar char="Ø"/>
            </a:pPr>
            <a:r>
              <a:rPr lang="en-US" dirty="0"/>
              <a:t>Malware Detection</a:t>
            </a:r>
          </a:p>
          <a:p>
            <a:pPr lvl="0" fontAlgn="base">
              <a:buFont typeface="Wingdings" panose="05000000000000000000" pitchFamily="2" charset="2"/>
              <a:buChar char="Ø"/>
            </a:pPr>
            <a:r>
              <a:rPr lang="en-US" dirty="0"/>
              <a:t>Malware Classification</a:t>
            </a:r>
          </a:p>
          <a:p>
            <a:endParaRPr lang="en-US" dirty="0"/>
          </a:p>
        </p:txBody>
      </p:sp>
    </p:spTree>
    <p:extLst>
      <p:ext uri="{BB962C8B-B14F-4D97-AF65-F5344CB8AC3E}">
        <p14:creationId xmlns:p14="http://schemas.microsoft.com/office/powerpoint/2010/main" val="387564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1091</TotalTime>
  <Words>1377</Words>
  <Application>Microsoft Office PowerPoint</Application>
  <PresentationFormat>Widescreen</PresentationFormat>
  <Paragraphs>179</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Times New Roman</vt:lpstr>
      <vt:lpstr>Wingdings</vt:lpstr>
      <vt:lpstr>Office Theme</vt:lpstr>
      <vt:lpstr>PowerPoint Presentation</vt:lpstr>
      <vt:lpstr>PROJECT TITLE  Malware Detection Using Deep Learning</vt:lpstr>
      <vt:lpstr>GROUP MEMBERS: Muhammad Aamir Manzoor  17-Arid-1496 Abdul Rehman         16-Arid-839  Supervisor: Mr. Zeeshan Javed</vt:lpstr>
      <vt:lpstr>Agenda</vt:lpstr>
      <vt:lpstr>Introduction</vt:lpstr>
      <vt:lpstr>Relevance to Course Modules</vt:lpstr>
      <vt:lpstr> Project Objectives</vt:lpstr>
      <vt:lpstr>Project Scope</vt:lpstr>
      <vt:lpstr>Project Scope</vt:lpstr>
      <vt:lpstr>Literature Review </vt:lpstr>
      <vt:lpstr>Methodology and Software Lifecycle for This Project: </vt:lpstr>
      <vt:lpstr>Problem Statement</vt:lpstr>
      <vt:lpstr>Proposed Solution</vt:lpstr>
      <vt:lpstr>Proposed Architecture</vt:lpstr>
      <vt:lpstr> </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vt:lpstr>
      <vt:lpstr>PowerPoint Presentation</vt:lpstr>
      <vt:lpstr>Signup(Sequence Diagram)</vt:lpstr>
      <vt:lpstr>Login(Sequence Diagram…)</vt:lpstr>
      <vt:lpstr>Logout(Sequence Diagram…)</vt:lpstr>
      <vt:lpstr>Sequence Diagram</vt:lpstr>
      <vt:lpstr>Package Diagram</vt:lpstr>
      <vt:lpstr>Deployment Diagram</vt:lpstr>
      <vt:lpstr>Activity Diagram(User Signup)</vt:lpstr>
      <vt:lpstr>Activity Diagram(User Login)</vt:lpstr>
      <vt:lpstr>Activity Diagram(User Logout)</vt:lpstr>
      <vt:lpstr>Activity Diagrams</vt:lpstr>
      <vt:lpstr>Activity Diagrams</vt:lpstr>
      <vt:lpstr>Activity Diagram</vt:lpstr>
      <vt:lpstr>Activity Diagrams</vt:lpstr>
      <vt:lpstr>Activity Diagrams</vt:lpstr>
      <vt:lpstr>Class Diagram</vt:lpstr>
      <vt:lpstr>State Machine Diagram</vt:lpstr>
      <vt:lpstr>Tools and Technologies</vt:lpstr>
      <vt:lpstr>PowerPoint Presentation</vt:lpstr>
      <vt:lpstr>PowerPoint Presentation</vt:lpstr>
      <vt:lpstr>PowerPoint Presentation</vt:lpstr>
      <vt:lpstr>Libraries</vt:lpstr>
      <vt:lpstr>Softwares</vt:lpstr>
      <vt:lpstr>System Requirements </vt:lpstr>
      <vt:lpstr>Implementation</vt:lpstr>
      <vt:lpstr>PowerPoint Presentation</vt:lpstr>
      <vt:lpstr>PowerPoint Presentation</vt:lpstr>
      <vt:lpstr>PowerPoint Presentation</vt:lpstr>
      <vt:lpstr>Cuckoo droid</vt:lpstr>
      <vt:lpstr>PowerPoint Presentation</vt:lpstr>
      <vt:lpstr>PowerPoint Presentation</vt:lpstr>
      <vt:lpstr>PowerPoint Presentation</vt:lpstr>
      <vt:lpstr>PowerPoint Presentation</vt:lpstr>
      <vt:lpstr>PowerPoint Presentation</vt:lpstr>
      <vt:lpstr>Test Case:  1</vt:lpstr>
      <vt:lpstr>Test Case:2</vt:lpstr>
      <vt:lpstr>Test Case:3</vt:lpstr>
      <vt:lpstr>Test Case:4</vt:lpstr>
      <vt:lpstr>Test Case:5</vt:lpstr>
      <vt:lpstr>Test Case:6</vt:lpstr>
      <vt:lpstr>Test Case:7</vt:lpstr>
      <vt:lpstr>Test Case:8</vt:lpstr>
      <vt:lpstr>Test Case:9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Malware Analysis System</dc:title>
  <dc:creator>kamran</dc:creator>
  <cp:lastModifiedBy>Aamir</cp:lastModifiedBy>
  <cp:revision>282</cp:revision>
  <dcterms:created xsi:type="dcterms:W3CDTF">2020-02-02T04:54:50Z</dcterms:created>
  <dcterms:modified xsi:type="dcterms:W3CDTF">2021-07-14T03:16:39Z</dcterms:modified>
</cp:coreProperties>
</file>