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1" r:id="rId6"/>
    <p:sldId id="263" r:id="rId7"/>
    <p:sldId id="274" r:id="rId8"/>
    <p:sldId id="264" r:id="rId9"/>
    <p:sldId id="271" r:id="rId10"/>
    <p:sldId id="265" r:id="rId11"/>
    <p:sldId id="266" r:id="rId12"/>
    <p:sldId id="267" r:id="rId13"/>
    <p:sldId id="275" r:id="rId14"/>
    <p:sldId id="269" r:id="rId15"/>
    <p:sldId id="270" r:id="rId16"/>
    <p:sldId id="272" r:id="rId17"/>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34F0F2E-CD07-4A24-8A9F-106F78B9D040}">
  <a:tblStyle styleId="{E34F0F2E-CD07-4A24-8A9F-106F78B9D04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3" d="100"/>
          <a:sy n="53" d="100"/>
        </p:scale>
        <p:origin x="-634" y="-82"/>
      </p:cViewPr>
      <p:guideLst>
        <p:guide orient="horz" pos="344"/>
        <p:guide orient="horz" pos="6344"/>
        <p:guide pos="11124"/>
        <p:guide pos="61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0: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68310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91314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070100"/>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algn="ctr"/>
              <a:r>
                <a:rPr lang="en-US" sz="4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CAPTCHA Recognition </a:t>
              </a:r>
              <a:endParaRPr lang="x-none" sz="480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 name="Google Shape;93;p13"/>
          <p:cNvSpPr txBox="1"/>
          <p:nvPr/>
        </p:nvSpPr>
        <p:spPr>
          <a:xfrm>
            <a:off x="208756" y="761230"/>
            <a:ext cx="11734800" cy="707846"/>
          </a:xfrm>
          <a:prstGeom prst="rect">
            <a:avLst/>
          </a:prstGeom>
          <a:noFill/>
          <a:ln>
            <a:noFill/>
          </a:ln>
        </p:spPr>
        <p:txBody>
          <a:bodyPr spcFirstLastPara="1" wrap="square" lIns="91425" tIns="45700" rIns="91425" bIns="45700" anchor="t" anchorCtr="0">
            <a:spAutoFit/>
          </a:bodyPr>
          <a:lstStyle/>
          <a:p>
            <a:r>
              <a:rPr lang="en-US" sz="4000" dirty="0">
                <a:solidFill>
                  <a:srgbClr val="2F5496"/>
                </a:solidFill>
                <a:latin typeface="Times New Roman"/>
                <a:cs typeface="Times New Roman"/>
                <a:sym typeface="Times New Roman"/>
              </a:rPr>
              <a:t>Sagar Institute of Science &amp; Technology (</a:t>
            </a:r>
            <a:r>
              <a:rPr lang="en-US" sz="4000" dirty="0" err="1">
                <a:solidFill>
                  <a:srgbClr val="2F5496"/>
                </a:solidFill>
                <a:latin typeface="Times New Roman"/>
                <a:cs typeface="Times New Roman"/>
                <a:sym typeface="Times New Roman"/>
              </a:rPr>
              <a:t>SISTec</a:t>
            </a:r>
            <a:r>
              <a:rPr lang="en-US" sz="4000" dirty="0">
                <a:solidFill>
                  <a:srgbClr val="2F5496"/>
                </a:solidFill>
                <a:latin typeface="Times New Roman"/>
                <a:cs typeface="Times New Roman"/>
                <a:sym typeface="Times New Roman"/>
              </a:rPr>
              <a:t>)</a:t>
            </a:r>
            <a:endParaRPr lang="en-US" dirty="0"/>
          </a:p>
        </p:txBody>
      </p:sp>
      <p:grpSp>
        <p:nvGrpSpPr>
          <p:cNvPr id="94" name="Google Shape;94;p13"/>
          <p:cNvGrpSpPr/>
          <p:nvPr/>
        </p:nvGrpSpPr>
        <p:grpSpPr>
          <a:xfrm>
            <a:off x="-19844" y="4221845"/>
            <a:ext cx="4027094" cy="667641"/>
            <a:chOff x="601553" y="8642693"/>
            <a:chExt cx="3637646" cy="354321"/>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Presented by</a:t>
              </a:r>
              <a:endParaRPr sz="1800">
                <a:solidFill>
                  <a:schemeClr val="lt1"/>
                </a:solidFill>
                <a:latin typeface="Calibri"/>
                <a:ea typeface="Calibri"/>
                <a:cs typeface="Calibri"/>
                <a:sym typeface="Calibri"/>
              </a:endParaRPr>
            </a:p>
          </p:txBody>
        </p:sp>
        <p:sp>
          <p:nvSpPr>
            <p:cNvPr id="96" name="Google Shape;96;p13"/>
            <p:cNvSpPr/>
            <p:nvPr/>
          </p:nvSpPr>
          <p:spPr>
            <a:xfrm>
              <a:off x="3661149" y="8642695"/>
              <a:ext cx="578050"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 name="Google Shape;97;p13"/>
          <p:cNvGrpSpPr/>
          <p:nvPr/>
        </p:nvGrpSpPr>
        <p:grpSpPr>
          <a:xfrm>
            <a:off x="15247247" y="4299429"/>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Guided by</a:t>
              </a:r>
              <a:endParaRPr sz="1800">
                <a:solidFill>
                  <a:schemeClr val="lt1"/>
                </a:solidFill>
                <a:latin typeface="Calibri"/>
                <a:ea typeface="Calibri"/>
                <a:cs typeface="Calibri"/>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317575" y="5257923"/>
            <a:ext cx="5749395" cy="2092840"/>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Times New Roman" panose="02020603050405020304" pitchFamily="18" charset="0"/>
                <a:cs typeface="Times New Roman" panose="02020603050405020304" pitchFamily="18" charset="0"/>
                <a:sym typeface="Calibri"/>
              </a:rPr>
              <a:t>Krishna Pal Verma (0187CS191073)</a:t>
            </a:r>
            <a:endParaRPr lang="en-US" sz="28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Md Aamir (0187CS191081)</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Prashant Kumar </a:t>
            </a:r>
            <a:r>
              <a:rPr lang="en-US" sz="2800" dirty="0" err="1">
                <a:solidFill>
                  <a:schemeClr val="dk1"/>
                </a:solidFill>
                <a:latin typeface="Times New Roman" panose="02020603050405020304" pitchFamily="18" charset="0"/>
                <a:ea typeface="Calibri"/>
                <a:cs typeface="Times New Roman" panose="02020603050405020304" pitchFamily="18" charset="0"/>
                <a:sym typeface="Calibri"/>
              </a:rPr>
              <a:t>Ary</a:t>
            </a: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(0537CS191055)</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Saurabh Kumar (0187CS191151)</a:t>
            </a:r>
          </a:p>
          <a:p>
            <a:pPr marL="0" marR="0" lvl="0" indent="0" algn="l" rtl="0">
              <a:spcBef>
                <a:spcPts val="0"/>
              </a:spcBef>
              <a:spcAft>
                <a:spcPts val="0"/>
              </a:spcAft>
              <a:buNone/>
            </a:pPr>
            <a:endParaRPr lang="x-none" sz="1800" dirty="0">
              <a:solidFill>
                <a:schemeClr val="dk1"/>
              </a:solidFill>
              <a:latin typeface="Calibri"/>
              <a:ea typeface="Calibri"/>
              <a:cs typeface="Calibri"/>
              <a:sym typeface="Calibri"/>
            </a:endParaRPr>
          </a:p>
        </p:txBody>
      </p:sp>
      <p:sp>
        <p:nvSpPr>
          <p:cNvPr id="101" name="Google Shape;101;p13"/>
          <p:cNvSpPr txBox="1"/>
          <p:nvPr/>
        </p:nvSpPr>
        <p:spPr>
          <a:xfrm>
            <a:off x="15247247" y="5481096"/>
            <a:ext cx="317330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effectLst/>
                <a:latin typeface="Calibri" panose="020F0502020204030204" pitchFamily="34" charset="0"/>
                <a:ea typeface="Times New Roman" panose="02020603050405020304" pitchFamily="18" charset="0"/>
                <a:cs typeface="Calibri" panose="020F0502020204030204" pitchFamily="34" charset="0"/>
              </a:rPr>
              <a:t>  Dr. </a:t>
            </a:r>
            <a:r>
              <a:rPr lang="en-US" sz="2800" dirty="0" err="1">
                <a:effectLst/>
                <a:latin typeface="Calibri" panose="020F0502020204030204" pitchFamily="34" charset="0"/>
                <a:ea typeface="Times New Roman" panose="02020603050405020304" pitchFamily="18" charset="0"/>
                <a:cs typeface="Calibri" panose="020F0502020204030204" pitchFamily="34" charset="0"/>
              </a:rPr>
              <a:t>Vasima</a:t>
            </a:r>
            <a:r>
              <a:rPr lang="en-US" sz="2800" dirty="0">
                <a:effectLst/>
                <a:latin typeface="Calibri" panose="020F0502020204030204" pitchFamily="34" charset="0"/>
                <a:ea typeface="Times New Roman" panose="02020603050405020304" pitchFamily="18" charset="0"/>
                <a:cs typeface="Calibri" panose="020F0502020204030204" pitchFamily="34" charset="0"/>
              </a:rPr>
              <a:t> Khan </a:t>
            </a:r>
            <a:endParaRPr sz="2800" dirty="0">
              <a:latin typeface="Calibri" panose="020F0502020204030204" pitchFamily="34" charset="0"/>
              <a:cs typeface="Calibri" panose="020F0502020204030204" pitchFamily="34" charset="0"/>
            </a:endParaRPr>
          </a:p>
        </p:txBody>
      </p:sp>
      <p:sp>
        <p:nvSpPr>
          <p:cNvPr id="102" name="Google Shape;102;p13"/>
          <p:cNvSpPr txBox="1"/>
          <p:nvPr/>
        </p:nvSpPr>
        <p:spPr>
          <a:xfrm>
            <a:off x="5482867" y="6781291"/>
            <a:ext cx="8044578"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Submitted for the partial fulfillment </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of </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Bachelor of Technology</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3200" dirty="0">
                <a:solidFill>
                  <a:schemeClr val="dk1"/>
                </a:solidFill>
                <a:latin typeface="Times New Roman" panose="02020603050405020304" pitchFamily="18" charset="0"/>
                <a:ea typeface="Times New Roman"/>
                <a:cs typeface="Times New Roman" panose="02020603050405020304" pitchFamily="18" charset="0"/>
                <a:sym typeface="Times New Roman"/>
              </a:rPr>
              <a:t>in </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3200" dirty="0">
                <a:solidFill>
                  <a:schemeClr val="dk1"/>
                </a:solidFill>
                <a:latin typeface="Times New Roman" panose="02020603050405020304" pitchFamily="18" charset="0"/>
                <a:cs typeface="Times New Roman" panose="02020603050405020304" pitchFamily="18" charset="0"/>
                <a:sym typeface="Times New Roman"/>
              </a:rPr>
              <a:t>Computer Science &amp; Engineering</a:t>
            </a:r>
            <a:endParaRPr dirty="0">
              <a:latin typeface="Times New Roman" panose="02020603050405020304" pitchFamily="18" charset="0"/>
              <a:cs typeface="Times New Roman" panose="02020603050405020304" pitchFamily="18" charset="0"/>
            </a:endParaRPr>
          </a:p>
        </p:txBody>
      </p:sp>
      <p:grpSp>
        <p:nvGrpSpPr>
          <p:cNvPr id="103" name="Google Shape;103;p13"/>
          <p:cNvGrpSpPr/>
          <p:nvPr/>
        </p:nvGrpSpPr>
        <p:grpSpPr>
          <a:xfrm>
            <a:off x="-19844" y="9634534"/>
            <a:ext cx="192389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Calibri"/>
                <a:cs typeface="Times New Roman"/>
                <a:sym typeface="Times New Roman"/>
              </a:rPr>
              <a:t>Dec - 2021</a:t>
            </a:r>
            <a:endParaRPr sz="2800" dirty="0">
              <a:solidFill>
                <a:schemeClr val="dk1"/>
              </a:solidFill>
              <a:latin typeface="Calibri"/>
              <a:ea typeface="Calibri"/>
              <a:cs typeface="Calibri"/>
              <a:sym typeface="Calibri"/>
            </a:endParaRPr>
          </a:p>
        </p:txBody>
      </p:sp>
      <p:sp>
        <p:nvSpPr>
          <p:cNvPr id="110" name="Google Shape;110;p13"/>
          <p:cNvSpPr txBox="1"/>
          <p:nvPr/>
        </p:nvSpPr>
        <p:spPr>
          <a:xfrm>
            <a:off x="665956" y="9771598"/>
            <a:ext cx="14167644" cy="707846"/>
          </a:xfrm>
          <a:prstGeom prst="rect">
            <a:avLst/>
          </a:prstGeom>
          <a:noFill/>
          <a:ln>
            <a:noFill/>
          </a:ln>
        </p:spPr>
        <p:txBody>
          <a:bodyPr spcFirstLastPara="1" wrap="square" lIns="91425" tIns="45700" rIns="91425" bIns="45700" anchor="t" anchorCtr="0">
            <a:spAutoFit/>
          </a:bodyPr>
          <a:lstStyle/>
          <a:p>
            <a:r>
              <a:rPr lang="en-US" sz="4000" dirty="0">
                <a:effectLst/>
                <a:latin typeface="Times New Roman" panose="02020603050405020304" pitchFamily="18" charset="0"/>
                <a:ea typeface="Times New Roman" panose="02020603050405020304" pitchFamily="18" charset="0"/>
              </a:rPr>
              <a:t>Department of COMPUTER SCIENCE &amp; ENGINEERING</a:t>
            </a:r>
            <a:endParaRPr lang="x-none" sz="4000" dirty="0">
              <a:effectLst/>
              <a:latin typeface="Times New Roman" panose="02020603050405020304" pitchFamily="18" charset="0"/>
              <a:ea typeface="Times New Roman" panose="02020603050405020304" pitchFamily="18" charset="0"/>
            </a:endParaRPr>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a:t>
            </a:fld>
            <a:endParaRPr>
              <a:solidFill>
                <a:schemeClr val="lt1"/>
              </a:solidFill>
            </a:endParaRPr>
          </a:p>
        </p:txBody>
      </p:sp>
      <p:pic>
        <p:nvPicPr>
          <p:cNvPr id="25" name="image1.png">
            <a:extLst>
              <a:ext uri="{FF2B5EF4-FFF2-40B4-BE49-F238E27FC236}">
                <a16:creationId xmlns:a16="http://schemas.microsoft.com/office/drawing/2014/main" xmlns="" id="{DF571243-D1D6-42D3-B6DF-B00188FE4296}"/>
              </a:ext>
            </a:extLst>
          </p:cNvPr>
          <p:cNvPicPr/>
          <p:nvPr/>
        </p:nvPicPr>
        <p:blipFill>
          <a:blip r:embed="rId3"/>
          <a:srcRect/>
          <a:stretch>
            <a:fillRect/>
          </a:stretch>
        </p:blipFill>
        <p:spPr>
          <a:xfrm>
            <a:off x="17098703" y="116115"/>
            <a:ext cx="1203811" cy="1352961"/>
          </a:xfrm>
          <a:prstGeom prst="rect">
            <a:avLst/>
          </a:prstGeo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10</a:t>
            </a:fld>
            <a:endParaRPr sz="3200">
              <a:solidFill>
                <a:schemeClr val="lt1"/>
              </a:solidFill>
            </a:endParaRPr>
          </a:p>
        </p:txBody>
      </p:sp>
      <p:grpSp>
        <p:nvGrpSpPr>
          <p:cNvPr id="257" name="Google Shape;257;p22"/>
          <p:cNvGrpSpPr/>
          <p:nvPr/>
        </p:nvGrpSpPr>
        <p:grpSpPr>
          <a:xfrm>
            <a:off x="-2" y="9568581"/>
            <a:ext cx="19010314" cy="1112119"/>
            <a:chOff x="-2" y="9568581"/>
            <a:chExt cx="19010314" cy="1112119"/>
          </a:xfrm>
        </p:grpSpPr>
        <p:grpSp>
          <p:nvGrpSpPr>
            <p:cNvPr id="258" name="Google Shape;258;p22"/>
            <p:cNvGrpSpPr/>
            <p:nvPr/>
          </p:nvGrpSpPr>
          <p:grpSpPr>
            <a:xfrm>
              <a:off x="-2" y="9568581"/>
              <a:ext cx="19010314" cy="1112119"/>
              <a:chOff x="-324645" y="2222500"/>
              <a:chExt cx="22261686" cy="1302327"/>
            </a:xfrm>
          </p:grpSpPr>
          <p:sp>
            <p:nvSpPr>
              <p:cNvPr id="259" name="Google Shape;259;p2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2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1" name="Google Shape;261;p2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62" name="Google Shape;262;p22"/>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effectLst/>
                <a:latin typeface="Times New Roman" panose="02020603050405020304" pitchFamily="18" charset="0"/>
                <a:ea typeface="Times New Roman" panose="02020603050405020304" pitchFamily="18" charset="0"/>
              </a:rPr>
              <a:t>Captcha Recognition</a:t>
            </a:r>
            <a:endParaRPr lang="en-US" sz="4000" dirty="0"/>
          </a:p>
        </p:txBody>
      </p:sp>
      <p:sp>
        <p:nvSpPr>
          <p:cNvPr id="263" name="Google Shape;263;p22"/>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- 2021</a:t>
            </a:r>
            <a:endParaRPr sz="2800" dirty="0">
              <a:solidFill>
                <a:schemeClr val="dk1"/>
              </a:solidFill>
              <a:latin typeface="Calibri"/>
              <a:ea typeface="Calibri"/>
              <a:cs typeface="Calibri"/>
              <a:sym typeface="Calibri"/>
            </a:endParaRPr>
          </a:p>
        </p:txBody>
      </p:sp>
      <p:sp>
        <p:nvSpPr>
          <p:cNvPr id="264" name="Google Shape;264;p22"/>
          <p:cNvSpPr txBox="1"/>
          <p:nvPr/>
        </p:nvSpPr>
        <p:spPr>
          <a:xfrm>
            <a:off x="17658556" y="9994900"/>
            <a:ext cx="1123156" cy="269008"/>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10</a:t>
            </a:fld>
            <a:endParaRPr sz="1870">
              <a:solidFill>
                <a:schemeClr val="lt1"/>
              </a:solidFill>
              <a:latin typeface="Calibri"/>
              <a:ea typeface="Calibri"/>
              <a:cs typeface="Calibri"/>
              <a:sym typeface="Calibri"/>
            </a:endParaRPr>
          </a:p>
        </p:txBody>
      </p:sp>
      <p:grpSp>
        <p:nvGrpSpPr>
          <p:cNvPr id="265" name="Google Shape;265;p22"/>
          <p:cNvGrpSpPr/>
          <p:nvPr/>
        </p:nvGrpSpPr>
        <p:grpSpPr>
          <a:xfrm>
            <a:off x="-26281" y="774700"/>
            <a:ext cx="15071695" cy="827992"/>
            <a:chOff x="-16184" y="8640158"/>
            <a:chExt cx="4045716" cy="439420"/>
          </a:xfrm>
        </p:grpSpPr>
        <p:sp>
          <p:nvSpPr>
            <p:cNvPr id="266" name="Google Shape;266;p2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7</a:t>
              </a:r>
              <a:r>
                <a:rPr lang="en-US" sz="5400" b="0" i="0" u="none" strike="noStrike" cap="none" dirty="0" smtClean="0">
                  <a:solidFill>
                    <a:schemeClr val="lt1"/>
                  </a:solidFill>
                  <a:latin typeface="Calibri"/>
                  <a:ea typeface="Calibri"/>
                  <a:cs typeface="Calibri"/>
                  <a:sym typeface="Calibri"/>
                </a:rPr>
                <a:t>. </a:t>
              </a:r>
              <a:r>
                <a:rPr lang="en-US" sz="5400" dirty="0">
                  <a:solidFill>
                    <a:schemeClr val="bg1"/>
                  </a:solidFill>
                  <a:effectLst/>
                  <a:latin typeface="Times New Roman" panose="02020603050405020304" pitchFamily="18" charset="0"/>
                  <a:ea typeface="Times New Roman" panose="02020603050405020304" pitchFamily="18" charset="0"/>
                </a:rPr>
                <a:t>Screen shots</a:t>
              </a:r>
              <a:endParaRPr sz="5400" dirty="0"/>
            </a:p>
            <a:p>
              <a:pPr marL="457200" marR="0" lvl="1" indent="0" algn="ctr" rtl="0">
                <a:spcBef>
                  <a:spcPts val="0"/>
                </a:spcBef>
                <a:spcAft>
                  <a:spcPts val="0"/>
                </a:spcAft>
                <a:buNone/>
              </a:pPr>
              <a:endParaRPr lang="en-US"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67" name="Google Shape;267;p2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5" name="Picture 14">
            <a:extLst>
              <a:ext uri="{FF2B5EF4-FFF2-40B4-BE49-F238E27FC236}">
                <a16:creationId xmlns:a16="http://schemas.microsoft.com/office/drawing/2014/main" xmlns="" id="{0338BCD2-5C97-4DC9-B458-ABB5D87BF4B7}"/>
              </a:ext>
            </a:extLst>
          </p:cNvPr>
          <p:cNvPicPr>
            <a:picLocks noChangeAspect="1"/>
          </p:cNvPicPr>
          <p:nvPr/>
        </p:nvPicPr>
        <p:blipFill>
          <a:blip r:embed="rId3"/>
          <a:stretch>
            <a:fillRect/>
          </a:stretch>
        </p:blipFill>
        <p:spPr>
          <a:xfrm>
            <a:off x="1642164" y="2168674"/>
            <a:ext cx="15067757" cy="71986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11</a:t>
            </a:fld>
            <a:endParaRPr sz="3200">
              <a:solidFill>
                <a:schemeClr val="lt1"/>
              </a:solidFill>
            </a:endParaRPr>
          </a:p>
        </p:txBody>
      </p:sp>
      <p:grpSp>
        <p:nvGrpSpPr>
          <p:cNvPr id="275" name="Google Shape;275;p23"/>
          <p:cNvGrpSpPr/>
          <p:nvPr/>
        </p:nvGrpSpPr>
        <p:grpSpPr>
          <a:xfrm>
            <a:off x="-2" y="9568581"/>
            <a:ext cx="19010314" cy="1112119"/>
            <a:chOff x="-2" y="9568581"/>
            <a:chExt cx="19010314" cy="1112119"/>
          </a:xfrm>
        </p:grpSpPr>
        <p:grpSp>
          <p:nvGrpSpPr>
            <p:cNvPr id="276" name="Google Shape;276;p23"/>
            <p:cNvGrpSpPr/>
            <p:nvPr/>
          </p:nvGrpSpPr>
          <p:grpSpPr>
            <a:xfrm>
              <a:off x="-2" y="9568581"/>
              <a:ext cx="19010314" cy="1112119"/>
              <a:chOff x="-324645" y="2222500"/>
              <a:chExt cx="22261686" cy="1302327"/>
            </a:xfrm>
          </p:grpSpPr>
          <p:sp>
            <p:nvSpPr>
              <p:cNvPr id="277" name="Google Shape;277;p2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2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9" name="Google Shape;279;p2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80" name="Google Shape;280;p23"/>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effectLst/>
                <a:latin typeface="Times New Roman" panose="02020603050405020304" pitchFamily="18" charset="0"/>
                <a:ea typeface="Times New Roman" panose="02020603050405020304" pitchFamily="18" charset="0"/>
              </a:rPr>
              <a:t>Captcha </a:t>
            </a:r>
            <a:r>
              <a:rPr lang="en-US" sz="4000" dirty="0">
                <a:latin typeface="Times New Roman" panose="02020603050405020304" pitchFamily="18" charset="0"/>
                <a:ea typeface="Times New Roman" panose="02020603050405020304" pitchFamily="18" charset="0"/>
              </a:rPr>
              <a:t>Recognition</a:t>
            </a:r>
            <a:endParaRPr lang="en-US" sz="4000" dirty="0"/>
          </a:p>
        </p:txBody>
      </p:sp>
      <p:sp>
        <p:nvSpPr>
          <p:cNvPr id="281" name="Google Shape;281;p2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- 2021</a:t>
            </a:r>
            <a:endParaRPr sz="2800" dirty="0">
              <a:solidFill>
                <a:schemeClr val="dk1"/>
              </a:solidFill>
              <a:latin typeface="Calibri"/>
              <a:ea typeface="Calibri"/>
              <a:cs typeface="Calibri"/>
              <a:sym typeface="Calibri"/>
            </a:endParaRPr>
          </a:p>
        </p:txBody>
      </p:sp>
      <p:sp>
        <p:nvSpPr>
          <p:cNvPr id="282" name="Google Shape;282;p23"/>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11</a:t>
            </a:fld>
            <a:endParaRPr sz="1870">
              <a:solidFill>
                <a:schemeClr val="lt1"/>
              </a:solidFill>
              <a:latin typeface="Calibri"/>
              <a:ea typeface="Calibri"/>
              <a:cs typeface="Calibri"/>
              <a:sym typeface="Calibri"/>
            </a:endParaRPr>
          </a:p>
        </p:txBody>
      </p:sp>
      <p:grpSp>
        <p:nvGrpSpPr>
          <p:cNvPr id="283" name="Google Shape;283;p23"/>
          <p:cNvGrpSpPr/>
          <p:nvPr/>
        </p:nvGrpSpPr>
        <p:grpSpPr>
          <a:xfrm>
            <a:off x="-26281" y="774700"/>
            <a:ext cx="15071695" cy="827992"/>
            <a:chOff x="-16184" y="8640158"/>
            <a:chExt cx="4045716" cy="439420"/>
          </a:xfrm>
        </p:grpSpPr>
        <p:sp>
          <p:nvSpPr>
            <p:cNvPr id="284" name="Google Shape;284;p2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Continue….</a:t>
              </a: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85" name="Google Shape;285;p2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5" name="Picture 14">
            <a:extLst>
              <a:ext uri="{FF2B5EF4-FFF2-40B4-BE49-F238E27FC236}">
                <a16:creationId xmlns:a16="http://schemas.microsoft.com/office/drawing/2014/main" xmlns="" id="{3819B9EA-B994-4CE9-AD7E-FBD6D29E948E}"/>
              </a:ext>
            </a:extLst>
          </p:cNvPr>
          <p:cNvPicPr>
            <a:picLocks noChangeAspect="1"/>
          </p:cNvPicPr>
          <p:nvPr/>
        </p:nvPicPr>
        <p:blipFill>
          <a:blip r:embed="rId3"/>
          <a:stretch>
            <a:fillRect/>
          </a:stretch>
        </p:blipFill>
        <p:spPr>
          <a:xfrm>
            <a:off x="1246019" y="2241754"/>
            <a:ext cx="13799395" cy="69022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12</a:t>
            </a:fld>
            <a:endParaRPr sz="3200">
              <a:solidFill>
                <a:schemeClr val="lt1"/>
              </a:solidFill>
            </a:endParaRPr>
          </a:p>
        </p:txBody>
      </p:sp>
      <p:grpSp>
        <p:nvGrpSpPr>
          <p:cNvPr id="293" name="Google Shape;293;p24"/>
          <p:cNvGrpSpPr/>
          <p:nvPr/>
        </p:nvGrpSpPr>
        <p:grpSpPr>
          <a:xfrm>
            <a:off x="-2" y="9568581"/>
            <a:ext cx="19010314" cy="111211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8" name="Google Shape;298;p24"/>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effectLst/>
                <a:latin typeface="Times New Roman" panose="02020603050405020304" pitchFamily="18" charset="0"/>
                <a:ea typeface="Times New Roman" panose="02020603050405020304" pitchFamily="18" charset="0"/>
              </a:rPr>
              <a:t>Captcha Recognition</a:t>
            </a:r>
            <a:endParaRPr lang="en-US" sz="4000" dirty="0"/>
          </a:p>
        </p:txBody>
      </p:sp>
      <p:sp>
        <p:nvSpPr>
          <p:cNvPr id="299" name="Google Shape;299;p24"/>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- 2021</a:t>
            </a:r>
            <a:endParaRPr sz="2800" dirty="0">
              <a:solidFill>
                <a:schemeClr val="dk1"/>
              </a:solidFill>
              <a:latin typeface="Calibri"/>
              <a:ea typeface="Calibri"/>
              <a:cs typeface="Calibri"/>
              <a:sym typeface="Calibri"/>
            </a:endParaRPr>
          </a:p>
        </p:txBody>
      </p:sp>
      <p:sp>
        <p:nvSpPr>
          <p:cNvPr id="300" name="Google Shape;300;p24"/>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12</a:t>
            </a:fld>
            <a:endParaRPr sz="1870">
              <a:solidFill>
                <a:schemeClr val="lt1"/>
              </a:solidFill>
              <a:latin typeface="Calibri"/>
              <a:ea typeface="Calibri"/>
              <a:cs typeface="Calibri"/>
              <a:sym typeface="Calibri"/>
            </a:endParaRPr>
          </a:p>
        </p:txBody>
      </p:sp>
      <p:grpSp>
        <p:nvGrpSpPr>
          <p:cNvPr id="301" name="Google Shape;301;p24"/>
          <p:cNvGrpSpPr/>
          <p:nvPr/>
        </p:nvGrpSpPr>
        <p:grpSpPr>
          <a:xfrm>
            <a:off x="-26281" y="774700"/>
            <a:ext cx="15071695" cy="827992"/>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Continue….</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5" name="Picture 14">
            <a:extLst>
              <a:ext uri="{FF2B5EF4-FFF2-40B4-BE49-F238E27FC236}">
                <a16:creationId xmlns:a16="http://schemas.microsoft.com/office/drawing/2014/main" xmlns="" id="{0D8DAD4D-BB36-4EDA-A6B2-B0B20B5153BD}"/>
              </a:ext>
            </a:extLst>
          </p:cNvPr>
          <p:cNvPicPr>
            <a:picLocks noChangeAspect="1"/>
          </p:cNvPicPr>
          <p:nvPr/>
        </p:nvPicPr>
        <p:blipFill>
          <a:blip r:embed="rId3"/>
          <a:stretch>
            <a:fillRect/>
          </a:stretch>
        </p:blipFill>
        <p:spPr>
          <a:xfrm>
            <a:off x="1386347" y="2020529"/>
            <a:ext cx="13362039" cy="69464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13</a:t>
            </a:fld>
            <a:endParaRPr sz="3200">
              <a:solidFill>
                <a:schemeClr val="lt1"/>
              </a:solidFill>
            </a:endParaRPr>
          </a:p>
        </p:txBody>
      </p:sp>
      <p:grpSp>
        <p:nvGrpSpPr>
          <p:cNvPr id="293" name="Google Shape;293;p24"/>
          <p:cNvGrpSpPr/>
          <p:nvPr/>
        </p:nvGrpSpPr>
        <p:grpSpPr>
          <a:xfrm>
            <a:off x="-2" y="9568581"/>
            <a:ext cx="19010314" cy="1112119"/>
            <a:chOff x="-2" y="9568581"/>
            <a:chExt cx="19010314" cy="1112119"/>
          </a:xfrm>
        </p:grpSpPr>
        <p:grpSp>
          <p:nvGrpSpPr>
            <p:cNvPr id="294" name="Google Shape;294;p24"/>
            <p:cNvGrpSpPr/>
            <p:nvPr/>
          </p:nvGrpSpPr>
          <p:grpSpPr>
            <a:xfrm>
              <a:off x="-2" y="9568581"/>
              <a:ext cx="19010314" cy="1112119"/>
              <a:chOff x="-324645" y="2222500"/>
              <a:chExt cx="22261686" cy="1302327"/>
            </a:xfrm>
          </p:grpSpPr>
          <p:sp>
            <p:nvSpPr>
              <p:cNvPr id="295" name="Google Shape;295;p2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2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7" name="Google Shape;297;p2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98" name="Google Shape;298;p24"/>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effectLst/>
                <a:latin typeface="Times New Roman" panose="02020603050405020304" pitchFamily="18" charset="0"/>
                <a:ea typeface="Times New Roman" panose="02020603050405020304" pitchFamily="18" charset="0"/>
              </a:rPr>
              <a:t>Captcha Recognition</a:t>
            </a:r>
            <a:endParaRPr lang="en-US" sz="4000" dirty="0"/>
          </a:p>
        </p:txBody>
      </p:sp>
      <p:sp>
        <p:nvSpPr>
          <p:cNvPr id="299" name="Google Shape;299;p24"/>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- 2021</a:t>
            </a:r>
            <a:endParaRPr sz="2800" dirty="0">
              <a:solidFill>
                <a:schemeClr val="dk1"/>
              </a:solidFill>
              <a:latin typeface="Calibri"/>
              <a:ea typeface="Calibri"/>
              <a:cs typeface="Calibri"/>
              <a:sym typeface="Calibri"/>
            </a:endParaRPr>
          </a:p>
        </p:txBody>
      </p:sp>
      <p:sp>
        <p:nvSpPr>
          <p:cNvPr id="300" name="Google Shape;300;p24"/>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13</a:t>
            </a:fld>
            <a:endParaRPr sz="1870">
              <a:solidFill>
                <a:schemeClr val="lt1"/>
              </a:solidFill>
              <a:latin typeface="Calibri"/>
              <a:ea typeface="Calibri"/>
              <a:cs typeface="Calibri"/>
              <a:sym typeface="Calibri"/>
            </a:endParaRPr>
          </a:p>
        </p:txBody>
      </p:sp>
      <p:grpSp>
        <p:nvGrpSpPr>
          <p:cNvPr id="301" name="Google Shape;301;p24"/>
          <p:cNvGrpSpPr/>
          <p:nvPr/>
        </p:nvGrpSpPr>
        <p:grpSpPr>
          <a:xfrm>
            <a:off x="-26281" y="774700"/>
            <a:ext cx="15071695" cy="827992"/>
            <a:chOff x="-16184" y="8640158"/>
            <a:chExt cx="4045716" cy="439420"/>
          </a:xfrm>
        </p:grpSpPr>
        <p:sp>
          <p:nvSpPr>
            <p:cNvPr id="302" name="Google Shape;302;p2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cs typeface="Calibri"/>
                  <a:sym typeface="Calibri"/>
                </a:rPr>
                <a:t>Continue….</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03" name="Google Shape;303;p2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5" name="Picture 14">
            <a:extLst>
              <a:ext uri="{FF2B5EF4-FFF2-40B4-BE49-F238E27FC236}">
                <a16:creationId xmlns:a16="http://schemas.microsoft.com/office/drawing/2014/main" xmlns="" id="{54744658-3A84-4976-8897-B093C69A812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41755" y="2374489"/>
            <a:ext cx="11949217" cy="6740013"/>
          </a:xfrm>
          <a:prstGeom prst="rect">
            <a:avLst/>
          </a:prstGeom>
        </p:spPr>
      </p:pic>
    </p:spTree>
    <p:extLst>
      <p:ext uri="{BB962C8B-B14F-4D97-AF65-F5344CB8AC3E}">
        <p14:creationId xmlns:p14="http://schemas.microsoft.com/office/powerpoint/2010/main" xmlns="" val="95657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14</a:t>
            </a:fld>
            <a:endParaRPr sz="3200">
              <a:solidFill>
                <a:schemeClr val="lt1"/>
              </a:solidFill>
            </a:endParaRPr>
          </a:p>
        </p:txBody>
      </p:sp>
      <p:grpSp>
        <p:nvGrpSpPr>
          <p:cNvPr id="329" name="Google Shape;329;p26"/>
          <p:cNvGrpSpPr/>
          <p:nvPr/>
        </p:nvGrpSpPr>
        <p:grpSpPr>
          <a:xfrm>
            <a:off x="-2" y="9568581"/>
            <a:ext cx="19010314" cy="1112119"/>
            <a:chOff x="-2" y="9568581"/>
            <a:chExt cx="19010314" cy="1112119"/>
          </a:xfrm>
        </p:grpSpPr>
        <p:grpSp>
          <p:nvGrpSpPr>
            <p:cNvPr id="330" name="Google Shape;330;p26"/>
            <p:cNvGrpSpPr/>
            <p:nvPr/>
          </p:nvGrpSpPr>
          <p:grpSpPr>
            <a:xfrm>
              <a:off x="-2" y="9568581"/>
              <a:ext cx="19010314" cy="1112119"/>
              <a:chOff x="-324645" y="2222500"/>
              <a:chExt cx="22261686" cy="1302327"/>
            </a:xfrm>
          </p:grpSpPr>
          <p:sp>
            <p:nvSpPr>
              <p:cNvPr id="331" name="Google Shape;331;p2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3" name="Google Shape;333;p2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34" name="Google Shape;334;p26"/>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effectLst/>
                <a:latin typeface="Times New Roman" panose="02020603050405020304" pitchFamily="18" charset="0"/>
                <a:ea typeface="Times New Roman" panose="02020603050405020304" pitchFamily="18" charset="0"/>
              </a:rPr>
              <a:t>Captcha Recognition</a:t>
            </a:r>
            <a:endParaRPr lang="en-US" sz="4000" dirty="0"/>
          </a:p>
        </p:txBody>
      </p:sp>
      <p:sp>
        <p:nvSpPr>
          <p:cNvPr id="335" name="Google Shape;335;p2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- 2021</a:t>
            </a:r>
            <a:endParaRPr sz="2800" dirty="0">
              <a:solidFill>
                <a:schemeClr val="dk1"/>
              </a:solidFill>
              <a:latin typeface="Calibri"/>
              <a:ea typeface="Calibri"/>
              <a:cs typeface="Calibri"/>
              <a:sym typeface="Calibri"/>
            </a:endParaRPr>
          </a:p>
        </p:txBody>
      </p:sp>
      <p:sp>
        <p:nvSpPr>
          <p:cNvPr id="336" name="Google Shape;336;p2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14</a:t>
            </a:fld>
            <a:endParaRPr sz="1870">
              <a:solidFill>
                <a:schemeClr val="lt1"/>
              </a:solidFill>
              <a:latin typeface="Calibri"/>
              <a:ea typeface="Calibri"/>
              <a:cs typeface="Calibri"/>
              <a:sym typeface="Calibri"/>
            </a:endParaRPr>
          </a:p>
        </p:txBody>
      </p:sp>
      <p:grpSp>
        <p:nvGrpSpPr>
          <p:cNvPr id="337" name="Google Shape;337;p26"/>
          <p:cNvGrpSpPr/>
          <p:nvPr/>
        </p:nvGrpSpPr>
        <p:grpSpPr>
          <a:xfrm>
            <a:off x="-26281" y="774700"/>
            <a:ext cx="15071695" cy="827992"/>
            <a:chOff x="-16184" y="8640158"/>
            <a:chExt cx="4045716" cy="439420"/>
          </a:xfrm>
        </p:grpSpPr>
        <p:sp>
          <p:nvSpPr>
            <p:cNvPr id="338" name="Google Shape;338;p2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8</a:t>
              </a:r>
              <a:r>
                <a:rPr lang="en-US" sz="5400" b="0" i="0" u="none" strike="noStrike" cap="none" dirty="0">
                  <a:solidFill>
                    <a:schemeClr val="lt1"/>
                  </a:solidFill>
                  <a:latin typeface="Calibri"/>
                  <a:ea typeface="Calibri"/>
                  <a:cs typeface="Calibri"/>
                  <a:sym typeface="Calibri"/>
                </a:rPr>
                <a:t>. Conclusion</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39" name="Google Shape;339;p2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0" name="Google Shape;340;p26"/>
          <p:cNvSpPr txBox="1"/>
          <p:nvPr/>
        </p:nvSpPr>
        <p:spPr>
          <a:xfrm>
            <a:off x="1199356" y="2070100"/>
            <a:ext cx="15544800" cy="2677616"/>
          </a:xfrm>
          <a:prstGeom prst="rect">
            <a:avLst/>
          </a:prstGeom>
          <a:noFill/>
          <a:ln>
            <a:noFill/>
          </a:ln>
        </p:spPr>
        <p:txBody>
          <a:bodyPr spcFirstLastPara="1" wrap="square" lIns="91425" tIns="45700" rIns="91425" bIns="45700" anchor="t" anchorCtr="0">
            <a:spAutoFit/>
          </a:bodyPr>
          <a:lstStyle/>
          <a:p>
            <a:pPr marL="571500" marR="0" lvl="0" indent="-571500" algn="just" rtl="0">
              <a:lnSpc>
                <a:spcPct val="150000"/>
              </a:lnSpc>
              <a:spcBef>
                <a:spcPts val="0"/>
              </a:spcBef>
              <a:spcAft>
                <a:spcPts val="0"/>
              </a:spcAft>
              <a:buClr>
                <a:schemeClr val="dk1"/>
              </a:buClr>
              <a:buSzPts val="3600"/>
              <a:buFont typeface="Noto Sans Symbols"/>
              <a:buChar char="✔"/>
            </a:pPr>
            <a:r>
              <a:rPr lang="en-US" sz="2800" dirty="0">
                <a:effectLst/>
                <a:latin typeface="Times New Roman" panose="02020603050405020304" pitchFamily="18" charset="0"/>
                <a:ea typeface="Times New Roman" panose="02020603050405020304" pitchFamily="18" charset="0"/>
              </a:rPr>
              <a:t>CAPTCHA was designed to improve the security of the systems but deep learning algorithms defeated its very purpose. Here, we used Convolutional Neural networks for CAPTCHA recognition. The model has been trained for CAPTCHA containing small English alphabets and digits, thus for a total of 36 characters. </a:t>
            </a:r>
            <a:endParaRPr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15</a:t>
            </a:fld>
            <a:endParaRPr sz="3200">
              <a:solidFill>
                <a:schemeClr val="lt1"/>
              </a:solidFill>
            </a:endParaRPr>
          </a:p>
        </p:txBody>
      </p:sp>
      <p:grpSp>
        <p:nvGrpSpPr>
          <p:cNvPr id="346" name="Google Shape;346;p27"/>
          <p:cNvGrpSpPr/>
          <p:nvPr/>
        </p:nvGrpSpPr>
        <p:grpSpPr>
          <a:xfrm>
            <a:off x="-2" y="9568581"/>
            <a:ext cx="19010314" cy="1112119"/>
            <a:chOff x="-2" y="9568581"/>
            <a:chExt cx="19010314" cy="1112119"/>
          </a:xfrm>
        </p:grpSpPr>
        <p:grpSp>
          <p:nvGrpSpPr>
            <p:cNvPr id="347" name="Google Shape;347;p27"/>
            <p:cNvGrpSpPr/>
            <p:nvPr/>
          </p:nvGrpSpPr>
          <p:grpSpPr>
            <a:xfrm>
              <a:off x="-2" y="9568581"/>
              <a:ext cx="19010314" cy="1112119"/>
              <a:chOff x="-324645" y="2222500"/>
              <a:chExt cx="22261686" cy="1302327"/>
            </a:xfrm>
          </p:grpSpPr>
          <p:sp>
            <p:nvSpPr>
              <p:cNvPr id="348" name="Google Shape;348;p2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0" name="Google Shape;350;p2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1" name="Google Shape;351;p2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effectLst/>
                <a:latin typeface="Times New Roman" panose="02020603050405020304" pitchFamily="18" charset="0"/>
                <a:ea typeface="Times New Roman" panose="02020603050405020304" pitchFamily="18" charset="0"/>
              </a:rPr>
              <a:t>Captcha Recognition</a:t>
            </a:r>
            <a:endParaRPr lang="en-US" sz="4000" dirty="0"/>
          </a:p>
        </p:txBody>
      </p:sp>
      <p:sp>
        <p:nvSpPr>
          <p:cNvPr id="352" name="Google Shape;352;p27"/>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- 2021</a:t>
            </a:r>
            <a:endParaRPr sz="2800" dirty="0">
              <a:solidFill>
                <a:schemeClr val="dk1"/>
              </a:solidFill>
              <a:latin typeface="Calibri"/>
              <a:ea typeface="Calibri"/>
              <a:cs typeface="Calibri"/>
              <a:sym typeface="Calibri"/>
            </a:endParaRPr>
          </a:p>
        </p:txBody>
      </p:sp>
      <p:sp>
        <p:nvSpPr>
          <p:cNvPr id="353" name="Google Shape;353;p27"/>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15</a:t>
            </a:fld>
            <a:endParaRPr sz="1870">
              <a:solidFill>
                <a:schemeClr val="lt1"/>
              </a:solidFill>
              <a:latin typeface="Calibri"/>
              <a:ea typeface="Calibri"/>
              <a:cs typeface="Calibri"/>
              <a:sym typeface="Calibri"/>
            </a:endParaRPr>
          </a:p>
        </p:txBody>
      </p:sp>
      <p:grpSp>
        <p:nvGrpSpPr>
          <p:cNvPr id="354" name="Google Shape;354;p27"/>
          <p:cNvGrpSpPr/>
          <p:nvPr/>
        </p:nvGrpSpPr>
        <p:grpSpPr>
          <a:xfrm>
            <a:off x="-26281" y="774700"/>
            <a:ext cx="15071695" cy="827992"/>
            <a:chOff x="-16184" y="8640158"/>
            <a:chExt cx="4045716" cy="439420"/>
          </a:xfrm>
        </p:grpSpPr>
        <p:sp>
          <p:nvSpPr>
            <p:cNvPr id="355" name="Google Shape;355;p2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9</a:t>
              </a:r>
              <a:r>
                <a:rPr lang="en-US" sz="5400" b="0" i="0" u="none" strike="noStrike" cap="none" dirty="0">
                  <a:solidFill>
                    <a:schemeClr val="lt1"/>
                  </a:solidFill>
                  <a:latin typeface="Calibri"/>
                  <a:ea typeface="Calibri"/>
                  <a:cs typeface="Calibri"/>
                  <a:sym typeface="Calibri"/>
                </a:rPr>
                <a:t>. Future scope</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56" name="Google Shape;356;p2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57" name="Google Shape;357;p27"/>
          <p:cNvSpPr txBox="1"/>
          <p:nvPr/>
        </p:nvSpPr>
        <p:spPr>
          <a:xfrm>
            <a:off x="1199356" y="2070100"/>
            <a:ext cx="15544800" cy="1600398"/>
          </a:xfrm>
          <a:prstGeom prst="rect">
            <a:avLst/>
          </a:prstGeom>
          <a:noFill/>
          <a:ln>
            <a:noFill/>
          </a:ln>
        </p:spPr>
        <p:txBody>
          <a:bodyPr spcFirstLastPara="1" wrap="square" lIns="91425" tIns="45700" rIns="91425" bIns="45700" anchor="t" anchorCtr="0">
            <a:spAutoFit/>
          </a:bodyPr>
          <a:lstStyle/>
          <a:p>
            <a:pPr marL="571500" indent="-571500">
              <a:lnSpc>
                <a:spcPct val="150000"/>
              </a:lnSpc>
              <a:buClr>
                <a:schemeClr val="dk1"/>
              </a:buClr>
              <a:buSzPts val="3600"/>
              <a:buFont typeface="Noto Sans Symbols"/>
              <a:buChar char="✔"/>
            </a:pPr>
            <a:r>
              <a:rPr lang="en-US" sz="2800" dirty="0">
                <a:effectLst/>
                <a:latin typeface="Times New Roman" panose="02020603050405020304" pitchFamily="18" charset="0"/>
                <a:ea typeface="Times New Roman" panose="02020603050405020304" pitchFamily="18" charset="0"/>
              </a:rPr>
              <a:t>The future scope of this work lies to expand this CAPTCHA recognition system for larger and more noisy CAPTCHA containing all the symbols possible.</a:t>
            </a:r>
            <a:endParaRPr lang="x-none" sz="2800" dirty="0">
              <a:effectLst/>
              <a:latin typeface="Times New Roman" panose="02020603050405020304" pitchFamily="18" charset="0"/>
              <a:ea typeface="Times New Roman" panose="02020603050405020304" pitchFamily="18" charset="0"/>
            </a:endParaRPr>
          </a:p>
          <a:p>
            <a:pPr marL="571500" marR="0" lvl="0" indent="-571500" algn="l" rtl="0">
              <a:spcBef>
                <a:spcPts val="0"/>
              </a:spcBef>
              <a:spcAft>
                <a:spcPts val="0"/>
              </a:spcAft>
              <a:buClr>
                <a:schemeClr val="dk1"/>
              </a:buClr>
              <a:buSzPts val="3600"/>
              <a:buFont typeface="Noto Sans Symbols"/>
              <a:buChar cha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pic>
        <p:nvPicPr>
          <p:cNvPr id="380" name="Google Shape;380;p29"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2</a:t>
            </a:fld>
            <a:endParaRPr sz="320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14"/>
          <p:cNvSpPr txBox="1"/>
          <p:nvPr/>
        </p:nvSpPr>
        <p:spPr>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effectLst/>
                <a:latin typeface="Times New Roman" panose="02020603050405020304" pitchFamily="18" charset="0"/>
                <a:ea typeface="Times New Roman" panose="02020603050405020304" pitchFamily="18" charset="0"/>
              </a:rPr>
              <a:t>Captcha Recognition</a:t>
            </a:r>
            <a:endParaRPr sz="4000" dirty="0"/>
          </a:p>
        </p:txBody>
      </p:sp>
      <p:sp>
        <p:nvSpPr>
          <p:cNvPr id="123" name="Google Shape;123;p14"/>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- 2021</a:t>
            </a:r>
            <a:endParaRPr sz="2800" dirty="0">
              <a:solidFill>
                <a:schemeClr val="dk1"/>
              </a:solidFill>
              <a:latin typeface="Calibri"/>
              <a:ea typeface="Calibri"/>
              <a:cs typeface="Calibri"/>
              <a:sym typeface="Calibri"/>
            </a:endParaRPr>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74700"/>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1199356" y="1765300"/>
            <a:ext cx="11125200" cy="4185721"/>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2800" dirty="0">
                <a:solidFill>
                  <a:schemeClr val="dk1"/>
                </a:solidFill>
                <a:latin typeface="Calibri"/>
                <a:ea typeface="Calibri"/>
                <a:cs typeface="Calibri"/>
                <a:sym typeface="Calibri"/>
              </a:rPr>
              <a:t>Abstract</a:t>
            </a:r>
            <a:endParaRPr sz="2800" dirty="0"/>
          </a:p>
          <a:p>
            <a:pPr marL="571500" marR="0" lvl="0" indent="-571500" algn="l" rtl="0">
              <a:spcBef>
                <a:spcPts val="0"/>
              </a:spcBef>
              <a:spcAft>
                <a:spcPts val="0"/>
              </a:spcAft>
              <a:buClr>
                <a:schemeClr val="dk1"/>
              </a:buClr>
              <a:buSzPts val="3600"/>
              <a:buFont typeface="Noto Sans Symbols"/>
              <a:buChar char="✔"/>
            </a:pPr>
            <a:r>
              <a:rPr lang="en-US" sz="2800" dirty="0">
                <a:solidFill>
                  <a:schemeClr val="dk1"/>
                </a:solidFill>
                <a:latin typeface="Calibri"/>
                <a:ea typeface="Calibri"/>
                <a:cs typeface="Calibri"/>
                <a:sym typeface="Calibri"/>
              </a:rPr>
              <a:t>Introduction</a:t>
            </a:r>
            <a:endParaRPr sz="2800" dirty="0"/>
          </a:p>
          <a:p>
            <a:pPr marL="571500" marR="0" lvl="0" indent="-571500" algn="l" rtl="0">
              <a:spcBef>
                <a:spcPts val="0"/>
              </a:spcBef>
              <a:spcAft>
                <a:spcPts val="0"/>
              </a:spcAft>
              <a:buClr>
                <a:schemeClr val="dk1"/>
              </a:buClr>
              <a:buSzPts val="3600"/>
              <a:buFont typeface="Noto Sans Symbols"/>
              <a:buChar char="✔"/>
            </a:pPr>
            <a:r>
              <a:rPr lang="en-US" sz="2800" dirty="0">
                <a:solidFill>
                  <a:schemeClr val="dk1"/>
                </a:solidFill>
                <a:latin typeface="Calibri"/>
                <a:ea typeface="Calibri"/>
                <a:cs typeface="Calibri"/>
                <a:sym typeface="Calibri"/>
              </a:rPr>
              <a:t>Objectives</a:t>
            </a:r>
          </a:p>
          <a:p>
            <a:pPr marL="571500" marR="0" lvl="0" indent="-571500" algn="l" rtl="0">
              <a:spcBef>
                <a:spcPts val="0"/>
              </a:spcBef>
              <a:spcAft>
                <a:spcPts val="0"/>
              </a:spcAft>
              <a:buClr>
                <a:schemeClr val="dk1"/>
              </a:buClr>
              <a:buSzPts val="3600"/>
              <a:buFont typeface="Noto Sans Symbols"/>
              <a:buChar char="✔"/>
            </a:pPr>
            <a:r>
              <a:rPr lang="en-US" sz="2800" dirty="0">
                <a:effectLst/>
                <a:latin typeface="Times New Roman" panose="02020603050405020304" pitchFamily="18" charset="0"/>
                <a:ea typeface="Times New Roman" panose="02020603050405020304" pitchFamily="18" charset="0"/>
              </a:rPr>
              <a:t>Software Requirements </a:t>
            </a:r>
            <a:r>
              <a:rPr lang="en-US" sz="2800" dirty="0" smtClean="0">
                <a:effectLst/>
                <a:latin typeface="Times New Roman" panose="02020603050405020304" pitchFamily="18" charset="0"/>
                <a:ea typeface="Times New Roman" panose="02020603050405020304" pitchFamily="18" charset="0"/>
              </a:rPr>
              <a:t>Specification</a:t>
            </a:r>
          </a:p>
          <a:p>
            <a:pPr marL="571500" lvl="0" indent="-571500">
              <a:buClr>
                <a:schemeClr val="dk1"/>
              </a:buClr>
              <a:buSzPts val="3600"/>
              <a:buFont typeface="Noto Sans Symbols"/>
              <a:buChar char="✔"/>
            </a:pPr>
            <a:r>
              <a:rPr lang="en-US" sz="2800" dirty="0" smtClean="0"/>
              <a:t>Algorithm</a:t>
            </a:r>
            <a:endParaRPr sz="2800" dirty="0"/>
          </a:p>
          <a:p>
            <a:pPr marL="571500" marR="0" lvl="0" indent="-571500" algn="l" rtl="0">
              <a:spcBef>
                <a:spcPts val="0"/>
              </a:spcBef>
              <a:spcAft>
                <a:spcPts val="0"/>
              </a:spcAft>
              <a:buClr>
                <a:schemeClr val="dk1"/>
              </a:buClr>
              <a:buSzPts val="3600"/>
              <a:buFont typeface="Noto Sans Symbols"/>
              <a:buChar char="✔"/>
            </a:pPr>
            <a:r>
              <a:rPr lang="en-US" sz="2800" dirty="0">
                <a:solidFill>
                  <a:schemeClr val="dk1"/>
                </a:solidFill>
                <a:latin typeface="Calibri"/>
                <a:ea typeface="Calibri"/>
                <a:cs typeface="Calibri"/>
                <a:sym typeface="Calibri"/>
              </a:rPr>
              <a:t>Tools and technologies</a:t>
            </a:r>
          </a:p>
          <a:p>
            <a:pPr marL="571500" marR="0" lvl="0" indent="-571500" algn="l" rtl="0">
              <a:spcBef>
                <a:spcPts val="0"/>
              </a:spcBef>
              <a:spcAft>
                <a:spcPts val="0"/>
              </a:spcAft>
              <a:buClr>
                <a:schemeClr val="dk1"/>
              </a:buClr>
              <a:buSzPts val="3600"/>
              <a:buFont typeface="Noto Sans Symbols"/>
              <a:buChar char="✔"/>
            </a:pPr>
            <a:r>
              <a:rPr lang="en-US" sz="2800" dirty="0">
                <a:solidFill>
                  <a:schemeClr val="dk1"/>
                </a:solidFill>
                <a:latin typeface="Calibri"/>
                <a:ea typeface="Calibri"/>
                <a:cs typeface="Calibri"/>
                <a:sym typeface="Calibri"/>
              </a:rPr>
              <a:t>Screen </a:t>
            </a:r>
            <a:r>
              <a:rPr lang="en-US" sz="2800" dirty="0" smtClean="0">
                <a:solidFill>
                  <a:schemeClr val="dk1"/>
                </a:solidFill>
                <a:latin typeface="Calibri"/>
                <a:ea typeface="Calibri"/>
                <a:cs typeface="Calibri"/>
                <a:sym typeface="Calibri"/>
              </a:rPr>
              <a:t>shot</a:t>
            </a:r>
          </a:p>
          <a:p>
            <a:pPr marL="571500" marR="0" lvl="0" indent="-571500" algn="l" rtl="0">
              <a:spcBef>
                <a:spcPts val="0"/>
              </a:spcBef>
              <a:spcAft>
                <a:spcPts val="0"/>
              </a:spcAft>
              <a:buClr>
                <a:schemeClr val="dk1"/>
              </a:buClr>
              <a:buSzPts val="3600"/>
              <a:buFont typeface="Noto Sans Symbols"/>
              <a:buChar char="✔"/>
            </a:pPr>
            <a:r>
              <a:rPr lang="en-US" sz="2800" dirty="0" smtClean="0">
                <a:solidFill>
                  <a:schemeClr val="dk1"/>
                </a:solidFill>
                <a:latin typeface="Calibri"/>
                <a:ea typeface="Calibri"/>
                <a:cs typeface="Calibri"/>
                <a:sym typeface="Calibri"/>
              </a:rPr>
              <a:t>Conclusion</a:t>
            </a:r>
          </a:p>
          <a:p>
            <a:pPr marL="571500" marR="0" lvl="0" indent="-571500" algn="l" rtl="0">
              <a:spcBef>
                <a:spcPts val="0"/>
              </a:spcBef>
              <a:spcAft>
                <a:spcPts val="0"/>
              </a:spcAft>
              <a:buClr>
                <a:schemeClr val="dk1"/>
              </a:buClr>
              <a:buSzPts val="3600"/>
              <a:buFont typeface="Noto Sans Symbols"/>
              <a:buChar char="✔"/>
            </a:pPr>
            <a:r>
              <a:rPr lang="en-US" sz="2800" dirty="0" smtClean="0">
                <a:solidFill>
                  <a:schemeClr val="dk1"/>
                </a:solidFill>
                <a:latin typeface="Calibri"/>
                <a:ea typeface="Calibri"/>
                <a:cs typeface="Calibri"/>
                <a:sym typeface="Calibri"/>
              </a:rPr>
              <a:t>Future work</a:t>
            </a:r>
            <a:endParaRPr lang="en-US" sz="2800" dirty="0">
              <a:solidFill>
                <a:schemeClr val="dk1"/>
              </a:solidFill>
              <a:latin typeface="Calibri"/>
              <a:ea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3</a:t>
            </a:fld>
            <a:endParaRPr sz="3200">
              <a:solidFill>
                <a:schemeClr val="lt1"/>
              </a:solidFill>
            </a:endParaRPr>
          </a:p>
        </p:txBody>
      </p:sp>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effectLst/>
                <a:latin typeface="Times New Roman" panose="02020603050405020304" pitchFamily="18" charset="0"/>
                <a:ea typeface="Times New Roman" panose="02020603050405020304" pitchFamily="18" charset="0"/>
              </a:rPr>
              <a:t>Captcha </a:t>
            </a:r>
            <a:r>
              <a:rPr lang="en-US" sz="4000" dirty="0">
                <a:latin typeface="Times New Roman" panose="02020603050405020304" pitchFamily="18" charset="0"/>
                <a:ea typeface="Times New Roman" panose="02020603050405020304" pitchFamily="18" charset="0"/>
              </a:rPr>
              <a:t>Recognition</a:t>
            </a:r>
            <a:endParaRPr lang="en-US" sz="4000" dirty="0"/>
          </a:p>
        </p:txBody>
      </p:sp>
      <p:sp>
        <p:nvSpPr>
          <p:cNvPr id="140" name="Google Shape;140;p15"/>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- 2021</a:t>
            </a:r>
            <a:endParaRPr sz="2800" dirty="0">
              <a:solidFill>
                <a:schemeClr val="dk1"/>
              </a:solidFill>
              <a:latin typeface="Calibri"/>
              <a:ea typeface="Calibri"/>
              <a:cs typeface="Calibri"/>
              <a:sym typeface="Calibri"/>
            </a:endParaRPr>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3</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74700"/>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1. Abstract</a:t>
              </a:r>
              <a:endParaRPr sz="2000" b="0" i="0" u="none" strike="noStrike" cap="none" dirty="0">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1822771" y="1963095"/>
            <a:ext cx="14654685" cy="6994182"/>
          </a:xfrm>
          <a:prstGeom prst="rect">
            <a:avLst/>
          </a:prstGeom>
          <a:noFill/>
          <a:ln>
            <a:noFill/>
          </a:ln>
        </p:spPr>
        <p:txBody>
          <a:bodyPr spcFirstLastPara="1" wrap="square" lIns="91425" tIns="45700" rIns="91425" bIns="45700" anchor="t" anchorCtr="0">
            <a:spAutoFit/>
          </a:bodyPr>
          <a:lstStyle/>
          <a:p>
            <a:pPr algn="just">
              <a:lnSpc>
                <a:spcPct val="150000"/>
              </a:lnSpc>
            </a:pPr>
            <a:r>
              <a:rPr lang="en-US" sz="2300" dirty="0">
                <a:effectLst/>
                <a:latin typeface="Times New Roman" panose="02020603050405020304" pitchFamily="18" charset="0"/>
                <a:ea typeface="Times New Roman" panose="02020603050405020304" pitchFamily="18" charset="0"/>
              </a:rPr>
              <a:t>The Term </a:t>
            </a:r>
            <a:r>
              <a:rPr lang="en-US" sz="2300" b="1" dirty="0">
                <a:effectLst/>
                <a:latin typeface="Times New Roman" panose="02020603050405020304" pitchFamily="18" charset="0"/>
                <a:ea typeface="Times New Roman" panose="02020603050405020304" pitchFamily="18" charset="0"/>
              </a:rPr>
              <a:t>CAPTCHA </a:t>
            </a:r>
            <a:r>
              <a:rPr lang="en-US" sz="2300" dirty="0">
                <a:effectLst/>
                <a:latin typeface="Times New Roman" panose="02020603050405020304" pitchFamily="18" charset="0"/>
                <a:ea typeface="Times New Roman" panose="02020603050405020304" pitchFamily="18" charset="0"/>
              </a:rPr>
              <a:t>is an acronym for </a:t>
            </a:r>
            <a:r>
              <a:rPr lang="en-US" sz="2300" b="1" dirty="0">
                <a:effectLst/>
                <a:latin typeface="Times New Roman" panose="02020603050405020304" pitchFamily="18" charset="0"/>
                <a:ea typeface="Times New Roman" panose="02020603050405020304" pitchFamily="18" charset="0"/>
              </a:rPr>
              <a:t>completely test to tell automated public </a:t>
            </a:r>
            <a:r>
              <a:rPr lang="en-US" sz="2300" b="1" dirty="0" err="1">
                <a:effectLst/>
                <a:latin typeface="Times New Roman" panose="02020603050405020304" pitchFamily="18" charset="0"/>
                <a:ea typeface="Times New Roman" panose="02020603050405020304" pitchFamily="18" charset="0"/>
              </a:rPr>
              <a:t>turing</a:t>
            </a:r>
            <a:r>
              <a:rPr lang="en-US" sz="2300" b="1" dirty="0">
                <a:effectLst/>
                <a:latin typeface="Times New Roman" panose="02020603050405020304" pitchFamily="18" charset="0"/>
                <a:ea typeface="Times New Roman" panose="02020603050405020304" pitchFamily="18" charset="0"/>
              </a:rPr>
              <a:t> computers </a:t>
            </a:r>
            <a:r>
              <a:rPr lang="en-US" sz="2300" dirty="0">
                <a:effectLst/>
                <a:latin typeface="Times New Roman" panose="02020603050405020304" pitchFamily="18" charset="0"/>
                <a:ea typeface="Times New Roman" panose="02020603050405020304" pitchFamily="18" charset="0"/>
              </a:rPr>
              <a:t>The </a:t>
            </a:r>
            <a:r>
              <a:rPr lang="en-US" sz="2300" b="1" dirty="0">
                <a:effectLst/>
                <a:latin typeface="Times New Roman" panose="02020603050405020304" pitchFamily="18" charset="0"/>
                <a:ea typeface="Times New Roman" panose="02020603050405020304" pitchFamily="18" charset="0"/>
              </a:rPr>
              <a:t>and human apart</a:t>
            </a:r>
            <a:r>
              <a:rPr lang="en-US" sz="2300" dirty="0">
                <a:effectLst/>
                <a:latin typeface="Times New Roman" panose="02020603050405020304" pitchFamily="18" charset="0"/>
                <a:ea typeface="Times New Roman" panose="02020603050405020304" pitchFamily="18" charset="0"/>
              </a:rPr>
              <a:t>. CAPTCHA is a human-</a:t>
            </a:r>
            <a:r>
              <a:rPr lang="en-US" sz="2300" dirty="0" err="1">
                <a:effectLst/>
                <a:latin typeface="Times New Roman" panose="02020603050405020304" pitchFamily="18" charset="0"/>
                <a:ea typeface="Times New Roman" panose="02020603050405020304" pitchFamily="18" charset="0"/>
              </a:rPr>
              <a:t>centred</a:t>
            </a:r>
            <a:r>
              <a:rPr lang="en-US" sz="2300" dirty="0">
                <a:effectLst/>
                <a:latin typeface="Times New Roman" panose="02020603050405020304" pitchFamily="18" charset="0"/>
                <a:ea typeface="Times New Roman" panose="02020603050405020304" pitchFamily="18" charset="0"/>
              </a:rPr>
              <a:t> test to distinguish a human operator from bots, attacking programs, or other </a:t>
            </a:r>
            <a:r>
              <a:rPr lang="en-US" sz="2300" dirty="0" err="1">
                <a:effectLst/>
                <a:latin typeface="Times New Roman" panose="02020603050405020304" pitchFamily="18" charset="0"/>
                <a:ea typeface="Times New Roman" panose="02020603050405020304" pitchFamily="18" charset="0"/>
              </a:rPr>
              <a:t>computerised</a:t>
            </a:r>
            <a:r>
              <a:rPr lang="en-US" sz="2300" dirty="0">
                <a:effectLst/>
                <a:latin typeface="Times New Roman" panose="02020603050405020304" pitchFamily="18" charset="0"/>
                <a:ea typeface="Times New Roman" panose="02020603050405020304" pitchFamily="18" charset="0"/>
              </a:rPr>
              <a:t> agents that tries to imitate human intelligence. In this research, we investigate a way to crack visual CAPTCHA tests by an automated deep learning based solution. The goal of this research is to investigate the weaknesses and vulnerabilities of the CAPTCHA generator systems; hence, developing more robust CAPTCHAs, without taking the risks of manual try and fail efforts. We develop a Convolutional Neural Network called Deep-CAPTCHA to achieve this goal. The proposed platform is able to investigate both numerical and alphanumerical CAPTCHAs. To train and develop an efficient model, we have taken a dataset of 1070 CAPTCHAs to train our model from </a:t>
            </a:r>
            <a:r>
              <a:rPr lang="en-US" sz="2300" dirty="0" err="1">
                <a:effectLst/>
                <a:latin typeface="Times New Roman" panose="02020603050405020304" pitchFamily="18" charset="0"/>
                <a:ea typeface="Times New Roman" panose="02020603050405020304" pitchFamily="18" charset="0"/>
              </a:rPr>
              <a:t>kaggle</a:t>
            </a:r>
            <a:r>
              <a:rPr lang="en-US" sz="2300" dirty="0">
                <a:effectLst/>
                <a:latin typeface="Times New Roman" panose="02020603050405020304" pitchFamily="18" charset="0"/>
                <a:ea typeface="Times New Roman" panose="02020603050405020304" pitchFamily="18" charset="0"/>
              </a:rPr>
              <a:t>. In this project, we present our </a:t>
            </a:r>
            <a:r>
              <a:rPr lang="en-US" sz="2300" dirty="0" err="1">
                <a:effectLst/>
                <a:latin typeface="Times New Roman" panose="02020603050405020304" pitchFamily="18" charset="0"/>
                <a:ea typeface="Times New Roman" panose="02020603050405020304" pitchFamily="18" charset="0"/>
              </a:rPr>
              <a:t>customised</a:t>
            </a:r>
            <a:r>
              <a:rPr lang="en-US" sz="2300" dirty="0">
                <a:effectLst/>
                <a:latin typeface="Times New Roman" panose="02020603050405020304" pitchFamily="18" charset="0"/>
                <a:ea typeface="Times New Roman" panose="02020603050405020304" pitchFamily="18" charset="0"/>
              </a:rPr>
              <a:t> deep neural network model, we review the research gaps, the existing challenges. Our network's cracking accuracy leads to a high rate of 98.94% and 98.31% for the numerical and the alpha-numerical test datasets, respectively. That means more works is required to develop robust CAPTCHAs, to be non-</a:t>
            </a:r>
            <a:r>
              <a:rPr lang="en-US" sz="2300" dirty="0" err="1">
                <a:effectLst/>
                <a:latin typeface="Times New Roman" panose="02020603050405020304" pitchFamily="18" charset="0"/>
                <a:ea typeface="Times New Roman" panose="02020603050405020304" pitchFamily="18" charset="0"/>
              </a:rPr>
              <a:t>crackable</a:t>
            </a:r>
            <a:r>
              <a:rPr lang="en-US" sz="2300" dirty="0">
                <a:effectLst/>
                <a:latin typeface="Times New Roman" panose="02020603050405020304" pitchFamily="18" charset="0"/>
                <a:ea typeface="Times New Roman" panose="02020603050405020304" pitchFamily="18" charset="0"/>
              </a:rPr>
              <a:t> against automated artificial agents. As the outcome of this research, we identify some efficient techniques to improve the security of the CAPTCHAs, based on the performance analysis conducted on the Deep-CAPTCHA model</a:t>
            </a:r>
            <a:endParaRPr sz="23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4</a:t>
            </a:fld>
            <a:endParaRPr sz="3200">
              <a:solidFill>
                <a:schemeClr val="lt1"/>
              </a:solidFill>
            </a:endParaRPr>
          </a:p>
        </p:txBody>
      </p:sp>
      <p:grpSp>
        <p:nvGrpSpPr>
          <p:cNvPr id="151" name="Google Shape;151;p16"/>
          <p:cNvGrpSpPr/>
          <p:nvPr/>
        </p:nvGrpSpPr>
        <p:grpSpPr>
          <a:xfrm>
            <a:off x="-2" y="956858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6" name="Google Shape;156;p16"/>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effectLst/>
                <a:latin typeface="Times New Roman" panose="02020603050405020304" pitchFamily="18" charset="0"/>
                <a:ea typeface="Times New Roman" panose="02020603050405020304" pitchFamily="18" charset="0"/>
              </a:rPr>
              <a:t>Captcha </a:t>
            </a:r>
            <a:r>
              <a:rPr lang="en-US" sz="4000" dirty="0">
                <a:latin typeface="Times New Roman" panose="02020603050405020304" pitchFamily="18" charset="0"/>
                <a:ea typeface="Times New Roman" panose="02020603050405020304" pitchFamily="18" charset="0"/>
              </a:rPr>
              <a:t>Recognition</a:t>
            </a:r>
            <a:endParaRPr lang="en-US" sz="4000" dirty="0"/>
          </a:p>
        </p:txBody>
      </p:sp>
      <p:sp>
        <p:nvSpPr>
          <p:cNvPr id="157" name="Google Shape;157;p1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- 2021</a:t>
            </a:r>
            <a:endParaRPr sz="2800" dirty="0">
              <a:solidFill>
                <a:schemeClr val="dk1"/>
              </a:solidFill>
              <a:latin typeface="Calibri"/>
              <a:ea typeface="Calibri"/>
              <a:cs typeface="Calibri"/>
              <a:sym typeface="Calibri"/>
            </a:endParaRPr>
          </a:p>
        </p:txBody>
      </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4</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a:solidFill>
                    <a:schemeClr val="lt1"/>
                  </a:solidFill>
                  <a:latin typeface="Calibri"/>
                  <a:ea typeface="Calibri"/>
                  <a:cs typeface="Calibri"/>
                  <a:sym typeface="Calibri"/>
                </a:rPr>
                <a:t>2. Introduction</a:t>
              </a:r>
              <a:endParaRPr sz="2000" b="0" i="0" u="none" strike="noStrike" cap="none">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1199356" y="2070100"/>
            <a:ext cx="14615888" cy="6555600"/>
          </a:xfrm>
          <a:prstGeom prst="rect">
            <a:avLst/>
          </a:prstGeom>
          <a:noFill/>
          <a:ln>
            <a:noFill/>
          </a:ln>
        </p:spPr>
        <p:txBody>
          <a:bodyPr spcFirstLastPara="1" wrap="square" lIns="91425" tIns="45700" rIns="91425" bIns="45700" anchor="t" anchorCtr="0">
            <a:spAutoFit/>
          </a:bodyPr>
          <a:lstStyle/>
          <a:p>
            <a:pPr marL="571500" lvl="4" indent="-342900" algn="just">
              <a:lnSpc>
                <a:spcPct val="150000"/>
              </a:lnSpc>
              <a:buClr>
                <a:schemeClr val="dk1"/>
              </a:buClr>
              <a:buSzPts val="3600"/>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CAPTCHA stands for Completely Automated Public Turing test to tell Computers and</a:t>
            </a:r>
          </a:p>
          <a:p>
            <a:pPr marL="571500" lvl="4" indent="-342900" algn="just">
              <a:lnSpc>
                <a:spcPct val="150000"/>
              </a:lnSpc>
              <a:buClr>
                <a:schemeClr val="dk1"/>
              </a:buClr>
              <a:buSzPts val="3600"/>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Humans Apart. CAPTCHA is a difficult acronym but is a Very useful tool in</a:t>
            </a:r>
          </a:p>
          <a:p>
            <a:pPr marL="571500" lvl="4" indent="-342900" algn="just">
              <a:lnSpc>
                <a:spcPct val="150000"/>
              </a:lnSpc>
              <a:buClr>
                <a:schemeClr val="dk1"/>
              </a:buClr>
              <a:buSzPts val="3600"/>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differentiating robots from humans. In short, it is a simple test to </a:t>
            </a:r>
            <a:r>
              <a:rPr lang="en-US" sz="2800" dirty="0" err="1">
                <a:solidFill>
                  <a:schemeClr val="dk1"/>
                </a:solidFill>
                <a:latin typeface="Times New Roman" panose="02020603050405020304" pitchFamily="18" charset="0"/>
                <a:ea typeface="Calibri"/>
                <a:cs typeface="Times New Roman" panose="02020603050405020304" pitchFamily="18" charset="0"/>
                <a:sym typeface="Calibri"/>
              </a:rPr>
              <a:t>detemine</a:t>
            </a: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 if the user is</a:t>
            </a:r>
          </a:p>
          <a:p>
            <a:pPr marL="571500" lvl="4" indent="-342900" algn="just">
              <a:lnSpc>
                <a:spcPct val="150000"/>
              </a:lnSpc>
              <a:buClr>
                <a:schemeClr val="dk1"/>
              </a:buClr>
              <a:buSzPts val="3600"/>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a robot or human.</a:t>
            </a:r>
          </a:p>
          <a:p>
            <a:pPr marL="571500" lvl="4" indent="-342900" algn="just">
              <a:lnSpc>
                <a:spcPct val="150000"/>
              </a:lnSpc>
              <a:buClr>
                <a:schemeClr val="dk1"/>
              </a:buClr>
              <a:buSzPts val="3600"/>
            </a:pPr>
            <a:endParaRPr lang="en-US" sz="2800" dirty="0">
              <a:solidFill>
                <a:schemeClr val="dk1"/>
              </a:solidFill>
              <a:latin typeface="Times New Roman" panose="02020603050405020304" pitchFamily="18" charset="0"/>
              <a:ea typeface="Calibri"/>
              <a:cs typeface="Times New Roman" panose="02020603050405020304" pitchFamily="18" charset="0"/>
              <a:sym typeface="Calibri"/>
            </a:endParaRPr>
          </a:p>
          <a:p>
            <a:pPr marL="571500" lvl="4" indent="-342900" algn="just">
              <a:lnSpc>
                <a:spcPct val="150000"/>
              </a:lnSpc>
              <a:buClr>
                <a:schemeClr val="dk1"/>
              </a:buClr>
              <a:buSzPts val="3600"/>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CAPTCHA is a form of challenge-response authentication, using challenges that can</a:t>
            </a:r>
          </a:p>
          <a:p>
            <a:pPr marL="571500" lvl="4" indent="-342900" algn="just">
              <a:lnSpc>
                <a:spcPct val="150000"/>
              </a:lnSpc>
              <a:buClr>
                <a:schemeClr val="dk1"/>
              </a:buClr>
              <a:buSzPts val="3600"/>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easily be responded to by people but that are difficult for bots. Rather than</a:t>
            </a:r>
          </a:p>
          <a:p>
            <a:pPr marL="571500" lvl="4" indent="-342900" algn="just">
              <a:lnSpc>
                <a:spcPct val="150000"/>
              </a:lnSpc>
              <a:buClr>
                <a:schemeClr val="dk1"/>
              </a:buClr>
              <a:buSzPts val="3600"/>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authenticating the identity of the person accessing the resource, CAPTCHA is used to</a:t>
            </a:r>
          </a:p>
          <a:p>
            <a:pPr marL="571500" lvl="4" indent="-342900" algn="just">
              <a:lnSpc>
                <a:spcPct val="150000"/>
              </a:lnSpc>
              <a:buClr>
                <a:schemeClr val="dk1"/>
              </a:buClr>
              <a:buSzPts val="3600"/>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authenticate that the entity attempting to access the resource is actually human and not</a:t>
            </a:r>
          </a:p>
          <a:p>
            <a:pPr marL="571500" lvl="4" indent="-342900" algn="just">
              <a:lnSpc>
                <a:spcPct val="150000"/>
              </a:lnSpc>
              <a:buClr>
                <a:schemeClr val="dk1"/>
              </a:buClr>
              <a:buSzPts val="3600"/>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a bot or other piece of malicious software.</a:t>
            </a:r>
            <a:endParaRPr sz="2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5</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effectLst/>
                <a:latin typeface="Times New Roman" panose="02020603050405020304" pitchFamily="18" charset="0"/>
                <a:ea typeface="Times New Roman" panose="02020603050405020304" pitchFamily="18" charset="0"/>
              </a:rPr>
              <a:t>Captcha </a:t>
            </a:r>
            <a:r>
              <a:rPr lang="en-US" sz="4000" dirty="0">
                <a:latin typeface="Times New Roman" panose="02020603050405020304" pitchFamily="18" charset="0"/>
                <a:ea typeface="Times New Roman" panose="02020603050405020304" pitchFamily="18" charset="0"/>
              </a:rPr>
              <a:t>Recognition</a:t>
            </a:r>
            <a:endParaRPr lang="en-US" sz="4000" dirty="0"/>
          </a:p>
        </p:txBody>
      </p:sp>
      <p:sp>
        <p:nvSpPr>
          <p:cNvPr id="193" name="Google Shape;193;p1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- 2021</a:t>
            </a:r>
            <a:endParaRPr sz="2800" dirty="0">
              <a:solidFill>
                <a:schemeClr val="dk1"/>
              </a:solidFill>
              <a:latin typeface="Calibri"/>
              <a:ea typeface="Calibri"/>
              <a:cs typeface="Calibri"/>
              <a:sym typeface="Calibri"/>
            </a:endParaRPr>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5</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74700"/>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3</a:t>
              </a:r>
              <a:r>
                <a:rPr lang="en-US" sz="5400" b="0" i="0" u="none" strike="noStrike" cap="none" dirty="0">
                  <a:solidFill>
                    <a:schemeClr val="lt1"/>
                  </a:solidFill>
                  <a:latin typeface="Calibri"/>
                  <a:ea typeface="Calibri"/>
                  <a:cs typeface="Calibri"/>
                  <a:sym typeface="Calibri"/>
                </a:rPr>
                <a:t>. Objectives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8" name="Google Shape;198;p18"/>
          <p:cNvSpPr txBox="1"/>
          <p:nvPr/>
        </p:nvSpPr>
        <p:spPr>
          <a:xfrm>
            <a:off x="1193107" y="1771196"/>
            <a:ext cx="14602416" cy="8537927"/>
          </a:xfrm>
          <a:prstGeom prst="rect">
            <a:avLst/>
          </a:prstGeom>
          <a:noFill/>
          <a:ln>
            <a:noFill/>
          </a:ln>
        </p:spPr>
        <p:txBody>
          <a:bodyPr spcFirstLastPara="1" wrap="square" lIns="91425" tIns="45700" rIns="91425" bIns="45700" anchor="t" anchorCtr="0">
            <a:spAutoFit/>
          </a:bodyPr>
          <a:lstStyle/>
          <a:p>
            <a:pPr marR="302260" lvl="0" algn="just">
              <a:lnSpc>
                <a:spcPct val="150000"/>
              </a:lnSpc>
              <a:spcBef>
                <a:spcPts val="450"/>
              </a:spcBef>
              <a:spcAft>
                <a:spcPts val="0"/>
              </a:spcAft>
            </a:pPr>
            <a:r>
              <a:rPr lang="en-US" sz="2400" dirty="0">
                <a:effectLst/>
                <a:latin typeface="Times New Roman" panose="02020603050405020304" pitchFamily="18" charset="0"/>
                <a:ea typeface="Times New Roman" panose="02020603050405020304" pitchFamily="18" charset="0"/>
              </a:rPr>
              <a:t>The Purpose of CAPTCHA Recognition can help to find security breaches in CAPTCHA. And improve CAPTCHA technology. We are going to expose the vulnerability of basic CAPTCHAs automatically detected using bots with a deep-learning framework. The goal of this project is to investigate the weaknesses and vulnerabilities of the CAPTCHA. This project able to investigate both numerical and alphanumerical CAPTCHA. To achieve this goal we develop a convolutional Neural network called Deep-CAPTCHAS.</a:t>
            </a:r>
            <a:endParaRPr lang="x-none" sz="2400" dirty="0">
              <a:effectLst/>
              <a:latin typeface="Times New Roman" panose="02020603050405020304" pitchFamily="18" charset="0"/>
              <a:ea typeface="Times New Roman" panose="02020603050405020304" pitchFamily="18" charset="0"/>
            </a:endParaRPr>
          </a:p>
          <a:p>
            <a:pPr algn="just">
              <a:lnSpc>
                <a:spcPct val="150000"/>
              </a:lnSpc>
              <a:buClr>
                <a:schemeClr val="dk1"/>
              </a:buClr>
              <a:buSzPts val="3600"/>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Clr>
                <a:schemeClr val="dk1"/>
              </a:buClr>
              <a:buSzPts val="3600"/>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Project will be fully functioning in web application. Which is user be able to do this following process: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Clr>
                <a:schemeClr val="dk1"/>
              </a:buClr>
              <a:buSzPts val="3600"/>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USER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buClr>
                <a:schemeClr val="dk1"/>
              </a:buClr>
              <a:buSzPts val="3600"/>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user will be able to Break a captcha using this project. And get a vulnerability and weaknesses percentage of CAPTCHA. To do this process, the user has to follow the following procedure. Create a account to using email id and name and username, password and also fill a captcha box to signup. After the creating account user will be able to login using their user id and password. After the successfully login. User use this web application to find vulnerability and weaknesses of CAPTCHAs and learn more about CAPTCHA, and how it works.</a:t>
            </a:r>
            <a:endParaRPr lang="x-none"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Clr>
                <a:schemeClr val="dk1"/>
              </a:buClr>
              <a:buSzPts val="3600"/>
            </a:pPr>
            <a:endParaRPr lang="x-none"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Clr>
                <a:schemeClr val="dk1"/>
              </a:buClr>
              <a:buSzPts val="3600"/>
            </a:pPr>
            <a:endParaRPr lang="x-none"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l" rtl="0">
              <a:spcBef>
                <a:spcPts val="0"/>
              </a:spcBef>
              <a:spcAft>
                <a:spcPts val="0"/>
              </a:spcAft>
              <a:buClr>
                <a:schemeClr val="dk1"/>
              </a:buClr>
              <a:buSzPts val="3600"/>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6</a:t>
            </a:fld>
            <a:endParaRPr sz="3200">
              <a:solidFill>
                <a:schemeClr val="lt1"/>
              </a:solidFill>
            </a:endParaRPr>
          </a:p>
        </p:txBody>
      </p:sp>
      <p:grpSp>
        <p:nvGrpSpPr>
          <p:cNvPr id="221" name="Google Shape;221;p20"/>
          <p:cNvGrpSpPr/>
          <p:nvPr/>
        </p:nvGrpSpPr>
        <p:grpSpPr>
          <a:xfrm>
            <a:off x="-2" y="9568581"/>
            <a:ext cx="19010314" cy="1112119"/>
            <a:chOff x="-2" y="9568581"/>
            <a:chExt cx="19010314" cy="1112119"/>
          </a:xfrm>
        </p:grpSpPr>
        <p:grpSp>
          <p:nvGrpSpPr>
            <p:cNvPr id="222" name="Google Shape;222;p20"/>
            <p:cNvGrpSpPr/>
            <p:nvPr/>
          </p:nvGrpSpPr>
          <p:grpSpPr>
            <a:xfrm>
              <a:off x="-2" y="9568581"/>
              <a:ext cx="19010314" cy="1112119"/>
              <a:chOff x="-324645" y="2222500"/>
              <a:chExt cx="22261686" cy="1302327"/>
            </a:xfrm>
          </p:grpSpPr>
          <p:sp>
            <p:nvSpPr>
              <p:cNvPr id="223"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5"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20"/>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effectLst/>
                <a:latin typeface="Times New Roman" panose="02020603050405020304" pitchFamily="18" charset="0"/>
                <a:ea typeface="Times New Roman" panose="02020603050405020304" pitchFamily="18" charset="0"/>
              </a:rPr>
              <a:t>Captcha Recognition</a:t>
            </a:r>
            <a:endParaRPr lang="en-US" sz="4000" dirty="0"/>
          </a:p>
        </p:txBody>
      </p:sp>
      <p:sp>
        <p:nvSpPr>
          <p:cNvPr id="227" name="Google Shape;227;p20"/>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- 2021</a:t>
            </a:r>
            <a:endParaRPr sz="2800" dirty="0">
              <a:solidFill>
                <a:schemeClr val="dk1"/>
              </a:solidFill>
              <a:latin typeface="Calibri"/>
              <a:ea typeface="Calibri"/>
              <a:cs typeface="Calibri"/>
              <a:sym typeface="Calibri"/>
            </a:endParaRPr>
          </a:p>
        </p:txBody>
      </p:sp>
      <p:sp>
        <p:nvSpPr>
          <p:cNvPr id="228" name="Google Shape;228;p20"/>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6</a:t>
            </a:fld>
            <a:endParaRPr sz="1870">
              <a:solidFill>
                <a:schemeClr val="lt1"/>
              </a:solidFill>
              <a:latin typeface="Calibri"/>
              <a:ea typeface="Calibri"/>
              <a:cs typeface="Calibri"/>
              <a:sym typeface="Calibri"/>
            </a:endParaRPr>
          </a:p>
        </p:txBody>
      </p:sp>
      <p:grpSp>
        <p:nvGrpSpPr>
          <p:cNvPr id="229" name="Google Shape;229;p20"/>
          <p:cNvGrpSpPr/>
          <p:nvPr/>
        </p:nvGrpSpPr>
        <p:grpSpPr>
          <a:xfrm>
            <a:off x="-26281" y="774700"/>
            <a:ext cx="15071695" cy="827992"/>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5400" dirty="0">
                  <a:solidFill>
                    <a:schemeClr val="lt1"/>
                  </a:solidFill>
                  <a:latin typeface="Calibri"/>
                  <a:ea typeface="Calibri"/>
                  <a:cs typeface="Calibri"/>
                  <a:sym typeface="Calibri"/>
                </a:rPr>
                <a:t>4</a:t>
              </a:r>
              <a:r>
                <a:rPr lang="en-US" sz="5400" b="0" i="0" u="none" strike="noStrike" cap="none" dirty="0">
                  <a:solidFill>
                    <a:schemeClr val="lt1"/>
                  </a:solidFill>
                  <a:latin typeface="Calibri"/>
                  <a:ea typeface="Calibri"/>
                  <a:cs typeface="Calibri"/>
                  <a:sym typeface="Calibri"/>
                </a:rPr>
                <a:t>. </a:t>
              </a:r>
              <a:r>
                <a:rPr lang="en-US" sz="5400" dirty="0">
                  <a:solidFill>
                    <a:schemeClr val="bg1"/>
                  </a:solidFill>
                  <a:effectLst/>
                  <a:latin typeface="Times New Roman" panose="02020603050405020304" pitchFamily="18" charset="0"/>
                  <a:ea typeface="Times New Roman" panose="02020603050405020304" pitchFamily="18" charset="0"/>
                </a:rPr>
                <a:t>Software Requirements Specification</a:t>
              </a:r>
              <a:endParaRPr lang="en-US" sz="5400" dirty="0">
                <a:solidFill>
                  <a:schemeClr val="bg1"/>
                </a:solidFill>
              </a:endParaRPr>
            </a:p>
            <a:p>
              <a:pPr marL="457200" marR="0" lvl="1" indent="0" algn="ctr" rtl="0">
                <a:spcBef>
                  <a:spcPts val="0"/>
                </a:spcBef>
                <a:spcAft>
                  <a:spcPts val="0"/>
                </a:spcAft>
                <a:buNone/>
              </a:pP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2" name="Google Shape;232;p20"/>
          <p:cNvSpPr txBox="1"/>
          <p:nvPr/>
        </p:nvSpPr>
        <p:spPr>
          <a:xfrm>
            <a:off x="1193107" y="1891840"/>
            <a:ext cx="14615888" cy="8309927"/>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t>Functional Requirement</a:t>
            </a:r>
          </a:p>
          <a:p>
            <a:pPr marL="571500" marR="0" lvl="0" indent="-571500" algn="l" rtl="0">
              <a:spcBef>
                <a:spcPts val="0"/>
              </a:spcBef>
              <a:spcAft>
                <a:spcPts val="0"/>
              </a:spcAft>
              <a:buClr>
                <a:schemeClr val="dk1"/>
              </a:buClr>
              <a:buSzPts val="3600"/>
              <a:buFont typeface="Noto Sans Symbols"/>
              <a:buChar char="✔"/>
            </a:pPr>
            <a:r>
              <a:rPr lang="en-US" sz="3600" dirty="0"/>
              <a:t>Non-Functional Requirement</a:t>
            </a:r>
          </a:p>
          <a:p>
            <a:pPr marR="0" lvl="0" algn="l" rtl="0">
              <a:spcBef>
                <a:spcPts val="0"/>
              </a:spcBef>
              <a:spcAft>
                <a:spcPts val="0"/>
              </a:spcAft>
              <a:buClr>
                <a:schemeClr val="dk1"/>
              </a:buClr>
              <a:buSzPts val="3600"/>
            </a:pPr>
            <a:endParaRPr lang="en-US" sz="3600" dirty="0"/>
          </a:p>
          <a:p>
            <a:pPr>
              <a:lnSpc>
                <a:spcPct val="150000"/>
              </a:lnSpc>
              <a:tabLst>
                <a:tab pos="1524000" algn="l"/>
              </a:tabLst>
            </a:pPr>
            <a:r>
              <a:rPr lang="en-US" sz="3200" b="1" dirty="0">
                <a:effectLst/>
                <a:latin typeface="Times New Roman" panose="02020603050405020304" pitchFamily="18" charset="0"/>
                <a:ea typeface="Times New Roman" panose="02020603050405020304" pitchFamily="18" charset="0"/>
              </a:rPr>
              <a:t>Functional Requirement :-</a:t>
            </a:r>
          </a:p>
          <a:p>
            <a:pPr marL="342900" lvl="0" indent="-342900">
              <a:lnSpc>
                <a:spcPct val="150000"/>
              </a:lnSpc>
              <a:buFont typeface="+mj-lt"/>
              <a:buAutoNum type="arabicPeriod"/>
              <a:tabLst>
                <a:tab pos="1524000" algn="l"/>
              </a:tabLst>
            </a:pPr>
            <a:r>
              <a:rPr lang="en-US" sz="3200" dirty="0">
                <a:effectLst/>
                <a:latin typeface="Times New Roman" panose="02020603050405020304" pitchFamily="18" charset="0"/>
                <a:ea typeface="Times New Roman" panose="02020603050405020304" pitchFamily="18" charset="0"/>
              </a:rPr>
              <a:t>User registration (name, username, password, email id, organization name)</a:t>
            </a:r>
            <a:endParaRPr lang="x-none" sz="3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524000" algn="l"/>
              </a:tabLst>
            </a:pPr>
            <a:r>
              <a:rPr lang="en-US" sz="3200" dirty="0">
                <a:effectLst/>
                <a:latin typeface="Times New Roman" panose="02020603050405020304" pitchFamily="18" charset="0"/>
                <a:ea typeface="Times New Roman" panose="02020603050405020304" pitchFamily="18" charset="0"/>
              </a:rPr>
              <a:t>User authentication (username, password)</a:t>
            </a:r>
            <a:endParaRPr lang="x-none" sz="3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524000" algn="l"/>
              </a:tabLst>
            </a:pPr>
            <a:r>
              <a:rPr lang="en-US" sz="3200" dirty="0">
                <a:effectLst/>
                <a:latin typeface="Times New Roman" panose="02020603050405020304" pitchFamily="18" charset="0"/>
                <a:ea typeface="Times New Roman" panose="02020603050405020304" pitchFamily="18" charset="0"/>
              </a:rPr>
              <a:t>CAPTCHA demonstration (Text-based captcha, mathematical captcha, reCAPTCHA)</a:t>
            </a:r>
            <a:endParaRPr lang="x-none" sz="3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524000" algn="l"/>
              </a:tabLst>
            </a:pPr>
            <a:r>
              <a:rPr lang="en-US" sz="3200" dirty="0">
                <a:effectLst/>
                <a:latin typeface="Times New Roman" panose="02020603050405020304" pitchFamily="18" charset="0"/>
                <a:ea typeface="Times New Roman" panose="02020603050405020304" pitchFamily="18" charset="0"/>
              </a:rPr>
              <a:t>Select (Single-letter CAPTCHA recognition, Multi-letter CAPTCHAs recognition)</a:t>
            </a:r>
            <a:endParaRPr lang="x-none" sz="3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524000" algn="l"/>
              </a:tabLst>
            </a:pPr>
            <a:r>
              <a:rPr lang="en-US" sz="3200" dirty="0">
                <a:effectLst/>
                <a:latin typeface="Times New Roman" panose="02020603050405020304" pitchFamily="18" charset="0"/>
                <a:ea typeface="Times New Roman" panose="02020603050405020304" pitchFamily="18" charset="0"/>
              </a:rPr>
              <a:t>Breaking CAPTCHAs </a:t>
            </a:r>
            <a:endParaRPr lang="x-none" sz="3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524000" algn="l"/>
              </a:tabLst>
            </a:pPr>
            <a:r>
              <a:rPr lang="en-US" sz="3200" dirty="0">
                <a:effectLst/>
                <a:latin typeface="Times New Roman" panose="02020603050405020304" pitchFamily="18" charset="0"/>
                <a:ea typeface="Times New Roman" panose="02020603050405020304" pitchFamily="18" charset="0"/>
              </a:rPr>
              <a:t>Check recognition or vulnerability percentage</a:t>
            </a:r>
            <a:endParaRPr lang="x-none" sz="3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524000" algn="l"/>
              </a:tabLst>
            </a:pPr>
            <a:r>
              <a:rPr lang="en-US" sz="3200" dirty="0">
                <a:effectLst/>
                <a:latin typeface="Times New Roman" panose="02020603050405020304" pitchFamily="18" charset="0"/>
                <a:ea typeface="Times New Roman" panose="02020603050405020304" pitchFamily="18" charset="0"/>
              </a:rPr>
              <a:t>Learn about CAPTCHA from Deep- learning.</a:t>
            </a:r>
            <a:endParaRPr lang="x-none" sz="3200" dirty="0">
              <a:effectLst/>
              <a:latin typeface="Times New Roman" panose="02020603050405020304" pitchFamily="18" charset="0"/>
              <a:ea typeface="Times New Roman" panose="02020603050405020304" pitchFamily="18" charset="0"/>
            </a:endParaRPr>
          </a:p>
          <a:p>
            <a:pPr>
              <a:lnSpc>
                <a:spcPct val="150000"/>
              </a:lnSpc>
              <a:tabLst>
                <a:tab pos="1524000" algn="l"/>
              </a:tabLst>
            </a:pPr>
            <a:endParaRPr lang="x-none" sz="2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7</a:t>
            </a:fld>
            <a:endParaRPr sz="3200">
              <a:solidFill>
                <a:schemeClr val="lt1"/>
              </a:solidFill>
            </a:endParaRPr>
          </a:p>
        </p:txBody>
      </p:sp>
      <p:grpSp>
        <p:nvGrpSpPr>
          <p:cNvPr id="221" name="Google Shape;221;p20"/>
          <p:cNvGrpSpPr/>
          <p:nvPr/>
        </p:nvGrpSpPr>
        <p:grpSpPr>
          <a:xfrm>
            <a:off x="-2" y="9568581"/>
            <a:ext cx="19010314" cy="1112119"/>
            <a:chOff x="-2" y="9568581"/>
            <a:chExt cx="19010314" cy="1112119"/>
          </a:xfrm>
        </p:grpSpPr>
        <p:grpSp>
          <p:nvGrpSpPr>
            <p:cNvPr id="222" name="Google Shape;222;p20"/>
            <p:cNvGrpSpPr/>
            <p:nvPr/>
          </p:nvGrpSpPr>
          <p:grpSpPr>
            <a:xfrm>
              <a:off x="-2" y="9568581"/>
              <a:ext cx="19010314" cy="1112119"/>
              <a:chOff x="-324645" y="2222500"/>
              <a:chExt cx="22261686" cy="1302327"/>
            </a:xfrm>
          </p:grpSpPr>
          <p:sp>
            <p:nvSpPr>
              <p:cNvPr id="223" name="Google Shape;223;p20"/>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20"/>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5" name="Google Shape;225;p20"/>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26" name="Google Shape;226;p20"/>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err="1" smtClean="0">
                <a:effectLst/>
                <a:latin typeface="Times New Roman" panose="02020603050405020304" pitchFamily="18" charset="0"/>
                <a:ea typeface="Times New Roman" panose="02020603050405020304" pitchFamily="18" charset="0"/>
              </a:rPr>
              <a:t>Captcha</a:t>
            </a:r>
            <a:r>
              <a:rPr lang="en-US" sz="4000" dirty="0" smtClean="0">
                <a:effectLst/>
                <a:latin typeface="Times New Roman" panose="02020603050405020304" pitchFamily="18" charset="0"/>
                <a:ea typeface="Times New Roman" panose="02020603050405020304" pitchFamily="18" charset="0"/>
              </a:rPr>
              <a:t> Recognition</a:t>
            </a:r>
            <a:endParaRPr lang="en-US" sz="4000" dirty="0"/>
          </a:p>
        </p:txBody>
      </p:sp>
      <p:sp>
        <p:nvSpPr>
          <p:cNvPr id="227" name="Google Shape;227;p20"/>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- 2021</a:t>
            </a:r>
            <a:endParaRPr sz="2800" dirty="0">
              <a:solidFill>
                <a:schemeClr val="dk1"/>
              </a:solidFill>
              <a:latin typeface="Calibri"/>
              <a:ea typeface="Calibri"/>
              <a:cs typeface="Calibri"/>
              <a:sym typeface="Calibri"/>
            </a:endParaRPr>
          </a:p>
        </p:txBody>
      </p:sp>
      <p:sp>
        <p:nvSpPr>
          <p:cNvPr id="228" name="Google Shape;228;p20"/>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7</a:t>
            </a:fld>
            <a:endParaRPr sz="1870">
              <a:solidFill>
                <a:schemeClr val="lt1"/>
              </a:solidFill>
              <a:latin typeface="Calibri"/>
              <a:ea typeface="Calibri"/>
              <a:cs typeface="Calibri"/>
              <a:sym typeface="Calibri"/>
            </a:endParaRPr>
          </a:p>
        </p:txBody>
      </p:sp>
      <p:grpSp>
        <p:nvGrpSpPr>
          <p:cNvPr id="229" name="Google Shape;229;p20"/>
          <p:cNvGrpSpPr/>
          <p:nvPr/>
        </p:nvGrpSpPr>
        <p:grpSpPr>
          <a:xfrm>
            <a:off x="-26281" y="774700"/>
            <a:ext cx="15071695" cy="827992"/>
            <a:chOff x="-16184" y="8640158"/>
            <a:chExt cx="4045716" cy="439420"/>
          </a:xfrm>
        </p:grpSpPr>
        <p:sp>
          <p:nvSpPr>
            <p:cNvPr id="230" name="Google Shape;230;p20"/>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5400" dirty="0">
                  <a:solidFill>
                    <a:schemeClr val="lt1"/>
                  </a:solidFill>
                  <a:latin typeface="Calibri"/>
                  <a:cs typeface="Calibri"/>
                  <a:sym typeface="Calibri"/>
                </a:rPr>
                <a:t>Continue….</a:t>
              </a:r>
              <a:endParaRPr lang="en-US" sz="5400" dirty="0">
                <a:solidFill>
                  <a:schemeClr val="bg1"/>
                </a:solidFill>
              </a:endParaRPr>
            </a:p>
            <a:p>
              <a:pPr marL="457200" marR="0" lvl="1" indent="0" algn="ctr" rtl="0">
                <a:spcBef>
                  <a:spcPts val="0"/>
                </a:spcBef>
                <a:spcAft>
                  <a:spcPts val="0"/>
                </a:spcAft>
                <a:buNone/>
              </a:pP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31" name="Google Shape;231;p20"/>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2" name="Google Shape;232;p20"/>
          <p:cNvSpPr txBox="1"/>
          <p:nvPr/>
        </p:nvSpPr>
        <p:spPr>
          <a:xfrm>
            <a:off x="1221200" y="2254229"/>
            <a:ext cx="14615888" cy="5170606"/>
          </a:xfrm>
          <a:prstGeom prst="rect">
            <a:avLst/>
          </a:prstGeom>
          <a:noFill/>
          <a:ln>
            <a:noFill/>
          </a:ln>
        </p:spPr>
        <p:txBody>
          <a:bodyPr spcFirstLastPara="1" wrap="square" lIns="91425" tIns="45700" rIns="91425" bIns="45700" anchor="t" anchorCtr="0">
            <a:spAutoFit/>
          </a:bodyPr>
          <a:lstStyle/>
          <a:p>
            <a:pPr>
              <a:lnSpc>
                <a:spcPct val="150000"/>
              </a:lnSpc>
              <a:tabLst>
                <a:tab pos="1524000" algn="l"/>
              </a:tabLst>
            </a:pPr>
            <a:r>
              <a:rPr lang="en-US" sz="3200" b="1" dirty="0">
                <a:effectLst/>
                <a:latin typeface="Romon"/>
                <a:ea typeface="Times New Roman" panose="02020603050405020304" pitchFamily="18" charset="0"/>
              </a:rPr>
              <a:t>Non-Functional Requirements</a:t>
            </a:r>
            <a:r>
              <a:rPr lang="en-US" sz="3200" b="1" dirty="0">
                <a:effectLst/>
                <a:uFill>
                  <a:solidFill>
                    <a:srgbClr val="000000"/>
                  </a:solidFill>
                </a:uFill>
                <a:latin typeface="Romon"/>
                <a:ea typeface="Times New Roman" panose="02020603050405020304" pitchFamily="18" charset="0"/>
              </a:rPr>
              <a:t>:</a:t>
            </a:r>
            <a:endParaRPr lang="x-none" sz="3200" b="1"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524000" algn="l"/>
              </a:tabLst>
            </a:pPr>
            <a:r>
              <a:rPr lang="en-US" sz="3200" dirty="0">
                <a:effectLst/>
                <a:latin typeface="Romon"/>
                <a:ea typeface="Times New Roman" panose="02020603050405020304" pitchFamily="18" charset="0"/>
              </a:rPr>
              <a:t>Availability (A)</a:t>
            </a:r>
            <a:endParaRPr lang="x-none" sz="3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524000" algn="l"/>
              </a:tabLst>
            </a:pPr>
            <a:r>
              <a:rPr lang="en-US" sz="3200" dirty="0">
                <a:effectLst/>
                <a:latin typeface="Romon"/>
                <a:ea typeface="Times New Roman" panose="02020603050405020304" pitchFamily="18" charset="0"/>
              </a:rPr>
              <a:t>Performance (PE)</a:t>
            </a:r>
            <a:endParaRPr lang="x-none" sz="3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524000" algn="l"/>
              </a:tabLst>
            </a:pPr>
            <a:r>
              <a:rPr lang="en-US" sz="3200" dirty="0">
                <a:effectLst/>
                <a:latin typeface="Times New Roman" panose="02020603050405020304" pitchFamily="18" charset="0"/>
                <a:ea typeface="Times New Roman" panose="02020603050405020304" pitchFamily="18" charset="0"/>
              </a:rPr>
              <a:t>Maintainability (MA</a:t>
            </a:r>
            <a:r>
              <a:rPr lang="en-US" sz="3200" dirty="0" smtClean="0">
                <a:effectLst/>
                <a:latin typeface="Times New Roman" panose="02020603050405020304" pitchFamily="18" charset="0"/>
                <a:ea typeface="Times New Roman" panose="02020603050405020304" pitchFamily="18" charset="0"/>
              </a:rPr>
              <a:t>)</a:t>
            </a:r>
            <a:endParaRPr lang="x-none" sz="3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mj-lt"/>
              <a:buAutoNum type="arabicPeriod"/>
              <a:tabLst>
                <a:tab pos="1524000" algn="l"/>
              </a:tabLst>
            </a:pPr>
            <a:r>
              <a:rPr lang="en-US" sz="3200" dirty="0">
                <a:effectLst/>
                <a:latin typeface="Romon"/>
                <a:ea typeface="Times New Roman" panose="02020603050405020304" pitchFamily="18" charset="0"/>
              </a:rPr>
              <a:t>Supportability (SU)</a:t>
            </a:r>
            <a:endParaRPr lang="x-none" sz="3200" dirty="0">
              <a:effectLst/>
              <a:latin typeface="Times New Roman" panose="02020603050405020304" pitchFamily="18" charset="0"/>
              <a:ea typeface="Times New Roman" panose="02020603050405020304" pitchFamily="18" charset="0"/>
            </a:endParaRPr>
          </a:p>
          <a:p>
            <a:pPr>
              <a:lnSpc>
                <a:spcPct val="150000"/>
              </a:lnSpc>
              <a:tabLst>
                <a:tab pos="1524000" algn="l"/>
              </a:tabLst>
            </a:pPr>
            <a:endParaRPr lang="x-none" sz="3200" dirty="0">
              <a:effectLst/>
              <a:latin typeface="Times New Roman" panose="02020603050405020304" pitchFamily="18" charset="0"/>
              <a:ea typeface="Times New Roman" panose="02020603050405020304" pitchFamily="18" charset="0"/>
            </a:endParaRPr>
          </a:p>
          <a:p>
            <a:pPr>
              <a:lnSpc>
                <a:spcPct val="150000"/>
              </a:lnSpc>
              <a:tabLst>
                <a:tab pos="1524000" algn="l"/>
              </a:tabLst>
            </a:pPr>
            <a:endParaRPr lang="x-none"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63697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8</a:t>
            </a:fld>
            <a:endParaRPr sz="3200">
              <a:solidFill>
                <a:schemeClr val="lt1"/>
              </a:solidFill>
            </a:endParaRPr>
          </a:p>
        </p:txBody>
      </p:sp>
      <p:grpSp>
        <p:nvGrpSpPr>
          <p:cNvPr id="239" name="Google Shape;239;p21"/>
          <p:cNvGrpSpPr/>
          <p:nvPr/>
        </p:nvGrpSpPr>
        <p:grpSpPr>
          <a:xfrm>
            <a:off x="-2" y="9568581"/>
            <a:ext cx="19010314" cy="1112119"/>
            <a:chOff x="-2" y="9568581"/>
            <a:chExt cx="19010314" cy="1112119"/>
          </a:xfrm>
        </p:grpSpPr>
        <p:grpSp>
          <p:nvGrpSpPr>
            <p:cNvPr id="240" name="Google Shape;240;p21"/>
            <p:cNvGrpSpPr/>
            <p:nvPr/>
          </p:nvGrpSpPr>
          <p:grpSpPr>
            <a:xfrm>
              <a:off x="-2" y="9568581"/>
              <a:ext cx="19010314" cy="1112119"/>
              <a:chOff x="-324645" y="2222500"/>
              <a:chExt cx="22261686" cy="1302327"/>
            </a:xfrm>
          </p:grpSpPr>
          <p:sp>
            <p:nvSpPr>
              <p:cNvPr id="241" name="Google Shape;241;p2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2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3" name="Google Shape;243;p2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4" name="Google Shape;244;p21"/>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effectLst/>
                <a:latin typeface="Times New Roman" panose="02020603050405020304" pitchFamily="18" charset="0"/>
                <a:ea typeface="Times New Roman" panose="02020603050405020304" pitchFamily="18" charset="0"/>
              </a:rPr>
              <a:t>Captcha Recognition</a:t>
            </a:r>
            <a:endParaRPr lang="en-US" sz="4000" dirty="0"/>
          </a:p>
        </p:txBody>
      </p:sp>
      <p:sp>
        <p:nvSpPr>
          <p:cNvPr id="245" name="Google Shape;245;p21"/>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Dec - 2021</a:t>
            </a:r>
            <a:endParaRPr sz="2800" dirty="0">
              <a:solidFill>
                <a:schemeClr val="dk1"/>
              </a:solidFill>
              <a:latin typeface="Calibri"/>
              <a:ea typeface="Calibri"/>
              <a:cs typeface="Calibri"/>
              <a:sym typeface="Calibri"/>
            </a:endParaRPr>
          </a:p>
        </p:txBody>
      </p:sp>
      <p:sp>
        <p:nvSpPr>
          <p:cNvPr id="246" name="Google Shape;246;p21"/>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8</a:t>
            </a:fld>
            <a:endParaRPr sz="1870">
              <a:solidFill>
                <a:schemeClr val="lt1"/>
              </a:solidFill>
              <a:latin typeface="Calibri"/>
              <a:ea typeface="Calibri"/>
              <a:cs typeface="Calibri"/>
              <a:sym typeface="Calibri"/>
            </a:endParaRPr>
          </a:p>
        </p:txBody>
      </p:sp>
      <p:grpSp>
        <p:nvGrpSpPr>
          <p:cNvPr id="247" name="Google Shape;247;p21"/>
          <p:cNvGrpSpPr/>
          <p:nvPr/>
        </p:nvGrpSpPr>
        <p:grpSpPr>
          <a:xfrm>
            <a:off x="-26281" y="774700"/>
            <a:ext cx="15071695" cy="827992"/>
            <a:chOff x="-16184" y="8640158"/>
            <a:chExt cx="4045716" cy="439420"/>
          </a:xfrm>
        </p:grpSpPr>
        <p:sp>
          <p:nvSpPr>
            <p:cNvPr id="248" name="Google Shape;248;p2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5. Tools and technologies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249" name="Google Shape;249;p2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50" name="Google Shape;250;p21"/>
          <p:cNvSpPr txBox="1"/>
          <p:nvPr/>
        </p:nvSpPr>
        <p:spPr>
          <a:xfrm>
            <a:off x="1242899" y="2055585"/>
            <a:ext cx="15544800" cy="5078273"/>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HTML</a:t>
            </a: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CSS</a:t>
            </a:r>
          </a:p>
          <a:p>
            <a:pPr marL="571500" marR="0" lvl="0" indent="-571500" algn="l" rtl="0">
              <a:spcBef>
                <a:spcPts val="0"/>
              </a:spcBef>
              <a:spcAft>
                <a:spcPts val="0"/>
              </a:spcAft>
              <a:buClr>
                <a:schemeClr val="dk1"/>
              </a:buClr>
              <a:buSzPts val="3600"/>
              <a:buFont typeface="Noto Sans Symbols"/>
              <a:buChar char="✔"/>
            </a:pPr>
            <a:r>
              <a:rPr lang="en-US" sz="3600" dirty="0" smtClean="0">
                <a:solidFill>
                  <a:schemeClr val="dk1"/>
                </a:solidFill>
                <a:latin typeface="Calibri"/>
                <a:cs typeface="Calibri"/>
                <a:sym typeface="Calibri"/>
              </a:rPr>
              <a:t>JS</a:t>
            </a:r>
            <a:endParaRPr lang="en-US" sz="3600" dirty="0">
              <a:solidFill>
                <a:schemeClr val="dk1"/>
              </a:solidFill>
              <a:latin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Python 3</a:t>
            </a:r>
          </a:p>
          <a:p>
            <a:pPr marL="571500" marR="0" lvl="0" indent="-571500" algn="l" rtl="0">
              <a:spcBef>
                <a:spcPts val="0"/>
              </a:spcBef>
              <a:spcAft>
                <a:spcPts val="0"/>
              </a:spcAft>
              <a:buClr>
                <a:schemeClr val="dk1"/>
              </a:buClr>
              <a:buSzPts val="3600"/>
              <a:buFont typeface="Noto Sans Symbols"/>
              <a:buChar char="✔"/>
            </a:pPr>
            <a:r>
              <a:rPr lang="en-US" sz="3600" dirty="0" smtClean="0">
                <a:solidFill>
                  <a:schemeClr val="dk1"/>
                </a:solidFill>
                <a:latin typeface="Calibri"/>
                <a:cs typeface="Calibri"/>
                <a:sym typeface="Calibri"/>
              </a:rPr>
              <a:t>SQL </a:t>
            </a:r>
            <a:r>
              <a:rPr lang="en-US" sz="3600" dirty="0" err="1" smtClean="0">
                <a:solidFill>
                  <a:schemeClr val="dk1"/>
                </a:solidFill>
                <a:latin typeface="Calibri"/>
                <a:cs typeface="Calibri"/>
                <a:sym typeface="Calibri"/>
              </a:rPr>
              <a:t>Alchamy</a:t>
            </a:r>
            <a:endParaRPr lang="en-US" sz="3600" dirty="0">
              <a:solidFill>
                <a:schemeClr val="dk1"/>
              </a:solidFill>
              <a:latin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Flask</a:t>
            </a:r>
          </a:p>
          <a:p>
            <a:pPr marL="571500" marR="0" lvl="0" indent="-571500" algn="l" rtl="0">
              <a:spcBef>
                <a:spcPts val="0"/>
              </a:spcBef>
              <a:spcAft>
                <a:spcPts val="0"/>
              </a:spcAft>
              <a:buClr>
                <a:schemeClr val="dk1"/>
              </a:buClr>
              <a:buSzPts val="3600"/>
              <a:buFont typeface="Noto Sans Symbols"/>
              <a:buChar char="✔"/>
            </a:pPr>
            <a:r>
              <a:rPr lang="en-US" sz="3600" dirty="0" err="1">
                <a:solidFill>
                  <a:schemeClr val="dk1"/>
                </a:solidFill>
                <a:latin typeface="Calibri"/>
                <a:cs typeface="Calibri"/>
                <a:sym typeface="Calibri"/>
              </a:rPr>
              <a:t>Keras</a:t>
            </a:r>
            <a:endParaRPr lang="en-US" sz="3600" dirty="0">
              <a:solidFill>
                <a:schemeClr val="dk1"/>
              </a:solidFill>
              <a:latin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cs typeface="Calibri"/>
                <a:sym typeface="Calibri"/>
              </a:rPr>
              <a:t>CNN (Convolutional neural network)</a:t>
            </a:r>
          </a:p>
          <a:p>
            <a:pPr marL="571500" marR="0" lvl="0" indent="-571500" algn="l" rtl="0">
              <a:spcBef>
                <a:spcPts val="0"/>
              </a:spcBef>
              <a:spcAft>
                <a:spcPts val="0"/>
              </a:spcAft>
              <a:buClr>
                <a:schemeClr val="dk1"/>
              </a:buClr>
              <a:buSzPts val="3600"/>
              <a:buFont typeface="Noto Sans Symbols"/>
              <a:buChar char="✔"/>
            </a:pPr>
            <a:endParaRPr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pPr marL="0" lvl="0" indent="0" algn="r" rtl="0">
                <a:spcBef>
                  <a:spcPts val="0"/>
                </a:spcBef>
                <a:spcAft>
                  <a:spcPts val="0"/>
                </a:spcAft>
                <a:buNone/>
              </a:pPr>
              <a:t>9</a:t>
            </a:fld>
            <a:endParaRPr sz="3200">
              <a:solidFill>
                <a:schemeClr val="lt1"/>
              </a:solidFill>
            </a:endParaRPr>
          </a:p>
        </p:txBody>
      </p:sp>
      <p:grpSp>
        <p:nvGrpSpPr>
          <p:cNvPr id="363" name="Google Shape;363;p28"/>
          <p:cNvGrpSpPr/>
          <p:nvPr/>
        </p:nvGrpSpPr>
        <p:grpSpPr>
          <a:xfrm>
            <a:off x="-2" y="9568581"/>
            <a:ext cx="19010314" cy="1112119"/>
            <a:chOff x="-2" y="9568581"/>
            <a:chExt cx="19010314" cy="1112119"/>
          </a:xfrm>
        </p:grpSpPr>
        <p:grpSp>
          <p:nvGrpSpPr>
            <p:cNvPr id="364" name="Google Shape;364;p28"/>
            <p:cNvGrpSpPr/>
            <p:nvPr/>
          </p:nvGrpSpPr>
          <p:grpSpPr>
            <a:xfrm>
              <a:off x="-2" y="9568581"/>
              <a:ext cx="19010314" cy="1112119"/>
              <a:chOff x="-324645" y="2222500"/>
              <a:chExt cx="22261686" cy="1302327"/>
            </a:xfrm>
          </p:grpSpPr>
          <p:sp>
            <p:nvSpPr>
              <p:cNvPr id="365" name="Google Shape;365;p2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2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7" name="Google Shape;367;p2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8" name="Google Shape;368;p28"/>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err="1">
                <a:effectLst/>
                <a:latin typeface="Times New Roman" panose="02020603050405020304" pitchFamily="18" charset="0"/>
                <a:ea typeface="Times New Roman" panose="02020603050405020304" pitchFamily="18" charset="0"/>
              </a:rPr>
              <a:t>Captcha</a:t>
            </a:r>
            <a:r>
              <a:rPr lang="en-US" sz="4000" dirty="0">
                <a:effectLst/>
                <a:latin typeface="Times New Roman" panose="02020603050405020304" pitchFamily="18" charset="0"/>
                <a:ea typeface="Times New Roman" panose="02020603050405020304" pitchFamily="18" charset="0"/>
              </a:rPr>
              <a:t> </a:t>
            </a:r>
            <a:r>
              <a:rPr lang="en-US" sz="4000" dirty="0" smtClean="0">
                <a:latin typeface="Times New Roman" panose="02020603050405020304" pitchFamily="18" charset="0"/>
                <a:ea typeface="Times New Roman" panose="02020603050405020304" pitchFamily="18" charset="0"/>
              </a:rPr>
              <a:t>Recognition</a:t>
            </a:r>
            <a:endParaRPr lang="en-US" sz="4000" dirty="0"/>
          </a:p>
        </p:txBody>
      </p:sp>
      <p:sp>
        <p:nvSpPr>
          <p:cNvPr id="369" name="Google Shape;369;p2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smtClean="0">
                <a:solidFill>
                  <a:schemeClr val="dk1"/>
                </a:solidFill>
                <a:latin typeface="Times New Roman"/>
                <a:ea typeface="Times New Roman"/>
                <a:cs typeface="Times New Roman"/>
                <a:sym typeface="Times New Roman"/>
              </a:rPr>
              <a:t>Dec</a:t>
            </a:r>
            <a:r>
              <a:rPr lang="en-US" sz="2800" dirty="0" smtClean="0">
                <a:solidFill>
                  <a:schemeClr val="dk1"/>
                </a:solidFill>
                <a:latin typeface="Times New Roman"/>
                <a:ea typeface="Times New Roman"/>
                <a:cs typeface="Times New Roman"/>
                <a:sym typeface="Times New Roman"/>
              </a:rPr>
              <a:t> </a:t>
            </a:r>
            <a:r>
              <a:rPr lang="en-US" sz="2800" dirty="0">
                <a:solidFill>
                  <a:schemeClr val="dk1"/>
                </a:solidFill>
                <a:latin typeface="Times New Roman"/>
                <a:ea typeface="Times New Roman"/>
                <a:cs typeface="Times New Roman"/>
                <a:sym typeface="Times New Roman"/>
              </a:rPr>
              <a:t>- </a:t>
            </a:r>
            <a:r>
              <a:rPr lang="en-US" sz="2800" dirty="0" smtClean="0">
                <a:solidFill>
                  <a:schemeClr val="dk1"/>
                </a:solidFill>
                <a:latin typeface="Times New Roman"/>
                <a:ea typeface="Times New Roman"/>
                <a:cs typeface="Times New Roman"/>
                <a:sym typeface="Times New Roman"/>
              </a:rPr>
              <a:t>2021</a:t>
            </a:r>
            <a:endParaRPr sz="2800" dirty="0">
              <a:solidFill>
                <a:schemeClr val="dk1"/>
              </a:solidFill>
              <a:latin typeface="Calibri"/>
              <a:ea typeface="Calibri"/>
              <a:cs typeface="Calibri"/>
              <a:sym typeface="Calibri"/>
            </a:endParaRPr>
          </a:p>
        </p:txBody>
      </p:sp>
      <p:sp>
        <p:nvSpPr>
          <p:cNvPr id="370" name="Google Shape;370;p28"/>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pPr marL="0" marR="0" lvl="0" indent="0" algn="r" rtl="0">
                <a:spcBef>
                  <a:spcPts val="0"/>
                </a:spcBef>
                <a:spcAft>
                  <a:spcPts val="0"/>
                </a:spcAft>
                <a:buNone/>
              </a:pPr>
              <a:t>9</a:t>
            </a:fld>
            <a:endParaRPr sz="1870">
              <a:solidFill>
                <a:schemeClr val="lt1"/>
              </a:solidFill>
              <a:latin typeface="Calibri"/>
              <a:ea typeface="Calibri"/>
              <a:cs typeface="Calibri"/>
              <a:sym typeface="Calibri"/>
            </a:endParaRPr>
          </a:p>
        </p:txBody>
      </p:sp>
      <p:grpSp>
        <p:nvGrpSpPr>
          <p:cNvPr id="371" name="Google Shape;371;p28"/>
          <p:cNvGrpSpPr/>
          <p:nvPr/>
        </p:nvGrpSpPr>
        <p:grpSpPr>
          <a:xfrm>
            <a:off x="-26281" y="774700"/>
            <a:ext cx="15071695" cy="827992"/>
            <a:chOff x="-16184" y="8640158"/>
            <a:chExt cx="4045716" cy="439420"/>
          </a:xfrm>
        </p:grpSpPr>
        <p:sp>
          <p:nvSpPr>
            <p:cNvPr id="372" name="Google Shape;372;p2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6</a:t>
              </a:r>
              <a:r>
                <a:rPr lang="en-US" sz="5400" b="0" i="0" u="none" strike="noStrike" cap="none" dirty="0">
                  <a:solidFill>
                    <a:schemeClr val="lt1"/>
                  </a:solidFill>
                  <a:latin typeface="Calibri"/>
                  <a:ea typeface="Calibri"/>
                  <a:cs typeface="Calibri"/>
                  <a:sym typeface="Calibri"/>
                </a:rPr>
                <a:t>. </a:t>
              </a:r>
              <a:r>
                <a:rPr lang="en-US" sz="5400" b="0" i="0" u="none" strike="noStrike" cap="none" dirty="0" smtClean="0">
                  <a:solidFill>
                    <a:schemeClr val="lt1"/>
                  </a:solidFill>
                  <a:latin typeface="Calibri"/>
                  <a:ea typeface="Calibri"/>
                  <a:cs typeface="Calibri"/>
                  <a:sym typeface="Calibri"/>
                </a:rPr>
                <a:t>Algorithm</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373" name="Google Shape;373;p2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4" name="Google Shape;374;p28"/>
          <p:cNvSpPr txBox="1"/>
          <p:nvPr/>
        </p:nvSpPr>
        <p:spPr>
          <a:xfrm>
            <a:off x="1642862" y="2521262"/>
            <a:ext cx="13459025" cy="2708393"/>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Clr>
                <a:schemeClr val="dk1"/>
              </a:buClr>
              <a:buSzPts val="3200"/>
            </a:pPr>
            <a:r>
              <a:rPr lang="en-US" sz="3200" dirty="0" smtClean="0"/>
              <a:t>   </a:t>
            </a:r>
            <a:r>
              <a:rPr lang="en-US" sz="2400" dirty="0" smtClean="0"/>
              <a:t>The </a:t>
            </a:r>
            <a:r>
              <a:rPr lang="en-US" sz="2400" dirty="0" smtClean="0"/>
              <a:t>CNN would have two pairs of convolution and pooling before the dense layers. Instead of feeding the whole CAPTCHA to the network, we are going to break the CAPTCHA into four characters and feed them individually to the model. This requires the final output layer of the CNN to predict one of the 36 classes pertaining to the 26 letters and 10 digits.</a:t>
            </a:r>
          </a:p>
          <a:p>
            <a:pPr marL="342900" marR="0" lvl="0" indent="-342900" algn="l" rtl="0">
              <a:spcBef>
                <a:spcPts val="0"/>
              </a:spcBef>
              <a:spcAft>
                <a:spcPts val="0"/>
              </a:spcAft>
              <a:buClr>
                <a:schemeClr val="dk1"/>
              </a:buClr>
              <a:buSzPts val="3200"/>
            </a:pP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6106</TotalTime>
  <Words>1030</Words>
  <Application>Microsoft Office PowerPoint</Application>
  <PresentationFormat>Custom</PresentationFormat>
  <Paragraphs>170</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cp:revision>
  <dcterms:modified xsi:type="dcterms:W3CDTF">2021-11-24T04:33:20Z</dcterms:modified>
</cp:coreProperties>
</file>