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62" r:id="rId4"/>
    <p:sldId id="263" r:id="rId5"/>
    <p:sldId id="264"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5" r:id="rId21"/>
    <p:sldId id="286"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36FE76-E5B2-450D-ACC1-6579EC48593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241536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FE76-E5B2-450D-ACC1-6579EC48593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4318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FE76-E5B2-450D-ACC1-6579EC48593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1097725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E82E64-FDEF-499B-8F3F-2ED532D9E65F}" type="datetime1">
              <a:rPr lang="en-US" smtClean="0">
                <a:solidFill>
                  <a:prstClr val="black">
                    <a:tint val="75000"/>
                  </a:prstClr>
                </a:solidFill>
              </a:rPr>
              <a:p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2881227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D3E69-DCD9-4A07-8178-CE96A915AE20}" type="datetime1">
              <a:rPr lang="en-US" smtClean="0">
                <a:solidFill>
                  <a:prstClr val="black">
                    <a:tint val="75000"/>
                  </a:prstClr>
                </a:solidFill>
              </a:rPr>
              <a:p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2436385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ED11C-C031-404D-B23B-43FC9AC24857}" type="datetime1">
              <a:rPr lang="en-US" smtClean="0">
                <a:solidFill>
                  <a:prstClr val="black">
                    <a:tint val="75000"/>
                  </a:prstClr>
                </a:solidFill>
              </a:rPr>
              <a:p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3800659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55E7B-EDC1-4BD8-801C-55BCB1A224B4}" type="datetime1">
              <a:rPr lang="en-US" smtClean="0">
                <a:solidFill>
                  <a:prstClr val="black">
                    <a:tint val="75000"/>
                  </a:prstClr>
                </a:solidFill>
              </a:rPr>
              <a:pPr/>
              <a:t>10/30/2021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2951728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BA2B65-79D7-47C2-8A8A-C04D5B55E069}" type="datetime1">
              <a:rPr lang="en-US" smtClean="0">
                <a:solidFill>
                  <a:prstClr val="black">
                    <a:tint val="75000"/>
                  </a:prstClr>
                </a:solidFill>
              </a:rPr>
              <a:pPr/>
              <a:t>10/30/2021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2728085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F92A9B-9442-4856-9250-6CD29B7BE8AB}" type="datetime1">
              <a:rPr lang="en-US" smtClean="0">
                <a:solidFill>
                  <a:prstClr val="black">
                    <a:tint val="75000"/>
                  </a:prstClr>
                </a:solidFill>
              </a:rPr>
              <a:pPr/>
              <a:t>10/30/2021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644377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1BF59-BA54-44D4-914D-64C4F4AB561C}" type="datetime1">
              <a:rPr lang="en-US" smtClean="0">
                <a:solidFill>
                  <a:prstClr val="black">
                    <a:tint val="75000"/>
                  </a:prstClr>
                </a:solidFill>
              </a:rPr>
              <a:pPr/>
              <a:t>10/30/2021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351088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F8693-31D7-4F8C-9276-EBFB12D61FE7}" type="datetime1">
              <a:rPr lang="en-US" smtClean="0">
                <a:solidFill>
                  <a:prstClr val="black">
                    <a:tint val="75000"/>
                  </a:prstClr>
                </a:solidFill>
              </a:rPr>
              <a:pPr/>
              <a:t>10/30/2021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283610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FE76-E5B2-450D-ACC1-6579EC48593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3500660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EEF16C-4F27-4511-9A0A-3F8AEAD360B8}" type="datetime1">
              <a:rPr lang="en-US" smtClean="0">
                <a:solidFill>
                  <a:prstClr val="black">
                    <a:tint val="75000"/>
                  </a:prstClr>
                </a:solidFill>
              </a:rPr>
              <a:pPr/>
              <a:t>10/30/2021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2037423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26922-5511-4DEE-AEE8-A475A982D632}" type="datetime1">
              <a:rPr lang="en-US" smtClean="0">
                <a:solidFill>
                  <a:prstClr val="black">
                    <a:tint val="75000"/>
                  </a:prstClr>
                </a:solidFill>
              </a:rPr>
              <a:p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774408255"/>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26922-5511-4DEE-AEE8-A475A982D632}" type="datetime1">
              <a:rPr lang="en-US" smtClean="0">
                <a:solidFill>
                  <a:prstClr val="black">
                    <a:tint val="75000"/>
                  </a:prstClr>
                </a:solidFill>
              </a:rPr>
              <a:p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5594CA-3706-4451-882D-970E401BC8F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362100416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526922-5511-4DEE-AEE8-A475A982D632}" type="datetime1">
              <a:rPr lang="en-US" smtClean="0">
                <a:solidFill>
                  <a:prstClr val="black">
                    <a:tint val="75000"/>
                  </a:prstClr>
                </a:solidFill>
              </a:rPr>
              <a:pPr/>
              <a:t>10/30/2021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3244894774"/>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526922-5511-4DEE-AEE8-A475A982D632}" type="datetime1">
              <a:rPr lang="en-US" smtClean="0">
                <a:solidFill>
                  <a:prstClr val="black">
                    <a:tint val="75000"/>
                  </a:prstClr>
                </a:solidFill>
              </a:rPr>
              <a:pPr/>
              <a:t>10/30/2021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5594CA-3706-4451-882D-970E401BC8F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2322735221"/>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526922-5511-4DEE-AEE8-A475A982D632}" type="datetime1">
              <a:rPr lang="en-US" smtClean="0">
                <a:solidFill>
                  <a:prstClr val="black">
                    <a:tint val="75000"/>
                  </a:prstClr>
                </a:solidFill>
              </a:rPr>
              <a:pPr/>
              <a:t>10/30/2021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1315157227"/>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4AD28-E475-4C92-B6DC-36C18EB821E5}" type="datetime1">
              <a:rPr lang="en-US" smtClean="0">
                <a:solidFill>
                  <a:prstClr val="black">
                    <a:tint val="75000"/>
                  </a:prstClr>
                </a:solidFill>
              </a:rPr>
              <a:p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418646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08762-4942-468B-AE5E-38305C224139}" type="datetime1">
              <a:rPr lang="en-US" smtClean="0">
                <a:solidFill>
                  <a:prstClr val="black">
                    <a:tint val="75000"/>
                  </a:prstClr>
                </a:solidFill>
              </a:rPr>
              <a:pPr/>
              <a:t>10/30/2021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5594CA-3706-4451-882D-970E401BC8F8}" type="slidenum">
              <a:rPr lang="en-US" smtClean="0"/>
              <a:pPr/>
              <a:t>‹#›</a:t>
            </a:fld>
            <a:endParaRPr lang="en-US"/>
          </a:p>
        </p:txBody>
      </p:sp>
    </p:spTree>
    <p:extLst>
      <p:ext uri="{BB962C8B-B14F-4D97-AF65-F5344CB8AC3E}">
        <p14:creationId xmlns:p14="http://schemas.microsoft.com/office/powerpoint/2010/main" val="898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6FE76-E5B2-450D-ACC1-6579EC48593E}"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315315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36FE76-E5B2-450D-ACC1-6579EC48593E}"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406532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36FE76-E5B2-450D-ACC1-6579EC48593E}"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362332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36FE76-E5B2-450D-ACC1-6579EC48593E}"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130774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6FE76-E5B2-450D-ACC1-6579EC48593E}"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68298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E76-E5B2-450D-ACC1-6579EC48593E}"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313510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E76-E5B2-450D-ACC1-6579EC48593E}"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8E65B-09F8-4F94-A227-781F7DF20486}" type="slidenum">
              <a:rPr lang="en-US" smtClean="0"/>
              <a:t>‹#›</a:t>
            </a:fld>
            <a:endParaRPr lang="en-US"/>
          </a:p>
        </p:txBody>
      </p:sp>
    </p:spTree>
    <p:extLst>
      <p:ext uri="{BB962C8B-B14F-4D97-AF65-F5344CB8AC3E}">
        <p14:creationId xmlns:p14="http://schemas.microsoft.com/office/powerpoint/2010/main" val="383843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6FE76-E5B2-450D-ACC1-6579EC48593E}" type="datetimeFigureOut">
              <a:rPr lang="en-US" smtClean="0"/>
              <a:t>10/30/2021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8E65B-09F8-4F94-A227-781F7DF20486}" type="slidenum">
              <a:rPr lang="en-US" smtClean="0"/>
              <a:t>‹#›</a:t>
            </a:fld>
            <a:endParaRPr lang="en-US"/>
          </a:p>
        </p:txBody>
      </p:sp>
    </p:spTree>
    <p:extLst>
      <p:ext uri="{BB962C8B-B14F-4D97-AF65-F5344CB8AC3E}">
        <p14:creationId xmlns:p14="http://schemas.microsoft.com/office/powerpoint/2010/main" val="250272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D3526922-5511-4DEE-AEE8-A475A982D632}" type="datetime1">
              <a:rPr lang="en-US" smtClean="0">
                <a:solidFill>
                  <a:prstClr val="black">
                    <a:tint val="75000"/>
                  </a:prstClr>
                </a:solidFill>
              </a:rPr>
              <a:pPr defTabSz="457200"/>
              <a:t>10/30/2021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defTabSz="457200"/>
            <a:fld id="{BF5594CA-3706-4451-882D-970E401BC8F8}" type="slidenum">
              <a:rPr lang="en-US" smtClean="0"/>
              <a:pPr defTabSz="457200"/>
              <a:t>‹#›</a:t>
            </a:fld>
            <a:endParaRPr lang="en-US"/>
          </a:p>
        </p:txBody>
      </p:sp>
    </p:spTree>
    <p:extLst>
      <p:ext uri="{BB962C8B-B14F-4D97-AF65-F5344CB8AC3E}">
        <p14:creationId xmlns:p14="http://schemas.microsoft.com/office/powerpoint/2010/main" val="1826078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4FA6-29A5-4BF4-8728-6F0754B534BE}"/>
              </a:ext>
            </a:extLst>
          </p:cNvPr>
          <p:cNvSpPr>
            <a:spLocks noGrp="1"/>
          </p:cNvSpPr>
          <p:nvPr>
            <p:ph type="ctrTitle"/>
          </p:nvPr>
        </p:nvSpPr>
        <p:spPr/>
        <p:txBody>
          <a:bodyPr/>
          <a:lstStyle/>
          <a:p>
            <a:r>
              <a:rPr lang="en-US"/>
              <a:t>E-Commerce Analytics</a:t>
            </a:r>
            <a:endParaRPr lang="en-US" dirty="0"/>
          </a:p>
        </p:txBody>
      </p:sp>
      <p:sp>
        <p:nvSpPr>
          <p:cNvPr id="3" name="Subtitle 2">
            <a:extLst>
              <a:ext uri="{FF2B5EF4-FFF2-40B4-BE49-F238E27FC236}">
                <a16:creationId xmlns:a16="http://schemas.microsoft.com/office/drawing/2014/main" id="{A09C91BC-5A72-4DEB-8D73-CF88DB854D48}"/>
              </a:ext>
            </a:extLst>
          </p:cNvPr>
          <p:cNvSpPr>
            <a:spLocks noGrp="1"/>
          </p:cNvSpPr>
          <p:nvPr>
            <p:ph type="subTitle" idx="1"/>
          </p:nvPr>
        </p:nvSpPr>
        <p:spPr/>
        <p:txBody>
          <a:bodyPr/>
          <a:lstStyle/>
          <a:p>
            <a:r>
              <a:rPr lang="en-US"/>
              <a:t>DATA SCIENCE PRODEGREE PROJECT</a:t>
            </a:r>
            <a:endParaRPr lang="en-US" dirty="0"/>
          </a:p>
        </p:txBody>
      </p:sp>
      <p:sp>
        <p:nvSpPr>
          <p:cNvPr id="4" name="Footer Placeholder 3">
            <a:extLst>
              <a:ext uri="{FF2B5EF4-FFF2-40B4-BE49-F238E27FC236}">
                <a16:creationId xmlns:a16="http://schemas.microsoft.com/office/drawing/2014/main" id="{BB2ED1BE-53E4-4750-89EB-287DF670913E}"/>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45F90C50-4F40-48A5-924A-D6156DBD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7" name="Rectangle 6">
            <a:extLst>
              <a:ext uri="{FF2B5EF4-FFF2-40B4-BE49-F238E27FC236}">
                <a16:creationId xmlns:a16="http://schemas.microsoft.com/office/drawing/2014/main" id="{0F3D7565-DF1F-4D25-94DE-31CF4D32226F}"/>
              </a:ext>
            </a:extLst>
          </p:cNvPr>
          <p:cNvSpPr/>
          <p:nvPr/>
        </p:nvSpPr>
        <p:spPr>
          <a:xfrm>
            <a:off x="5611090" y="345441"/>
            <a:ext cx="6096001" cy="6010910"/>
          </a:xfrm>
          <a:prstGeom prst="rect">
            <a:avLst/>
          </a:prstGeom>
          <a:solidFill>
            <a:srgbClr val="CC6600"/>
          </a:solidFill>
          <a:effectLst>
            <a:glow rad="228600">
              <a:schemeClr val="accent2">
                <a:satMod val="175000"/>
                <a:alpha val="40000"/>
              </a:schemeClr>
            </a:glow>
          </a:effectLst>
          <a:scene3d>
            <a:camera prst="perspectiveLeft"/>
            <a:lightRig rig="threePt" dir="t"/>
          </a:scene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0" dirty="0">
              <a:solidFill>
                <a:schemeClr val="tx1"/>
              </a:solidFill>
              <a:latin typeface="Centaur" panose="02030504050205020304" pitchFamily="18" charset="0"/>
            </a:endParaRPr>
          </a:p>
          <a:p>
            <a:pPr algn="ctr"/>
            <a:r>
              <a:rPr lang="en-US" sz="8000" dirty="0">
                <a:solidFill>
                  <a:schemeClr val="tx1"/>
                </a:solidFill>
                <a:latin typeface="Centaur" panose="02030504050205020304" pitchFamily="18" charset="0"/>
              </a:rPr>
              <a:t>E- Commerce </a:t>
            </a:r>
          </a:p>
          <a:p>
            <a:pPr algn="ctr"/>
            <a:r>
              <a:rPr lang="en-US" sz="8000" dirty="0">
                <a:solidFill>
                  <a:schemeClr val="tx1"/>
                </a:solidFill>
                <a:latin typeface="Centaur" panose="02030504050205020304" pitchFamily="18" charset="0"/>
              </a:rPr>
              <a:t>Analytics</a:t>
            </a:r>
          </a:p>
          <a:p>
            <a:pPr algn="ctr"/>
            <a:endParaRPr lang="en-US" sz="4400" dirty="0">
              <a:solidFill>
                <a:schemeClr val="tx1"/>
              </a:solidFill>
              <a:latin typeface="Centaur" panose="02030504050205020304" pitchFamily="18" charset="0"/>
            </a:endParaRPr>
          </a:p>
          <a:p>
            <a:pPr algn="ctr"/>
            <a:r>
              <a:rPr lang="en-US" sz="3200" dirty="0">
                <a:solidFill>
                  <a:srgbClr val="002060"/>
                </a:solidFill>
                <a:effectLst>
                  <a:outerShdw blurRad="38100" dist="38100" dir="2700000" algn="tl">
                    <a:srgbClr val="000000">
                      <a:alpha val="43137"/>
                    </a:srgbClr>
                  </a:outerShdw>
                </a:effectLst>
                <a:latin typeface="Bahnschrift SemiBold SemiConden" panose="020B0502040204020203" pitchFamily="34" charset="0"/>
              </a:rPr>
              <a:t> </a:t>
            </a:r>
            <a:endParaRPr lang="en-US" sz="2400" dirty="0">
              <a:solidFill>
                <a:srgbClr val="002060"/>
              </a:solidFill>
              <a:effectLst>
                <a:outerShdw blurRad="38100" dist="38100" dir="2700000" algn="tl">
                  <a:srgbClr val="000000">
                    <a:alpha val="43137"/>
                  </a:srgbClr>
                </a:outerShdw>
              </a:effectLst>
              <a:latin typeface="Bahnschrift SemiBold SemiConden" panose="020B0502040204020203" pitchFamily="34" charset="0"/>
            </a:endParaRPr>
          </a:p>
        </p:txBody>
      </p:sp>
      <p:sp>
        <p:nvSpPr>
          <p:cNvPr id="5" name="Rectangle 4">
            <a:extLst>
              <a:ext uri="{FF2B5EF4-FFF2-40B4-BE49-F238E27FC236}">
                <a16:creationId xmlns:a16="http://schemas.microsoft.com/office/drawing/2014/main" id="{920D8ABE-9406-4B71-A72B-76F78722BC4C}"/>
              </a:ext>
            </a:extLst>
          </p:cNvPr>
          <p:cNvSpPr/>
          <p:nvPr/>
        </p:nvSpPr>
        <p:spPr>
          <a:xfrm>
            <a:off x="6305408" y="5140327"/>
            <a:ext cx="5254622" cy="78316"/>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073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502756" y="136526"/>
            <a:ext cx="10938164" cy="5183619"/>
          </a:xfrm>
        </p:spPr>
        <p:txBody>
          <a:bodyPr>
            <a:normAutofit/>
          </a:bodyPr>
          <a:lstStyle/>
          <a:p>
            <a:pPr marL="342900" indent="-342900">
              <a:buFont typeface="Wingdings" panose="05000000000000000000" pitchFamily="2" charset="2"/>
              <a:buChar char="q"/>
            </a:pPr>
            <a:r>
              <a:rPr lang="en-US" sz="3200" dirty="0">
                <a:solidFill>
                  <a:srgbClr val="FF0000"/>
                </a:solidFill>
                <a:latin typeface="Arial Black" panose="020B0A04020102020204" pitchFamily="34" charset="0"/>
              </a:rPr>
              <a:t>Monthly Key performance indicator</a:t>
            </a: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1624084" y="6278495"/>
            <a:ext cx="10017457" cy="575218"/>
          </a:xfrm>
          <a:prstGeom prst="rect">
            <a:avLst/>
          </a:prstGeom>
          <a:ln w="9525">
            <a:solidFill>
              <a:schemeClr val="tx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Description :- Top five quantity and active customers as per monthly KPI</a:t>
            </a:r>
          </a:p>
        </p:txBody>
      </p:sp>
      <p:graphicFrame>
        <p:nvGraphicFramePr>
          <p:cNvPr id="10" name="Table 9">
            <a:extLst>
              <a:ext uri="{FF2B5EF4-FFF2-40B4-BE49-F238E27FC236}">
                <a16:creationId xmlns:a16="http://schemas.microsoft.com/office/drawing/2014/main" id="{8DE5BF2E-00DD-4DAE-8A7B-5E7B0BA7538F}"/>
              </a:ext>
            </a:extLst>
          </p:cNvPr>
          <p:cNvGraphicFramePr>
            <a:graphicFrameLocks noGrp="1"/>
          </p:cNvGraphicFramePr>
          <p:nvPr/>
        </p:nvGraphicFramePr>
        <p:xfrm>
          <a:off x="1351128" y="709685"/>
          <a:ext cx="10590663" cy="5459101"/>
        </p:xfrm>
        <a:graphic>
          <a:graphicData uri="http://schemas.openxmlformats.org/drawingml/2006/table">
            <a:tbl>
              <a:tblPr>
                <a:tableStyleId>{5C22544A-7EE6-4342-B048-85BDC9FD1C3A}</a:tableStyleId>
              </a:tblPr>
              <a:tblGrid>
                <a:gridCol w="737114">
                  <a:extLst>
                    <a:ext uri="{9D8B030D-6E8A-4147-A177-3AD203B41FA5}">
                      <a16:colId xmlns:a16="http://schemas.microsoft.com/office/drawing/2014/main" val="1224766031"/>
                    </a:ext>
                  </a:extLst>
                </a:gridCol>
                <a:gridCol w="1060933">
                  <a:extLst>
                    <a:ext uri="{9D8B030D-6E8A-4147-A177-3AD203B41FA5}">
                      <a16:colId xmlns:a16="http://schemas.microsoft.com/office/drawing/2014/main" val="3445638475"/>
                    </a:ext>
                  </a:extLst>
                </a:gridCol>
                <a:gridCol w="1407362">
                  <a:extLst>
                    <a:ext uri="{9D8B030D-6E8A-4147-A177-3AD203B41FA5}">
                      <a16:colId xmlns:a16="http://schemas.microsoft.com/office/drawing/2014/main" val="3133973494"/>
                    </a:ext>
                  </a:extLst>
                </a:gridCol>
                <a:gridCol w="1948652">
                  <a:extLst>
                    <a:ext uri="{9D8B030D-6E8A-4147-A177-3AD203B41FA5}">
                      <a16:colId xmlns:a16="http://schemas.microsoft.com/office/drawing/2014/main" val="2436661014"/>
                    </a:ext>
                  </a:extLst>
                </a:gridCol>
                <a:gridCol w="1688833">
                  <a:extLst>
                    <a:ext uri="{9D8B030D-6E8A-4147-A177-3AD203B41FA5}">
                      <a16:colId xmlns:a16="http://schemas.microsoft.com/office/drawing/2014/main" val="1664143010"/>
                    </a:ext>
                  </a:extLst>
                </a:gridCol>
                <a:gridCol w="3747769">
                  <a:extLst>
                    <a:ext uri="{9D8B030D-6E8A-4147-A177-3AD203B41FA5}">
                      <a16:colId xmlns:a16="http://schemas.microsoft.com/office/drawing/2014/main" val="3985727080"/>
                    </a:ext>
                  </a:extLst>
                </a:gridCol>
              </a:tblGrid>
              <a:tr h="1457321">
                <a:tc>
                  <a:txBody>
                    <a:bodyPr/>
                    <a:lstStyle/>
                    <a:p>
                      <a:pPr algn="ctr" rtl="0" fontAlgn="ctr"/>
                      <a:r>
                        <a:rPr lang="en-US" sz="1600" u="none" strike="noStrike" dirty="0">
                          <a:effectLst/>
                          <a:latin typeface="+mn-lt"/>
                        </a:rPr>
                        <a:t>Year</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b="0" i="0" u="none" strike="noStrike" dirty="0">
                          <a:solidFill>
                            <a:srgbClr val="000000"/>
                          </a:solidFill>
                          <a:effectLst/>
                          <a:latin typeface="+mn-lt"/>
                        </a:rPr>
                        <a:t>Month</a:t>
                      </a:r>
                    </a:p>
                  </a:txBody>
                  <a:tcPr marL="6350" marR="6350" marT="6350" marB="0" anchor="ctr"/>
                </a:tc>
                <a:tc>
                  <a:txBody>
                    <a:bodyPr/>
                    <a:lstStyle/>
                    <a:p>
                      <a:pPr algn="ctr" rtl="0" fontAlgn="ctr"/>
                      <a:r>
                        <a:rPr lang="en-US" sz="1600" b="0" i="0" u="none" strike="noStrike" dirty="0">
                          <a:solidFill>
                            <a:schemeClr val="dk1"/>
                          </a:solidFill>
                          <a:effectLst/>
                          <a:latin typeface="+mn-lt"/>
                        </a:rPr>
                        <a:t>Price</a:t>
                      </a:r>
                      <a:endParaRPr lang="en-US" sz="1600" b="0" i="0" u="none" strike="noStrike" dirty="0">
                        <a:solidFill>
                          <a:srgbClr val="000000"/>
                        </a:solidFill>
                        <a:effectLst/>
                        <a:latin typeface="+mn-lt"/>
                      </a:endParaRPr>
                    </a:p>
                  </a:txBody>
                  <a:tcPr marL="6350" marR="6350" marT="6350" marB="0" anchor="ctr"/>
                </a:tc>
                <a:tc>
                  <a:txBody>
                    <a:bodyPr/>
                    <a:lstStyle/>
                    <a:p>
                      <a:pPr algn="ctr" rtl="0" fontAlgn="ctr"/>
                      <a:r>
                        <a:rPr lang="en-US" sz="1600" u="none" strike="noStrike" dirty="0" err="1">
                          <a:effectLst/>
                          <a:latin typeface="+mn-lt"/>
                        </a:rPr>
                        <a:t>active_customers</a:t>
                      </a:r>
                      <a:endParaRPr lang="en-US" sz="1600" b="0" i="0" u="none" strike="noStrike" dirty="0">
                        <a:solidFill>
                          <a:srgbClr val="000000"/>
                        </a:solidFill>
                        <a:effectLst/>
                        <a:latin typeface="+mn-lt"/>
                      </a:endParaRPr>
                    </a:p>
                  </a:txBody>
                  <a:tcPr marL="6350" marR="6350" marT="6350" marB="0" anchor="ctr"/>
                </a:tc>
                <a:tc>
                  <a:txBody>
                    <a:bodyPr/>
                    <a:lstStyle/>
                    <a:p>
                      <a:pPr algn="ctr" rtl="0" fontAlgn="ctr"/>
                      <a:r>
                        <a:rPr lang="en-US" sz="1600" u="none" strike="noStrike" dirty="0" err="1">
                          <a:effectLst/>
                          <a:latin typeface="+mn-lt"/>
                        </a:rPr>
                        <a:t>monthly_order</a:t>
                      </a:r>
                      <a:endParaRPr lang="en-US" sz="1600" b="0" i="0" u="none" strike="noStrike" dirty="0">
                        <a:solidFill>
                          <a:srgbClr val="000000"/>
                        </a:solidFill>
                        <a:effectLst/>
                        <a:latin typeface="+mn-lt"/>
                      </a:endParaRPr>
                    </a:p>
                  </a:txBody>
                  <a:tcPr marL="6350" marR="6350" marT="6350" marB="0" anchor="ctr"/>
                </a:tc>
                <a:tc>
                  <a:txBody>
                    <a:bodyPr/>
                    <a:lstStyle/>
                    <a:p>
                      <a:pPr algn="ctr" rtl="0" fontAlgn="ctr"/>
                      <a:r>
                        <a:rPr lang="en-US" sz="1600" u="none" strike="noStrike" dirty="0" err="1">
                          <a:effectLst/>
                          <a:latin typeface="+mn-lt"/>
                        </a:rPr>
                        <a:t>monthly_order_average</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081631369"/>
                  </a:ext>
                </a:extLst>
              </a:tr>
              <a:tr h="800356">
                <a:tc rowSpan="5">
                  <a:txBody>
                    <a:bodyPr/>
                    <a:lstStyle/>
                    <a:p>
                      <a:pPr algn="ctr" rtl="0" fontAlgn="ctr"/>
                      <a:r>
                        <a:rPr lang="en-US" sz="1600" u="none" strike="noStrike" dirty="0">
                          <a:effectLst/>
                          <a:latin typeface="+mn-lt"/>
                        </a:rPr>
                        <a:t>2017</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11</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a:effectLst/>
                          <a:latin typeface="+mn-lt"/>
                        </a:rPr>
                        <a:t>135017599</a:t>
                      </a:r>
                      <a:endParaRPr lang="en-US" sz="1600" b="0" i="0" u="none" strike="noStrike">
                        <a:solidFill>
                          <a:srgbClr val="000000"/>
                        </a:solidFill>
                        <a:effectLst/>
                        <a:latin typeface="+mn-lt"/>
                      </a:endParaRPr>
                    </a:p>
                  </a:txBody>
                  <a:tcPr marL="6350" marR="6350" marT="6350" marB="0" anchor="ctr"/>
                </a:tc>
                <a:tc>
                  <a:txBody>
                    <a:bodyPr/>
                    <a:lstStyle/>
                    <a:p>
                      <a:pPr algn="ctr" rtl="0" fontAlgn="b"/>
                      <a:r>
                        <a:rPr lang="en-US" sz="1600" u="none" strike="noStrike">
                          <a:effectLst/>
                          <a:latin typeface="+mn-lt"/>
                        </a:rPr>
                        <a:t>1887</a:t>
                      </a:r>
                      <a:endParaRPr lang="en-US" sz="1600" b="0" i="0" u="none" strike="noStrike">
                        <a:solidFill>
                          <a:srgbClr val="000000"/>
                        </a:solidFill>
                        <a:effectLst/>
                        <a:latin typeface="+mn-lt"/>
                      </a:endParaRPr>
                    </a:p>
                  </a:txBody>
                  <a:tcPr marL="6350" marR="6350" marT="6350" marB="0" anchor="ctr"/>
                </a:tc>
                <a:tc>
                  <a:txBody>
                    <a:bodyPr/>
                    <a:lstStyle/>
                    <a:p>
                      <a:pPr algn="ctr" rtl="0" fontAlgn="b"/>
                      <a:r>
                        <a:rPr lang="en-US" sz="1600" u="none" strike="noStrike">
                          <a:effectLst/>
                          <a:latin typeface="+mn-lt"/>
                        </a:rPr>
                        <a:t>612405</a:t>
                      </a:r>
                      <a:endParaRPr lang="en-US" sz="1600" b="0" i="0" u="none" strike="noStrike">
                        <a:solidFill>
                          <a:srgbClr val="000000"/>
                        </a:solidFill>
                        <a:effectLst/>
                        <a:latin typeface="+mn-lt"/>
                      </a:endParaRPr>
                    </a:p>
                  </a:txBody>
                  <a:tcPr marL="6350" marR="6350" marT="6350" marB="0" anchor="ctr"/>
                </a:tc>
                <a:tc>
                  <a:txBody>
                    <a:bodyPr/>
                    <a:lstStyle/>
                    <a:p>
                      <a:pPr algn="ctr" rtl="0" fontAlgn="b"/>
                      <a:r>
                        <a:rPr lang="en-US" sz="1600" u="none" strike="noStrike">
                          <a:effectLst/>
                          <a:latin typeface="+mn-lt"/>
                        </a:rPr>
                        <a:t>2161.180635</a:t>
                      </a:r>
                      <a:endParaRPr lang="en-US" sz="1600" b="0" i="0" u="none" strike="noStrike">
                        <a:solidFill>
                          <a:srgbClr val="000000"/>
                        </a:solidFill>
                        <a:effectLst/>
                        <a:latin typeface="+mn-lt"/>
                      </a:endParaRPr>
                    </a:p>
                  </a:txBody>
                  <a:tcPr marL="6350" marR="6350" marT="6350" marB="0" anchor="ctr"/>
                </a:tc>
                <a:extLst>
                  <a:ext uri="{0D108BD9-81ED-4DB2-BD59-A6C34878D82A}">
                    <a16:rowId xmlns:a16="http://schemas.microsoft.com/office/drawing/2014/main" val="1550419479"/>
                  </a:ext>
                </a:extLst>
              </a:tr>
              <a:tr h="800356">
                <a:tc vMerge="1">
                  <a:txBody>
                    <a:bodyPr/>
                    <a:lstStyle/>
                    <a:p>
                      <a:endParaRPr lang="en-US"/>
                    </a:p>
                  </a:txBody>
                  <a:tcPr/>
                </a:tc>
                <a:tc>
                  <a:txBody>
                    <a:bodyPr/>
                    <a:lstStyle/>
                    <a:p>
                      <a:pPr algn="ctr" rtl="0" fontAlgn="b"/>
                      <a:r>
                        <a:rPr lang="en-US" sz="1600" u="none" strike="noStrike" dirty="0">
                          <a:effectLst/>
                          <a:latin typeface="+mn-lt"/>
                        </a:rPr>
                        <a:t>10</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121093532</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a:effectLst/>
                          <a:latin typeface="+mn-lt"/>
                        </a:rPr>
                        <a:t>1718</a:t>
                      </a:r>
                      <a:endParaRPr lang="en-US" sz="1600" b="0" i="0" u="none" strike="noStrike">
                        <a:solidFill>
                          <a:srgbClr val="000000"/>
                        </a:solidFill>
                        <a:effectLst/>
                        <a:latin typeface="+mn-lt"/>
                      </a:endParaRPr>
                    </a:p>
                  </a:txBody>
                  <a:tcPr marL="6350" marR="6350" marT="6350" marB="0" anchor="ctr"/>
                </a:tc>
                <a:tc>
                  <a:txBody>
                    <a:bodyPr/>
                    <a:lstStyle/>
                    <a:p>
                      <a:pPr algn="ctr" rtl="0" fontAlgn="b"/>
                      <a:r>
                        <a:rPr lang="en-US" sz="1600" u="none" strike="noStrike">
                          <a:effectLst/>
                          <a:latin typeface="+mn-lt"/>
                        </a:rPr>
                        <a:t>563514</a:t>
                      </a:r>
                      <a:endParaRPr lang="en-US" sz="1600" b="0" i="0" u="none" strike="noStrike">
                        <a:solidFill>
                          <a:srgbClr val="000000"/>
                        </a:solidFill>
                        <a:effectLst/>
                        <a:latin typeface="+mn-lt"/>
                      </a:endParaRPr>
                    </a:p>
                  </a:txBody>
                  <a:tcPr marL="6350" marR="6350" marT="6350" marB="0" anchor="ctr"/>
                </a:tc>
                <a:tc>
                  <a:txBody>
                    <a:bodyPr/>
                    <a:lstStyle/>
                    <a:p>
                      <a:pPr algn="ctr" rtl="0" fontAlgn="b"/>
                      <a:r>
                        <a:rPr lang="en-US" sz="1600" u="none" strike="noStrike">
                          <a:effectLst/>
                          <a:latin typeface="+mn-lt"/>
                        </a:rPr>
                        <a:t>2412.125652</a:t>
                      </a:r>
                      <a:endParaRPr lang="en-US" sz="1600" b="0" i="0" u="none" strike="noStrike">
                        <a:solidFill>
                          <a:srgbClr val="000000"/>
                        </a:solidFill>
                        <a:effectLst/>
                        <a:latin typeface="+mn-lt"/>
                      </a:endParaRPr>
                    </a:p>
                  </a:txBody>
                  <a:tcPr marL="6350" marR="6350" marT="6350" marB="0" anchor="ctr"/>
                </a:tc>
                <a:extLst>
                  <a:ext uri="{0D108BD9-81ED-4DB2-BD59-A6C34878D82A}">
                    <a16:rowId xmlns:a16="http://schemas.microsoft.com/office/drawing/2014/main" val="3703669049"/>
                  </a:ext>
                </a:extLst>
              </a:tr>
              <a:tr h="800356">
                <a:tc vMerge="1">
                  <a:txBody>
                    <a:bodyPr/>
                    <a:lstStyle/>
                    <a:p>
                      <a:endParaRPr lang="en-US"/>
                    </a:p>
                  </a:txBody>
                  <a:tcPr/>
                </a:tc>
                <a:tc>
                  <a:txBody>
                    <a:bodyPr/>
                    <a:lstStyle/>
                    <a:p>
                      <a:pPr algn="ctr" rtl="0" fontAlgn="b"/>
                      <a:r>
                        <a:rPr lang="en-US" sz="1600" u="none" strike="noStrike" dirty="0">
                          <a:effectLst/>
                          <a:latin typeface="+mn-lt"/>
                        </a:rPr>
                        <a:t>9</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92627531.1</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a:effectLst/>
                          <a:latin typeface="+mn-lt"/>
                        </a:rPr>
                        <a:t>1419</a:t>
                      </a:r>
                      <a:endParaRPr lang="en-US" sz="1600" b="0" i="0" u="none" strike="noStrike">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433097</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2642.574777</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100766461"/>
                  </a:ext>
                </a:extLst>
              </a:tr>
              <a:tr h="800356">
                <a:tc vMerge="1">
                  <a:txBody>
                    <a:bodyPr/>
                    <a:lstStyle/>
                    <a:p>
                      <a:endParaRPr lang="en-US"/>
                    </a:p>
                  </a:txBody>
                  <a:tcPr/>
                </a:tc>
                <a:tc>
                  <a:txBody>
                    <a:bodyPr/>
                    <a:lstStyle/>
                    <a:p>
                      <a:pPr algn="ctr" rtl="0" fontAlgn="b"/>
                      <a:r>
                        <a:rPr lang="en-US" sz="1600" u="none" strike="noStrike">
                          <a:effectLst/>
                          <a:latin typeface="+mn-lt"/>
                        </a:rPr>
                        <a:t>8</a:t>
                      </a:r>
                      <a:endParaRPr lang="en-US" sz="1600" b="0" i="0" u="none" strike="noStrike">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80769506</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1126</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393157</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2856.872736</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411375114"/>
                  </a:ext>
                </a:extLst>
              </a:tr>
              <a:tr h="800356">
                <a:tc vMerge="1">
                  <a:txBody>
                    <a:bodyPr/>
                    <a:lstStyle/>
                    <a:p>
                      <a:endParaRPr lang="en-US"/>
                    </a:p>
                  </a:txBody>
                  <a:tcPr/>
                </a:tc>
                <a:tc>
                  <a:txBody>
                    <a:bodyPr/>
                    <a:lstStyle/>
                    <a:p>
                      <a:pPr algn="ctr" rtl="0" fontAlgn="b"/>
                      <a:r>
                        <a:rPr lang="en-US" sz="1600" u="none" strike="noStrike">
                          <a:effectLst/>
                          <a:latin typeface="+mn-lt"/>
                        </a:rPr>
                        <a:t>5</a:t>
                      </a:r>
                      <a:endParaRPr lang="en-US" sz="1600" b="0" i="0" u="none" strike="noStrike">
                        <a:solidFill>
                          <a:srgbClr val="000000"/>
                        </a:solidFill>
                        <a:effectLst/>
                        <a:latin typeface="+mn-lt"/>
                      </a:endParaRPr>
                    </a:p>
                  </a:txBody>
                  <a:tcPr marL="6350" marR="6350" marT="6350" marB="0" anchor="ctr"/>
                </a:tc>
                <a:tc>
                  <a:txBody>
                    <a:bodyPr/>
                    <a:lstStyle/>
                    <a:p>
                      <a:pPr algn="ctr" rtl="0" fontAlgn="b"/>
                      <a:r>
                        <a:rPr lang="en-US" sz="1600" u="none" strike="noStrike">
                          <a:effectLst/>
                          <a:latin typeface="+mn-lt"/>
                        </a:rPr>
                        <a:t>76816719</a:t>
                      </a:r>
                      <a:endParaRPr lang="en-US" sz="1600" b="0" i="0" u="none" strike="noStrike">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1138</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343330</a:t>
                      </a:r>
                      <a:endParaRPr lang="en-US" sz="1600" b="0" i="0" u="none" strike="noStrike" dirty="0">
                        <a:solidFill>
                          <a:srgbClr val="000000"/>
                        </a:solidFill>
                        <a:effectLst/>
                        <a:latin typeface="+mn-lt"/>
                      </a:endParaRPr>
                    </a:p>
                  </a:txBody>
                  <a:tcPr marL="6350" marR="6350" marT="6350" marB="0" anchor="ctr"/>
                </a:tc>
                <a:tc>
                  <a:txBody>
                    <a:bodyPr/>
                    <a:lstStyle/>
                    <a:p>
                      <a:pPr algn="ctr" rtl="0" fontAlgn="b"/>
                      <a:r>
                        <a:rPr lang="en-US" sz="1600" u="none" strike="noStrike" dirty="0">
                          <a:effectLst/>
                          <a:latin typeface="+mn-lt"/>
                        </a:rPr>
                        <a:t>2774.268446</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480077556"/>
                  </a:ext>
                </a:extLst>
              </a:tr>
            </a:tbl>
          </a:graphicData>
        </a:graphic>
      </p:graphicFrame>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962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502756" y="136526"/>
            <a:ext cx="10938164" cy="5183619"/>
          </a:xfrm>
        </p:spPr>
        <p:txBody>
          <a:bodyPr>
            <a:normAutofit/>
          </a:bodyPr>
          <a:lstStyle/>
          <a:p>
            <a:pPr marL="342900" indent="-342900">
              <a:buFont typeface="Wingdings" panose="05000000000000000000" pitchFamily="2" charset="2"/>
              <a:buChar char="q"/>
            </a:pPr>
            <a:r>
              <a:rPr lang="en-US" sz="3200" dirty="0">
                <a:solidFill>
                  <a:srgbClr val="FF0000"/>
                </a:solidFill>
                <a:latin typeface="Arial Black" panose="020B0A04020102020204" pitchFamily="34" charset="0"/>
              </a:rPr>
              <a:t>Monthly Key performance indicator</a:t>
            </a: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573206" y="6282782"/>
            <a:ext cx="11437251" cy="575218"/>
          </a:xfrm>
          <a:prstGeom prst="rect">
            <a:avLst/>
          </a:prstGeom>
          <a:ln w="9525">
            <a:solidFill>
              <a:schemeClr val="tx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Description :- Top five monthly active customers as per monthly KPI</a:t>
            </a:r>
          </a:p>
        </p:txBody>
      </p:sp>
      <p:sp>
        <p:nvSpPr>
          <p:cNvPr id="2" name="TextBox 1">
            <a:extLst>
              <a:ext uri="{FF2B5EF4-FFF2-40B4-BE49-F238E27FC236}">
                <a16:creationId xmlns:a16="http://schemas.microsoft.com/office/drawing/2014/main" id="{1005504D-D369-4DB4-BF38-30C830E2BF64}"/>
              </a:ext>
            </a:extLst>
          </p:cNvPr>
          <p:cNvSpPr txBox="1"/>
          <p:nvPr/>
        </p:nvSpPr>
        <p:spPr>
          <a:xfrm>
            <a:off x="1881678" y="779901"/>
            <a:ext cx="11074400" cy="1754326"/>
          </a:xfrm>
          <a:prstGeom prst="rect">
            <a:avLst/>
          </a:prstGeom>
          <a:noFill/>
        </p:spPr>
        <p:txBody>
          <a:bodyPr wrap="square" rtlCol="0">
            <a:spAutoFit/>
          </a:bodyPr>
          <a:lstStyle/>
          <a:p>
            <a:pPr defTabSz="457200"/>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p:txBody>
      </p:sp>
      <p:graphicFrame>
        <p:nvGraphicFramePr>
          <p:cNvPr id="11" name="Table 10">
            <a:extLst>
              <a:ext uri="{FF2B5EF4-FFF2-40B4-BE49-F238E27FC236}">
                <a16:creationId xmlns:a16="http://schemas.microsoft.com/office/drawing/2014/main" id="{69342E4C-F584-4BBF-B2B2-57578D62ED63}"/>
              </a:ext>
            </a:extLst>
          </p:cNvPr>
          <p:cNvGraphicFramePr>
            <a:graphicFrameLocks noGrp="1"/>
          </p:cNvGraphicFramePr>
          <p:nvPr/>
        </p:nvGraphicFramePr>
        <p:xfrm>
          <a:off x="1255595" y="768058"/>
          <a:ext cx="10604308" cy="5414377"/>
        </p:xfrm>
        <a:graphic>
          <a:graphicData uri="http://schemas.openxmlformats.org/drawingml/2006/table">
            <a:tbl>
              <a:tblPr>
                <a:tableStyleId>{5C22544A-7EE6-4342-B048-85BDC9FD1C3A}</a:tableStyleId>
              </a:tblPr>
              <a:tblGrid>
                <a:gridCol w="1139790">
                  <a:extLst>
                    <a:ext uri="{9D8B030D-6E8A-4147-A177-3AD203B41FA5}">
                      <a16:colId xmlns:a16="http://schemas.microsoft.com/office/drawing/2014/main" val="290073329"/>
                    </a:ext>
                  </a:extLst>
                </a:gridCol>
                <a:gridCol w="1040403">
                  <a:extLst>
                    <a:ext uri="{9D8B030D-6E8A-4147-A177-3AD203B41FA5}">
                      <a16:colId xmlns:a16="http://schemas.microsoft.com/office/drawing/2014/main" val="3284141354"/>
                    </a:ext>
                  </a:extLst>
                </a:gridCol>
                <a:gridCol w="1128645">
                  <a:extLst>
                    <a:ext uri="{9D8B030D-6E8A-4147-A177-3AD203B41FA5}">
                      <a16:colId xmlns:a16="http://schemas.microsoft.com/office/drawing/2014/main" val="2558329046"/>
                    </a:ext>
                  </a:extLst>
                </a:gridCol>
                <a:gridCol w="2151700">
                  <a:extLst>
                    <a:ext uri="{9D8B030D-6E8A-4147-A177-3AD203B41FA5}">
                      <a16:colId xmlns:a16="http://schemas.microsoft.com/office/drawing/2014/main" val="75520753"/>
                    </a:ext>
                  </a:extLst>
                </a:gridCol>
                <a:gridCol w="1991137">
                  <a:extLst>
                    <a:ext uri="{9D8B030D-6E8A-4147-A177-3AD203B41FA5}">
                      <a16:colId xmlns:a16="http://schemas.microsoft.com/office/drawing/2014/main" val="4044233680"/>
                    </a:ext>
                  </a:extLst>
                </a:gridCol>
                <a:gridCol w="3152633">
                  <a:extLst>
                    <a:ext uri="{9D8B030D-6E8A-4147-A177-3AD203B41FA5}">
                      <a16:colId xmlns:a16="http://schemas.microsoft.com/office/drawing/2014/main" val="309896347"/>
                    </a:ext>
                  </a:extLst>
                </a:gridCol>
              </a:tblGrid>
              <a:tr h="1421247">
                <a:tc>
                  <a:txBody>
                    <a:bodyPr/>
                    <a:lstStyle/>
                    <a:p>
                      <a:pPr algn="ctr" rtl="0" fontAlgn="ctr"/>
                      <a:r>
                        <a:rPr lang="en-US" sz="1600" u="none" strike="noStrike" dirty="0">
                          <a:effectLst/>
                        </a:rPr>
                        <a:t>Year</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Month</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b="0" i="0" u="none" strike="noStrike" dirty="0">
                          <a:solidFill>
                            <a:schemeClr val="dk1"/>
                          </a:solidFill>
                          <a:effectLst/>
                          <a:latin typeface="+mn-lt"/>
                        </a:rPr>
                        <a:t>Price</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err="1">
                          <a:effectLst/>
                        </a:rPr>
                        <a:t>active_customers</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monthly_order</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monthly_order_average</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138343175"/>
                  </a:ext>
                </a:extLst>
              </a:tr>
              <a:tr h="798626">
                <a:tc rowSpan="5">
                  <a:txBody>
                    <a:bodyPr/>
                    <a:lstStyle/>
                    <a:p>
                      <a:pPr algn="ctr" rtl="0" fontAlgn="ctr"/>
                      <a:r>
                        <a:rPr lang="en-US" sz="1600" u="none" strike="noStrike" dirty="0">
                          <a:effectLst/>
                        </a:rPr>
                        <a:t>2017</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11</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135017599</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a:effectLst/>
                        </a:rPr>
                        <a:t>1887</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a:effectLst/>
                        </a:rPr>
                        <a:t>612405</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a:effectLst/>
                        </a:rPr>
                        <a:t>2161.18064</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683924586"/>
                  </a:ext>
                </a:extLst>
              </a:tr>
              <a:tr h="798626">
                <a:tc vMerge="1">
                  <a:txBody>
                    <a:bodyPr/>
                    <a:lstStyle/>
                    <a:p>
                      <a:endParaRPr lang="en-US"/>
                    </a:p>
                  </a:txBody>
                  <a:tcPr/>
                </a:tc>
                <a:tc>
                  <a:txBody>
                    <a:bodyPr/>
                    <a:lstStyle/>
                    <a:p>
                      <a:pPr algn="ctr" rtl="0" fontAlgn="b"/>
                      <a:r>
                        <a:rPr lang="en-US" sz="1600" u="none" strike="noStrike" dirty="0">
                          <a:effectLst/>
                        </a:rPr>
                        <a:t>10</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121093532</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1718</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563514</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a:effectLst/>
                        </a:rPr>
                        <a:t>2412.12565</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66903219"/>
                  </a:ext>
                </a:extLst>
              </a:tr>
              <a:tr h="798626">
                <a:tc vMerge="1">
                  <a:txBody>
                    <a:bodyPr/>
                    <a:lstStyle/>
                    <a:p>
                      <a:endParaRPr lang="en-US"/>
                    </a:p>
                  </a:txBody>
                  <a:tcPr/>
                </a:tc>
                <a:tc>
                  <a:txBody>
                    <a:bodyPr/>
                    <a:lstStyle/>
                    <a:p>
                      <a:pPr algn="ctr" rtl="0" fontAlgn="b"/>
                      <a:r>
                        <a:rPr lang="en-US" sz="1600" u="none" strike="noStrike" dirty="0">
                          <a:effectLst/>
                        </a:rPr>
                        <a:t>9</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92627531.1</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1419</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433097</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2642.57478</a:t>
                      </a:r>
                      <a:endParaRPr lang="en-US" sz="16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745538381"/>
                  </a:ext>
                </a:extLst>
              </a:tr>
              <a:tr h="798626">
                <a:tc vMerge="1">
                  <a:txBody>
                    <a:bodyPr/>
                    <a:lstStyle/>
                    <a:p>
                      <a:endParaRPr lang="en-US"/>
                    </a:p>
                  </a:txBody>
                  <a:tcPr/>
                </a:tc>
                <a:tc>
                  <a:txBody>
                    <a:bodyPr/>
                    <a:lstStyle/>
                    <a:p>
                      <a:pPr algn="ctr" rtl="0" fontAlgn="b"/>
                      <a:r>
                        <a:rPr lang="en-US" sz="1600" u="none" strike="noStrike">
                          <a:effectLst/>
                        </a:rPr>
                        <a:t>6</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a:effectLst/>
                        </a:rPr>
                        <a:t>68317148</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1183</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321041</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2554.77162</a:t>
                      </a:r>
                      <a:endParaRPr lang="en-US" sz="16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543789124"/>
                  </a:ext>
                </a:extLst>
              </a:tr>
              <a:tr h="798626">
                <a:tc vMerge="1">
                  <a:txBody>
                    <a:bodyPr/>
                    <a:lstStyle/>
                    <a:p>
                      <a:endParaRPr lang="en-US"/>
                    </a:p>
                  </a:txBody>
                  <a:tcPr/>
                </a:tc>
                <a:tc>
                  <a:txBody>
                    <a:bodyPr/>
                    <a:lstStyle/>
                    <a:p>
                      <a:pPr algn="ctr" rtl="0" fontAlgn="b"/>
                      <a:r>
                        <a:rPr lang="en-US" sz="1600" u="none" strike="noStrike">
                          <a:effectLst/>
                        </a:rPr>
                        <a:t>12</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a:effectLst/>
                        </a:rPr>
                        <a:t>63549504</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a:effectLst/>
                        </a:rPr>
                        <a:t>1172</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291539</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b"/>
                      <a:r>
                        <a:rPr lang="en-US" sz="1600" u="none" strike="noStrike" dirty="0">
                          <a:effectLst/>
                        </a:rPr>
                        <a:t>2131.6753</a:t>
                      </a:r>
                      <a:endParaRPr lang="en-US" sz="16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455456779"/>
                  </a:ext>
                </a:extLst>
              </a:tr>
            </a:tbl>
          </a:graphicData>
        </a:graphic>
      </p:graphicFrame>
      <p:sp>
        <p:nvSpPr>
          <p:cNvPr id="6" name="Isosceles Triangle 5">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687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190111" y="100966"/>
            <a:ext cx="10938164" cy="5183619"/>
          </a:xfrm>
        </p:spPr>
        <p:txBody>
          <a:bodyPr>
            <a:normAutofit/>
          </a:bodyPr>
          <a:lstStyle/>
          <a:p>
            <a:pPr marL="342900" indent="-342900">
              <a:buFont typeface="Wingdings" panose="05000000000000000000" pitchFamily="2" charset="2"/>
              <a:buChar char="q"/>
            </a:pPr>
            <a:r>
              <a:rPr lang="en-US" sz="3200" dirty="0">
                <a:solidFill>
                  <a:srgbClr val="FF0000"/>
                </a:solidFill>
                <a:latin typeface="Arial Black" panose="020B0A04020102020204" pitchFamily="34" charset="0"/>
              </a:rPr>
              <a:t>Monthly Key performance indicator</a:t>
            </a: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1317621" y="6414634"/>
            <a:ext cx="9867311" cy="507449"/>
          </a:xfrm>
          <a:prstGeom prst="rect">
            <a:avLst/>
          </a:prstGeom>
          <a:ln w="9525">
            <a:solidFill>
              <a:schemeClr val="tx1"/>
            </a:solidFill>
          </a:ln>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Description :- Top five monthly price and the shape of the monthly KPI. Removed the negative values in quantity columns. </a:t>
            </a:r>
          </a:p>
        </p:txBody>
      </p:sp>
      <p:sp>
        <p:nvSpPr>
          <p:cNvPr id="2" name="TextBox 1">
            <a:extLst>
              <a:ext uri="{FF2B5EF4-FFF2-40B4-BE49-F238E27FC236}">
                <a16:creationId xmlns:a16="http://schemas.microsoft.com/office/drawing/2014/main" id="{1005504D-D369-4DB4-BF38-30C830E2BF64}"/>
              </a:ext>
            </a:extLst>
          </p:cNvPr>
          <p:cNvSpPr txBox="1"/>
          <p:nvPr/>
        </p:nvSpPr>
        <p:spPr>
          <a:xfrm>
            <a:off x="1080929" y="1840044"/>
            <a:ext cx="10546964" cy="6186309"/>
          </a:xfrm>
          <a:prstGeom prst="rect">
            <a:avLst/>
          </a:prstGeom>
          <a:noFill/>
        </p:spPr>
        <p:txBody>
          <a:bodyPr wrap="square" rtlCol="0">
            <a:spAutoFit/>
          </a:bodyPr>
          <a:lstStyle/>
          <a:p>
            <a:pPr defTabSz="457200"/>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defTabSz="457200"/>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marL="285750" indent="-285750" defTabSz="457200">
              <a:buFont typeface="Arial" panose="020B0604020202020204" pitchFamily="34" charset="0"/>
              <a:buChar char="•"/>
            </a:pPr>
            <a:r>
              <a:rPr lang="en-US" dirty="0">
                <a:solidFill>
                  <a:prstClr val="black"/>
                </a:solidFill>
              </a:rPr>
              <a:t>  Shape of monthly KPI							(13, 4) </a:t>
            </a:r>
          </a:p>
          <a:p>
            <a:pPr marL="285750" indent="-285750" defTabSz="457200">
              <a:buFont typeface="Arial" panose="020B0604020202020204" pitchFamily="34" charset="0"/>
              <a:buChar char="•"/>
            </a:pPr>
            <a:r>
              <a:rPr lang="en-US" dirty="0">
                <a:solidFill>
                  <a:prstClr val="black"/>
                </a:solidFill>
              </a:rPr>
              <a:t>  Shape of the data 								(395998, 13)</a:t>
            </a: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p:txBody>
      </p:sp>
      <p:graphicFrame>
        <p:nvGraphicFramePr>
          <p:cNvPr id="7" name="Table 6"/>
          <p:cNvGraphicFramePr>
            <a:graphicFrameLocks noGrp="1"/>
          </p:cNvGraphicFramePr>
          <p:nvPr/>
        </p:nvGraphicFramePr>
        <p:xfrm>
          <a:off x="1317623" y="641440"/>
          <a:ext cx="10323917" cy="4981437"/>
        </p:xfrm>
        <a:graphic>
          <a:graphicData uri="http://schemas.openxmlformats.org/drawingml/2006/table">
            <a:tbl>
              <a:tblPr>
                <a:tableStyleId>{5C22544A-7EE6-4342-B048-85BDC9FD1C3A}</a:tableStyleId>
              </a:tblPr>
              <a:tblGrid>
                <a:gridCol w="1389353">
                  <a:extLst>
                    <a:ext uri="{9D8B030D-6E8A-4147-A177-3AD203B41FA5}">
                      <a16:colId xmlns:a16="http://schemas.microsoft.com/office/drawing/2014/main" val="20000"/>
                    </a:ext>
                  </a:extLst>
                </a:gridCol>
                <a:gridCol w="1792973">
                  <a:extLst>
                    <a:ext uri="{9D8B030D-6E8A-4147-A177-3AD203B41FA5}">
                      <a16:colId xmlns:a16="http://schemas.microsoft.com/office/drawing/2014/main" val="20001"/>
                    </a:ext>
                  </a:extLst>
                </a:gridCol>
                <a:gridCol w="1785398">
                  <a:extLst>
                    <a:ext uri="{9D8B030D-6E8A-4147-A177-3AD203B41FA5}">
                      <a16:colId xmlns:a16="http://schemas.microsoft.com/office/drawing/2014/main" val="20002"/>
                    </a:ext>
                  </a:extLst>
                </a:gridCol>
                <a:gridCol w="2026140">
                  <a:extLst>
                    <a:ext uri="{9D8B030D-6E8A-4147-A177-3AD203B41FA5}">
                      <a16:colId xmlns:a16="http://schemas.microsoft.com/office/drawing/2014/main" val="20003"/>
                    </a:ext>
                  </a:extLst>
                </a:gridCol>
                <a:gridCol w="1746913">
                  <a:extLst>
                    <a:ext uri="{9D8B030D-6E8A-4147-A177-3AD203B41FA5}">
                      <a16:colId xmlns:a16="http://schemas.microsoft.com/office/drawing/2014/main" val="20004"/>
                    </a:ext>
                  </a:extLst>
                </a:gridCol>
                <a:gridCol w="1583140">
                  <a:extLst>
                    <a:ext uri="{9D8B030D-6E8A-4147-A177-3AD203B41FA5}">
                      <a16:colId xmlns:a16="http://schemas.microsoft.com/office/drawing/2014/main" val="20005"/>
                    </a:ext>
                  </a:extLst>
                </a:gridCol>
              </a:tblGrid>
              <a:tr h="1047207">
                <a:tc>
                  <a:txBody>
                    <a:bodyPr/>
                    <a:lstStyle/>
                    <a:p>
                      <a:pPr algn="ctr" fontAlgn="ctr"/>
                      <a:r>
                        <a:rPr lang="en-US" sz="1600" u="none" strike="noStrike" dirty="0">
                          <a:effectLst/>
                          <a:latin typeface="+mn-lt"/>
                        </a:rPr>
                        <a:t>Year</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latin typeface="+mn-lt"/>
                        </a:rPr>
                        <a:t>Month</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 Price</a:t>
                      </a:r>
                      <a:endParaRPr lang="en-US" sz="1600" b="1" i="0" u="none" strike="noStrike" dirty="0">
                        <a:solidFill>
                          <a:srgbClr val="000000"/>
                        </a:solidFill>
                        <a:effectLst/>
                        <a:latin typeface="+mn-lt"/>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u="none" strike="noStrike" dirty="0">
                          <a:effectLst/>
                          <a:latin typeface="+mn-lt"/>
                        </a:rPr>
                        <a:t> </a:t>
                      </a:r>
                      <a:r>
                        <a:rPr lang="en-US" sz="1600" u="none" strike="noStrike" dirty="0" err="1">
                          <a:effectLst/>
                          <a:latin typeface="+mn-lt"/>
                        </a:rPr>
                        <a:t>active_customers</a:t>
                      </a:r>
                      <a:endParaRPr lang="en-US" sz="1600" b="1" i="0" u="none" strike="noStrike" dirty="0">
                        <a:solidFill>
                          <a:srgbClr val="000000"/>
                        </a:solidFill>
                        <a:effectLst/>
                        <a:latin typeface="+mn-lt"/>
                      </a:endParaRPr>
                    </a:p>
                    <a:p>
                      <a:pPr algn="ctr" fontAlgn="ctr"/>
                      <a:endParaRPr lang="en-US" sz="1600" b="1" i="0" u="none" strike="noStrike" dirty="0">
                        <a:solidFill>
                          <a:srgbClr val="000000"/>
                        </a:solidFill>
                        <a:effectLst/>
                        <a:latin typeface="+mn-lt"/>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u="none" strike="noStrike" dirty="0" err="1">
                          <a:effectLst/>
                          <a:latin typeface="+mn-lt"/>
                        </a:rPr>
                        <a:t>monthly_order</a:t>
                      </a:r>
                      <a:endParaRPr lang="en-US" sz="1600" b="1" i="0" u="none" strike="noStrike" dirty="0">
                        <a:solidFill>
                          <a:srgbClr val="000000"/>
                        </a:solidFill>
                        <a:effectLst/>
                        <a:latin typeface="+mn-lt"/>
                      </a:endParaRPr>
                    </a:p>
                    <a:p>
                      <a:pPr algn="ctr" fontAlgn="ctr"/>
                      <a:r>
                        <a:rPr lang="en-US" sz="1600" u="none" strike="noStrike" dirty="0">
                          <a:effectLst/>
                          <a:latin typeface="+mn-lt"/>
                        </a:rPr>
                        <a:t> </a:t>
                      </a:r>
                      <a:endParaRPr lang="en-US" sz="1600" b="1" i="0" u="none" strike="noStrike" dirty="0">
                        <a:solidFill>
                          <a:srgbClr val="000000"/>
                        </a:solidFill>
                        <a:effectLst/>
                        <a:latin typeface="+mn-lt"/>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u="none" strike="noStrike" dirty="0" err="1">
                          <a:effectLst/>
                          <a:latin typeface="+mn-lt"/>
                        </a:rPr>
                        <a:t>monthly_order_average</a:t>
                      </a:r>
                      <a:endParaRPr lang="en-US" sz="1600" b="1" i="0" u="none" strike="noStrike" dirty="0">
                        <a:solidFill>
                          <a:srgbClr val="000000"/>
                        </a:solidFill>
                        <a:effectLst/>
                        <a:latin typeface="+mn-lt"/>
                      </a:endParaRPr>
                    </a:p>
                    <a:p>
                      <a:pPr algn="ctr" fontAlgn="ctr"/>
                      <a:r>
                        <a:rPr lang="en-US" sz="1600" u="none" strike="noStrike" dirty="0">
                          <a:effectLst/>
                          <a:latin typeface="+mn-lt"/>
                        </a:rPr>
                        <a:t> </a:t>
                      </a:r>
                      <a:endParaRPr lang="en-US" sz="16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786846">
                <a:tc rowSpan="5">
                  <a:txBody>
                    <a:bodyPr/>
                    <a:lstStyle/>
                    <a:p>
                      <a:pPr algn="ctr" fontAlgn="t"/>
                      <a:r>
                        <a:rPr lang="en-US" sz="1600" u="none" strike="noStrike" dirty="0">
                          <a:effectLst/>
                          <a:latin typeface="+mn-lt"/>
                        </a:rPr>
                        <a:t>2017</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11</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latin typeface="+mn-lt"/>
                        </a:rPr>
                        <a:t>135017599</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latin typeface="+mn-lt"/>
                        </a:rPr>
                        <a:t>1887</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latin typeface="+mn-lt"/>
                        </a:rPr>
                        <a:t>612405</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latin typeface="+mn-lt"/>
                        </a:rPr>
                        <a:t>2161.181</a:t>
                      </a: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1"/>
                  </a:ext>
                </a:extLst>
              </a:tr>
              <a:tr h="786846">
                <a:tc vMerge="1">
                  <a:txBody>
                    <a:bodyPr/>
                    <a:lstStyle/>
                    <a:p>
                      <a:endParaRPr lang="en-US"/>
                    </a:p>
                  </a:txBody>
                  <a:tcPr/>
                </a:tc>
                <a:tc>
                  <a:txBody>
                    <a:bodyPr/>
                    <a:lstStyle/>
                    <a:p>
                      <a:pPr algn="ctr" fontAlgn="ctr"/>
                      <a:r>
                        <a:rPr lang="en-US" sz="1600" u="none" strike="noStrike" dirty="0">
                          <a:effectLst/>
                          <a:latin typeface="+mn-lt"/>
                        </a:rPr>
                        <a:t>10</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121093532</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latin typeface="+mn-lt"/>
                        </a:rPr>
                        <a:t>1718</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latin typeface="+mn-lt"/>
                        </a:rPr>
                        <a:t>563514</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latin typeface="+mn-lt"/>
                        </a:rPr>
                        <a:t>2412.126</a:t>
                      </a: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2"/>
                  </a:ext>
                </a:extLst>
              </a:tr>
              <a:tr h="786846">
                <a:tc vMerge="1">
                  <a:txBody>
                    <a:bodyPr/>
                    <a:lstStyle/>
                    <a:p>
                      <a:endParaRPr lang="en-US"/>
                    </a:p>
                  </a:txBody>
                  <a:tcPr/>
                </a:tc>
                <a:tc>
                  <a:txBody>
                    <a:bodyPr/>
                    <a:lstStyle/>
                    <a:p>
                      <a:pPr algn="ctr" fontAlgn="ctr"/>
                      <a:r>
                        <a:rPr lang="en-US" sz="1600" u="none" strike="noStrike" dirty="0">
                          <a:effectLst/>
                          <a:latin typeface="+mn-lt"/>
                        </a:rPr>
                        <a:t>9</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92627531.1</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1419</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433097</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latin typeface="+mn-lt"/>
                        </a:rPr>
                        <a:t>2642.575</a:t>
                      </a: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3"/>
                  </a:ext>
                </a:extLst>
              </a:tr>
              <a:tr h="786846">
                <a:tc vMerge="1">
                  <a:txBody>
                    <a:bodyPr/>
                    <a:lstStyle/>
                    <a:p>
                      <a:endParaRPr lang="en-US"/>
                    </a:p>
                  </a:txBody>
                  <a:tcPr/>
                </a:tc>
                <a:tc>
                  <a:txBody>
                    <a:bodyPr/>
                    <a:lstStyle/>
                    <a:p>
                      <a:pPr algn="ctr" fontAlgn="ctr"/>
                      <a:r>
                        <a:rPr lang="en-US" sz="1600" u="none" strike="noStrike" dirty="0">
                          <a:effectLst/>
                          <a:latin typeface="+mn-lt"/>
                        </a:rPr>
                        <a:t>8</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80769506</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1126</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393157</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2856.873</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4"/>
                  </a:ext>
                </a:extLst>
              </a:tr>
              <a:tr h="786846">
                <a:tc vMerge="1">
                  <a:txBody>
                    <a:bodyPr/>
                    <a:lstStyle/>
                    <a:p>
                      <a:endParaRPr lang="en-US"/>
                    </a:p>
                  </a:txBody>
                  <a:tcPr/>
                </a:tc>
                <a:tc>
                  <a:txBody>
                    <a:bodyPr/>
                    <a:lstStyle/>
                    <a:p>
                      <a:pPr algn="ctr" fontAlgn="ctr"/>
                      <a:r>
                        <a:rPr lang="en-US" sz="1600" u="none" strike="noStrike">
                          <a:effectLst/>
                          <a:latin typeface="+mn-lt"/>
                        </a:rPr>
                        <a:t>5</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76816719</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1138</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343330</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latin typeface="+mn-lt"/>
                        </a:rPr>
                        <a:t>2774.268</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5"/>
                  </a:ext>
                </a:extLst>
              </a:tr>
            </a:tbl>
          </a:graphicData>
        </a:graphic>
      </p:graphicFrame>
      <p:sp>
        <p:nvSpPr>
          <p:cNvPr id="6" name="Isosceles Triangle 5">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712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411316" y="122829"/>
            <a:ext cx="10938164" cy="5183619"/>
          </a:xfrm>
        </p:spPr>
        <p:txBody>
          <a:bodyPr>
            <a:normAutofit/>
          </a:bodyPr>
          <a:lstStyle/>
          <a:p>
            <a:pPr marL="342900" indent="-342900">
              <a:buFont typeface="Wingdings" panose="05000000000000000000" pitchFamily="2" charset="2"/>
              <a:buChar char="q"/>
            </a:pPr>
            <a:r>
              <a:rPr lang="en-US" sz="3200" dirty="0">
                <a:solidFill>
                  <a:srgbClr val="FF0000"/>
                </a:solidFill>
                <a:latin typeface="Arial Black" panose="020B0A04020102020204" pitchFamily="34" charset="0"/>
              </a:rPr>
              <a:t>R.F.M Values</a:t>
            </a: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2" name="TextBox 1">
            <a:extLst>
              <a:ext uri="{FF2B5EF4-FFF2-40B4-BE49-F238E27FC236}">
                <a16:creationId xmlns:a16="http://schemas.microsoft.com/office/drawing/2014/main" id="{1005504D-D369-4DB4-BF38-30C830E2BF64}"/>
              </a:ext>
            </a:extLst>
          </p:cNvPr>
          <p:cNvSpPr txBox="1"/>
          <p:nvPr/>
        </p:nvSpPr>
        <p:spPr>
          <a:xfrm>
            <a:off x="558800" y="1301707"/>
            <a:ext cx="11074400" cy="2308324"/>
          </a:xfrm>
          <a:prstGeom prst="rect">
            <a:avLst/>
          </a:prstGeom>
          <a:noFill/>
        </p:spPr>
        <p:txBody>
          <a:bodyPr wrap="square" rtlCol="0">
            <a:spAutoFit/>
          </a:bodyPr>
          <a:lstStyle/>
          <a:p>
            <a:pPr lvl="1"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p:txBody>
      </p:sp>
      <p:graphicFrame>
        <p:nvGraphicFramePr>
          <p:cNvPr id="3" name="Table 2"/>
          <p:cNvGraphicFramePr>
            <a:graphicFrameLocks noGrp="1"/>
          </p:cNvGraphicFramePr>
          <p:nvPr/>
        </p:nvGraphicFramePr>
        <p:xfrm>
          <a:off x="1282888" y="736980"/>
          <a:ext cx="10577016" cy="4394577"/>
        </p:xfrm>
        <a:graphic>
          <a:graphicData uri="http://schemas.openxmlformats.org/drawingml/2006/table">
            <a:tbl>
              <a:tblPr>
                <a:tableStyleId>{5C22544A-7EE6-4342-B048-85BDC9FD1C3A}</a:tableStyleId>
              </a:tblPr>
              <a:tblGrid>
                <a:gridCol w="2644254">
                  <a:extLst>
                    <a:ext uri="{9D8B030D-6E8A-4147-A177-3AD203B41FA5}">
                      <a16:colId xmlns:a16="http://schemas.microsoft.com/office/drawing/2014/main" val="20000"/>
                    </a:ext>
                  </a:extLst>
                </a:gridCol>
                <a:gridCol w="2644254">
                  <a:extLst>
                    <a:ext uri="{9D8B030D-6E8A-4147-A177-3AD203B41FA5}">
                      <a16:colId xmlns:a16="http://schemas.microsoft.com/office/drawing/2014/main" val="20001"/>
                    </a:ext>
                  </a:extLst>
                </a:gridCol>
                <a:gridCol w="2644254">
                  <a:extLst>
                    <a:ext uri="{9D8B030D-6E8A-4147-A177-3AD203B41FA5}">
                      <a16:colId xmlns:a16="http://schemas.microsoft.com/office/drawing/2014/main" val="20002"/>
                    </a:ext>
                  </a:extLst>
                </a:gridCol>
                <a:gridCol w="2644254">
                  <a:extLst>
                    <a:ext uri="{9D8B030D-6E8A-4147-A177-3AD203B41FA5}">
                      <a16:colId xmlns:a16="http://schemas.microsoft.com/office/drawing/2014/main" val="20003"/>
                    </a:ext>
                  </a:extLst>
                </a:gridCol>
              </a:tblGrid>
              <a:tr h="1210102">
                <a:tc>
                  <a:txBody>
                    <a:bodyPr/>
                    <a:lstStyle/>
                    <a:p>
                      <a:pPr algn="ctr" fontAlgn="ctr"/>
                      <a:r>
                        <a:rPr lang="en-US" sz="1800" u="none" strike="noStrike" dirty="0" err="1">
                          <a:effectLst/>
                        </a:rPr>
                        <a:t>customer_id</a:t>
                      </a:r>
                      <a:endParaRPr lang="en-US"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err="1">
                          <a:effectLst/>
                        </a:rPr>
                        <a:t>recency</a:t>
                      </a:r>
                      <a:r>
                        <a:rPr lang="en-US" sz="1800" u="none" strike="noStrike" dirty="0">
                          <a:effectLst/>
                        </a:rPr>
                        <a:t> </a:t>
                      </a:r>
                      <a:endParaRPr lang="en-US"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frequency </a:t>
                      </a:r>
                      <a:endParaRPr lang="en-US"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Monetary</a:t>
                      </a:r>
                      <a:r>
                        <a:rPr lang="en-US" sz="1800" u="none" strike="noStrike" baseline="0" dirty="0">
                          <a:effectLst/>
                        </a:rPr>
                        <a:t> </a:t>
                      </a:r>
                      <a:r>
                        <a:rPr lang="en-US" sz="1800" u="none" strike="noStrike" dirty="0">
                          <a:effectLst/>
                        </a:rPr>
                        <a:t>value </a:t>
                      </a:r>
                      <a:endParaRPr lang="en-US" sz="18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0"/>
                  </a:ext>
                </a:extLst>
              </a:tr>
              <a:tr h="636895">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a:effectLst/>
                        </a:rPr>
                        <a:t>182</a:t>
                      </a:r>
                      <a:endParaRPr lang="en-US"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a:effectLst/>
                        </a:rPr>
                        <a:t>553704</a:t>
                      </a:r>
                      <a:endParaRPr lang="en-US" sz="18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1"/>
                  </a:ext>
                </a:extLst>
              </a:tr>
              <a:tr h="636895">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77</a:t>
                      </a:r>
                      <a:endParaRPr lang="en-US"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27</a:t>
                      </a:r>
                      <a:endParaRPr lang="en-US"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a:effectLst/>
                        </a:rPr>
                        <a:t>257404</a:t>
                      </a:r>
                      <a:endParaRPr lang="en-US" sz="18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2"/>
                  </a:ext>
                </a:extLst>
              </a:tr>
              <a:tr h="636895">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a:effectLst/>
                        </a:rPr>
                        <a:t>19</a:t>
                      </a:r>
                      <a:endParaRPr lang="en-US"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72</a:t>
                      </a:r>
                      <a:endParaRPr lang="en-US"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a:effectLst/>
                        </a:rPr>
                        <a:t>176613</a:t>
                      </a:r>
                      <a:endParaRPr lang="en-US" sz="18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3"/>
                  </a:ext>
                </a:extLst>
              </a:tr>
              <a:tr h="63689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311</a:t>
                      </a:r>
                      <a:endParaRPr lang="en-US"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16</a:t>
                      </a:r>
                      <a:endParaRPr lang="en-US"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41976</a:t>
                      </a:r>
                      <a:endParaRPr lang="en-US" sz="18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4"/>
                  </a:ext>
                </a:extLst>
              </a:tr>
              <a:tr h="636895">
                <a:tc>
                  <a:txBody>
                    <a:bodyPr/>
                    <a:lstStyle/>
                    <a:p>
                      <a:pPr algn="ctr" fontAlgn="ctr"/>
                      <a:r>
                        <a:rPr lang="en-US" sz="1800" u="none" strike="noStrike">
                          <a:effectLst/>
                        </a:rPr>
                        <a:t>6</a:t>
                      </a:r>
                      <a:endParaRPr lang="en-US" sz="18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37</a:t>
                      </a:r>
                      <a:endParaRPr lang="en-US"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77</a:t>
                      </a:r>
                      <a:endParaRPr lang="en-US"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dirty="0">
                          <a:effectLst/>
                        </a:rPr>
                        <a:t>166972</a:t>
                      </a:r>
                      <a:endParaRPr lang="en-US" sz="18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5"/>
                  </a:ext>
                </a:extLst>
              </a:tr>
            </a:tbl>
          </a:graphicData>
        </a:graphic>
      </p:graphicFrame>
      <p:sp>
        <p:nvSpPr>
          <p:cNvPr id="5" name="Rectangle 4"/>
          <p:cNvSpPr/>
          <p:nvPr/>
        </p:nvSpPr>
        <p:spPr>
          <a:xfrm>
            <a:off x="1614985" y="5367004"/>
            <a:ext cx="6096000" cy="787652"/>
          </a:xfrm>
          <a:prstGeom prst="rect">
            <a:avLst/>
          </a:prstGeom>
        </p:spPr>
        <p:txBody>
          <a:bodyPr>
            <a:spAutoFit/>
          </a:bodyPr>
          <a:lstStyle/>
          <a:p>
            <a:pPr defTabSz="457200">
              <a:lnSpc>
                <a:spcPct val="107000"/>
              </a:lnSpc>
              <a:spcAft>
                <a:spcPts val="800"/>
              </a:spcAft>
            </a:pPr>
            <a:r>
              <a:rPr lang="en-US" dirty="0">
                <a:solidFill>
                  <a:srgbClr val="202124"/>
                </a:solidFill>
                <a:latin typeface="Arial" panose="020B0604020202020204" pitchFamily="34" charset="0"/>
                <a:ea typeface="Calibri" panose="020F0502020204030204" pitchFamily="34" charset="0"/>
                <a:cs typeface="Times New Roman" panose="02020603050405020304" pitchFamily="18" charset="0"/>
              </a:rPr>
              <a:t>Starting date of transaction	   -	02-12-2016</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457200">
              <a:lnSpc>
                <a:spcPct val="107000"/>
              </a:lnSpc>
              <a:spcAft>
                <a:spcPts val="800"/>
              </a:spcAft>
            </a:pPr>
            <a:r>
              <a:rPr lang="en-US" dirty="0">
                <a:solidFill>
                  <a:srgbClr val="202124"/>
                </a:solidFill>
                <a:latin typeface="Arial" panose="020B0604020202020204" pitchFamily="34" charset="0"/>
                <a:ea typeface="Calibri" panose="020F0502020204030204" pitchFamily="34" charset="0"/>
                <a:cs typeface="Times New Roman" panose="02020603050405020304" pitchFamily="18" charset="0"/>
              </a:rPr>
              <a:t>Last date of transaction 	   -	19-12-2017</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Isosceles Triangle 5">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272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599991" y="244970"/>
            <a:ext cx="10870574" cy="5225599"/>
          </a:xfrm>
        </p:spPr>
        <p:txBody>
          <a:bodyPr>
            <a:normAutofit/>
          </a:bodyPr>
          <a:lstStyle/>
          <a:p>
            <a:pPr marL="342900" indent="-342900">
              <a:buFont typeface="Wingdings" panose="05000000000000000000" pitchFamily="2" charset="2"/>
              <a:buChar char="q"/>
            </a:pPr>
            <a:r>
              <a:rPr lang="en-US" sz="2400" dirty="0" err="1">
                <a:solidFill>
                  <a:srgbClr val="FF0000"/>
                </a:solidFill>
                <a:latin typeface="Arial Black" panose="020B0A04020102020204" pitchFamily="34" charset="0"/>
              </a:rPr>
              <a:t>Recency</a:t>
            </a: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br>
            <a:br>
              <a:rPr lang="en-US" sz="2400" dirty="0"/>
            </a:br>
            <a:br>
              <a:rPr lang="en-US" sz="2400" dirty="0"/>
            </a:br>
            <a:br>
              <a:rPr lang="en-US" sz="2400" dirty="0"/>
            </a:br>
            <a:r>
              <a:rPr lang="en-US" sz="2000" dirty="0"/>
              <a:t> </a:t>
            </a:r>
            <a:br>
              <a:rPr lang="en-US" sz="2400" dirty="0"/>
            </a:br>
            <a:br>
              <a:rPr lang="en-US" sz="2400" dirty="0"/>
            </a:b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508076" y="5989651"/>
            <a:ext cx="11283590" cy="581745"/>
          </a:xfrm>
          <a:prstGeom prst="rect">
            <a:avLst/>
          </a:prstGeom>
          <a:ln w="9525">
            <a:solidFill>
              <a:schemeClr val="tx1"/>
            </a:solidFill>
          </a:ln>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sz="1600" dirty="0">
                <a:solidFill>
                  <a:srgbClr val="002060"/>
                </a:solidFill>
                <a:latin typeface="Times New Roman" panose="02020603050405020304" pitchFamily="18" charset="0"/>
                <a:cs typeface="Times New Roman" panose="02020603050405020304" pitchFamily="18" charset="0"/>
              </a:rPr>
              <a:t>Description :- </a:t>
            </a:r>
            <a:r>
              <a:rPr lang="en-US" sz="1600" dirty="0" err="1">
                <a:solidFill>
                  <a:srgbClr val="002060"/>
                </a:solidFill>
                <a:latin typeface="Times New Roman" panose="02020603050405020304" pitchFamily="18" charset="0"/>
                <a:cs typeface="Times New Roman" panose="02020603050405020304" pitchFamily="18" charset="0"/>
              </a:rPr>
              <a:t>Recency</a:t>
            </a:r>
            <a:r>
              <a:rPr lang="en-US" sz="1600" dirty="0">
                <a:solidFill>
                  <a:srgbClr val="002060"/>
                </a:solidFill>
                <a:latin typeface="Times New Roman" panose="02020603050405020304" pitchFamily="18" charset="0"/>
                <a:cs typeface="Times New Roman" panose="02020603050405020304" pitchFamily="18" charset="0"/>
              </a:rPr>
              <a:t> - How recently did the customer purchase. The above table is showing, that the customer ID number :1047 has made the last transaction 381 days back.</a:t>
            </a:r>
          </a:p>
        </p:txBody>
      </p:sp>
      <p:graphicFrame>
        <p:nvGraphicFramePr>
          <p:cNvPr id="2" name="Table 1"/>
          <p:cNvGraphicFramePr>
            <a:graphicFrameLocks noGrp="1"/>
          </p:cNvGraphicFramePr>
          <p:nvPr/>
        </p:nvGraphicFramePr>
        <p:xfrm>
          <a:off x="1310184" y="1501254"/>
          <a:ext cx="9689912" cy="3370997"/>
        </p:xfrm>
        <a:graphic>
          <a:graphicData uri="http://schemas.openxmlformats.org/drawingml/2006/table">
            <a:tbl>
              <a:tblPr>
                <a:tableStyleId>{5C22544A-7EE6-4342-B048-85BDC9FD1C3A}</a:tableStyleId>
              </a:tblPr>
              <a:tblGrid>
                <a:gridCol w="2422478">
                  <a:extLst>
                    <a:ext uri="{9D8B030D-6E8A-4147-A177-3AD203B41FA5}">
                      <a16:colId xmlns:a16="http://schemas.microsoft.com/office/drawing/2014/main" val="20000"/>
                    </a:ext>
                  </a:extLst>
                </a:gridCol>
                <a:gridCol w="2422478">
                  <a:extLst>
                    <a:ext uri="{9D8B030D-6E8A-4147-A177-3AD203B41FA5}">
                      <a16:colId xmlns:a16="http://schemas.microsoft.com/office/drawing/2014/main" val="20001"/>
                    </a:ext>
                  </a:extLst>
                </a:gridCol>
                <a:gridCol w="2422478">
                  <a:extLst>
                    <a:ext uri="{9D8B030D-6E8A-4147-A177-3AD203B41FA5}">
                      <a16:colId xmlns:a16="http://schemas.microsoft.com/office/drawing/2014/main" val="20002"/>
                    </a:ext>
                  </a:extLst>
                </a:gridCol>
                <a:gridCol w="2422478">
                  <a:extLst>
                    <a:ext uri="{9D8B030D-6E8A-4147-A177-3AD203B41FA5}">
                      <a16:colId xmlns:a16="http://schemas.microsoft.com/office/drawing/2014/main" val="20003"/>
                    </a:ext>
                  </a:extLst>
                </a:gridCol>
              </a:tblGrid>
              <a:tr h="1884691">
                <a:tc>
                  <a:txBody>
                    <a:bodyPr/>
                    <a:lstStyle/>
                    <a:p>
                      <a:pPr algn="ctr" fontAlgn="ctr"/>
                      <a:r>
                        <a:rPr lang="en-US" sz="1600" u="none" strike="noStrike" dirty="0" err="1">
                          <a:effectLst/>
                        </a:rPr>
                        <a:t>customer_id</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err="1">
                          <a:effectLst/>
                        </a:rPr>
                        <a:t>recency</a:t>
                      </a:r>
                      <a:r>
                        <a:rPr lang="en-US" sz="1600" u="none" strike="noStrike" dirty="0">
                          <a:effectLst/>
                        </a:rPr>
                        <a:t> </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 frequency</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 </a:t>
                      </a:r>
                      <a:r>
                        <a:rPr lang="en-US" sz="1600" u="none" strike="noStrike" dirty="0" err="1">
                          <a:effectLst/>
                        </a:rPr>
                        <a:t>monetary_value</a:t>
                      </a:r>
                      <a:endParaRPr lang="en-US"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0"/>
                  </a:ext>
                </a:extLst>
              </a:tr>
              <a:tr h="1486306">
                <a:tc>
                  <a:txBody>
                    <a:bodyPr/>
                    <a:lstStyle/>
                    <a:p>
                      <a:pPr algn="ctr" fontAlgn="ctr"/>
                      <a:r>
                        <a:rPr lang="en-US" sz="1600" u="none" strike="noStrike" dirty="0">
                          <a:effectLst/>
                        </a:rPr>
                        <a:t>1047</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381</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8128</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1"/>
                  </a:ext>
                </a:extLst>
              </a:tr>
            </a:tbl>
          </a:graphicData>
        </a:graphic>
      </p:graphicFrame>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333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321426" y="149436"/>
            <a:ext cx="10870574" cy="5225599"/>
          </a:xfrm>
        </p:spPr>
        <p:txBody>
          <a:bodyPr>
            <a:normAutofit/>
          </a:bodyPr>
          <a:lstStyle/>
          <a:p>
            <a:pPr marL="342900" indent="-342900">
              <a:buFont typeface="Wingdings" panose="05000000000000000000" pitchFamily="2" charset="2"/>
              <a:buChar char="q"/>
            </a:pPr>
            <a:r>
              <a:rPr lang="en-US" sz="2400" dirty="0">
                <a:solidFill>
                  <a:srgbClr val="FF0000"/>
                </a:solidFill>
                <a:latin typeface="Arial Black" panose="020B0A04020102020204" pitchFamily="34" charset="0"/>
              </a:rPr>
              <a:t>Frequency</a:t>
            </a: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br>
            <a:br>
              <a:rPr lang="en-US" sz="2400" dirty="0"/>
            </a:br>
            <a:br>
              <a:rPr lang="en-US" sz="2400" dirty="0"/>
            </a:br>
            <a:br>
              <a:rPr lang="en-US" sz="2400" dirty="0"/>
            </a:br>
            <a:r>
              <a:rPr lang="en-US" sz="2000" dirty="0"/>
              <a:t> </a:t>
            </a:r>
            <a:br>
              <a:rPr lang="en-US" sz="2400" dirty="0"/>
            </a:br>
            <a:br>
              <a:rPr lang="en-US" sz="2400" dirty="0"/>
            </a:b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791569" y="6255900"/>
            <a:ext cx="11071443" cy="602100"/>
          </a:xfrm>
          <a:prstGeom prst="rect">
            <a:avLst/>
          </a:prstGeom>
          <a:ln w="9525">
            <a:solidFill>
              <a:schemeClr val="tx1"/>
            </a:solidFill>
          </a:ln>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sz="1600" dirty="0">
                <a:solidFill>
                  <a:srgbClr val="002060"/>
                </a:solidFill>
                <a:latin typeface="Times New Roman" panose="02020603050405020304" pitchFamily="18" charset="0"/>
                <a:cs typeface="Times New Roman" panose="02020603050405020304" pitchFamily="18" charset="0"/>
              </a:rPr>
              <a:t>Description :- Frequency - How often do they purchase?. The above table is showing, that the customer ID number : 4043 has made the maximum number of purchase.</a:t>
            </a:r>
          </a:p>
        </p:txBody>
      </p:sp>
      <p:graphicFrame>
        <p:nvGraphicFramePr>
          <p:cNvPr id="3" name="Table 2"/>
          <p:cNvGraphicFramePr>
            <a:graphicFrameLocks noGrp="1"/>
          </p:cNvGraphicFramePr>
          <p:nvPr/>
        </p:nvGraphicFramePr>
        <p:xfrm>
          <a:off x="1528548" y="1119117"/>
          <a:ext cx="9389660" cy="3534770"/>
        </p:xfrm>
        <a:graphic>
          <a:graphicData uri="http://schemas.openxmlformats.org/drawingml/2006/table">
            <a:tbl>
              <a:tblPr>
                <a:tableStyleId>{5C22544A-7EE6-4342-B048-85BDC9FD1C3A}</a:tableStyleId>
              </a:tblPr>
              <a:tblGrid>
                <a:gridCol w="2347415">
                  <a:extLst>
                    <a:ext uri="{9D8B030D-6E8A-4147-A177-3AD203B41FA5}">
                      <a16:colId xmlns:a16="http://schemas.microsoft.com/office/drawing/2014/main" val="20000"/>
                    </a:ext>
                  </a:extLst>
                </a:gridCol>
                <a:gridCol w="2347415">
                  <a:extLst>
                    <a:ext uri="{9D8B030D-6E8A-4147-A177-3AD203B41FA5}">
                      <a16:colId xmlns:a16="http://schemas.microsoft.com/office/drawing/2014/main" val="20001"/>
                    </a:ext>
                  </a:extLst>
                </a:gridCol>
                <a:gridCol w="2347415">
                  <a:extLst>
                    <a:ext uri="{9D8B030D-6E8A-4147-A177-3AD203B41FA5}">
                      <a16:colId xmlns:a16="http://schemas.microsoft.com/office/drawing/2014/main" val="20002"/>
                    </a:ext>
                  </a:extLst>
                </a:gridCol>
                <a:gridCol w="2347415">
                  <a:extLst>
                    <a:ext uri="{9D8B030D-6E8A-4147-A177-3AD203B41FA5}">
                      <a16:colId xmlns:a16="http://schemas.microsoft.com/office/drawing/2014/main" val="20003"/>
                    </a:ext>
                  </a:extLst>
                </a:gridCol>
              </a:tblGrid>
              <a:tr h="2315884">
                <a:tc>
                  <a:txBody>
                    <a:bodyPr/>
                    <a:lstStyle/>
                    <a:p>
                      <a:pPr algn="ctr" fontAlgn="ctr"/>
                      <a:r>
                        <a:rPr lang="en-US" sz="1600" u="none" strike="noStrike" dirty="0" err="1">
                          <a:effectLst/>
                        </a:rPr>
                        <a:t>customer_id</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err="1">
                          <a:effectLst/>
                        </a:rPr>
                        <a:t>recency</a:t>
                      </a:r>
                      <a:r>
                        <a:rPr lang="en-US" sz="1600" u="none" strike="noStrike" dirty="0">
                          <a:effectLst/>
                        </a:rPr>
                        <a:t> </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frequency </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err="1">
                          <a:effectLst/>
                        </a:rPr>
                        <a:t>monetary_value</a:t>
                      </a:r>
                      <a:r>
                        <a:rPr lang="en-US" sz="1600" u="none" strike="noStrike" dirty="0">
                          <a:effectLst/>
                        </a:rPr>
                        <a:t> </a:t>
                      </a:r>
                      <a:endParaRPr lang="en-US"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0"/>
                  </a:ext>
                </a:extLst>
              </a:tr>
              <a:tr h="1218886">
                <a:tc>
                  <a:txBody>
                    <a:bodyPr/>
                    <a:lstStyle/>
                    <a:p>
                      <a:pPr algn="ctr" fontAlgn="ctr"/>
                      <a:r>
                        <a:rPr lang="en-US" sz="1600" u="none" strike="noStrike" dirty="0">
                          <a:effectLst/>
                        </a:rPr>
                        <a:t>4043</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2</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7837</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5225317</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1"/>
                  </a:ext>
                </a:extLst>
              </a:tr>
            </a:tbl>
          </a:graphicData>
        </a:graphic>
      </p:graphicFrame>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754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599991" y="244970"/>
            <a:ext cx="10870574" cy="5225599"/>
          </a:xfrm>
        </p:spPr>
        <p:txBody>
          <a:bodyPr>
            <a:normAutofit/>
          </a:bodyPr>
          <a:lstStyle/>
          <a:p>
            <a:pPr marL="342900" indent="-342900">
              <a:buFont typeface="Wingdings" panose="05000000000000000000" pitchFamily="2" charset="2"/>
              <a:buChar char="q"/>
            </a:pPr>
            <a:r>
              <a:rPr lang="en-US" sz="2400" b="1" dirty="0">
                <a:solidFill>
                  <a:srgbClr val="FF0000"/>
                </a:solidFill>
                <a:latin typeface="Arial Black" panose="020B0A04020102020204" pitchFamily="34" charset="0"/>
              </a:rPr>
              <a:t>monetary</a:t>
            </a: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br>
            <a:br>
              <a:rPr lang="en-US" sz="2400" dirty="0"/>
            </a:br>
            <a:br>
              <a:rPr lang="en-US" sz="2400" dirty="0"/>
            </a:br>
            <a:br>
              <a:rPr lang="en-US" sz="2400" dirty="0"/>
            </a:br>
            <a:r>
              <a:rPr lang="en-US" sz="2000" dirty="0"/>
              <a:t> </a:t>
            </a:r>
            <a:br>
              <a:rPr lang="en-US" sz="2400" dirty="0"/>
            </a:br>
            <a:br>
              <a:rPr lang="en-US" sz="2400" dirty="0"/>
            </a:b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614149" y="6244874"/>
            <a:ext cx="11071443" cy="613126"/>
          </a:xfrm>
          <a:prstGeom prst="rect">
            <a:avLst/>
          </a:prstGeom>
          <a:ln w="9525">
            <a:solidFill>
              <a:schemeClr val="tx1"/>
            </a:solidFill>
          </a:ln>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sz="1600" dirty="0">
                <a:solidFill>
                  <a:srgbClr val="002060"/>
                </a:solidFill>
                <a:latin typeface="Times New Roman" panose="02020603050405020304" pitchFamily="18" charset="0"/>
                <a:cs typeface="Times New Roman" panose="02020603050405020304" pitchFamily="18" charset="0"/>
              </a:rPr>
              <a:t>Description :- Monetary Value - How much do they spend. The above table is showing, that the customer ID number : 1704 has spend the maximum amount.</a:t>
            </a:r>
          </a:p>
        </p:txBody>
      </p:sp>
      <p:graphicFrame>
        <p:nvGraphicFramePr>
          <p:cNvPr id="2" name="Table 1"/>
          <p:cNvGraphicFramePr>
            <a:graphicFrameLocks noGrp="1"/>
          </p:cNvGraphicFramePr>
          <p:nvPr/>
        </p:nvGraphicFramePr>
        <p:xfrm>
          <a:off x="1433015" y="1255595"/>
          <a:ext cx="9771796" cy="3753133"/>
        </p:xfrm>
        <a:graphic>
          <a:graphicData uri="http://schemas.openxmlformats.org/drawingml/2006/table">
            <a:tbl>
              <a:tblPr>
                <a:tableStyleId>{5C22544A-7EE6-4342-B048-85BDC9FD1C3A}</a:tableStyleId>
              </a:tblPr>
              <a:tblGrid>
                <a:gridCol w="2442949">
                  <a:extLst>
                    <a:ext uri="{9D8B030D-6E8A-4147-A177-3AD203B41FA5}">
                      <a16:colId xmlns:a16="http://schemas.microsoft.com/office/drawing/2014/main" val="20000"/>
                    </a:ext>
                  </a:extLst>
                </a:gridCol>
                <a:gridCol w="2442949">
                  <a:extLst>
                    <a:ext uri="{9D8B030D-6E8A-4147-A177-3AD203B41FA5}">
                      <a16:colId xmlns:a16="http://schemas.microsoft.com/office/drawing/2014/main" val="20001"/>
                    </a:ext>
                  </a:extLst>
                </a:gridCol>
                <a:gridCol w="2442949">
                  <a:extLst>
                    <a:ext uri="{9D8B030D-6E8A-4147-A177-3AD203B41FA5}">
                      <a16:colId xmlns:a16="http://schemas.microsoft.com/office/drawing/2014/main" val="20002"/>
                    </a:ext>
                  </a:extLst>
                </a:gridCol>
                <a:gridCol w="2442949">
                  <a:extLst>
                    <a:ext uri="{9D8B030D-6E8A-4147-A177-3AD203B41FA5}">
                      <a16:colId xmlns:a16="http://schemas.microsoft.com/office/drawing/2014/main" val="20003"/>
                    </a:ext>
                  </a:extLst>
                </a:gridCol>
              </a:tblGrid>
              <a:tr h="1922090">
                <a:tc>
                  <a:txBody>
                    <a:bodyPr/>
                    <a:lstStyle/>
                    <a:p>
                      <a:pPr algn="ctr" fontAlgn="ctr"/>
                      <a:r>
                        <a:rPr lang="en-US" sz="1600" u="none" strike="noStrike" dirty="0" err="1">
                          <a:effectLst/>
                        </a:rPr>
                        <a:t>customer_id</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 </a:t>
                      </a:r>
                      <a:r>
                        <a:rPr lang="en-US" sz="1600" u="none" strike="noStrike" dirty="0" err="1">
                          <a:effectLst/>
                        </a:rPr>
                        <a:t>recency</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 frequency</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err="1">
                          <a:effectLst/>
                        </a:rPr>
                        <a:t>monetary_value</a:t>
                      </a:r>
                      <a:r>
                        <a:rPr lang="en-US" sz="1600" u="none" strike="noStrike" dirty="0">
                          <a:effectLst/>
                        </a:rPr>
                        <a:t> </a:t>
                      </a:r>
                      <a:endParaRPr lang="en-US"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0"/>
                  </a:ext>
                </a:extLst>
              </a:tr>
              <a:tr h="1831043">
                <a:tc>
                  <a:txBody>
                    <a:bodyPr/>
                    <a:lstStyle/>
                    <a:p>
                      <a:pPr algn="ctr" fontAlgn="ctr"/>
                      <a:r>
                        <a:rPr lang="en-US" sz="1600" u="none" strike="noStrike" dirty="0">
                          <a:effectLst/>
                        </a:rPr>
                        <a:t>1704</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3</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2053</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35536194</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1"/>
                  </a:ext>
                </a:extLst>
              </a:tr>
            </a:tbl>
          </a:graphicData>
        </a:graphic>
      </p:graphicFrame>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97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599991" y="0"/>
            <a:ext cx="10870574" cy="5225599"/>
          </a:xfrm>
        </p:spPr>
        <p:txBody>
          <a:bodyPr>
            <a:normAutofit fontScale="90000"/>
          </a:bodyPr>
          <a:lstStyle/>
          <a:p>
            <a:pPr marL="342900" indent="-342900">
              <a:buFont typeface="Wingdings" panose="05000000000000000000" pitchFamily="2" charset="2"/>
              <a:buChar char="q"/>
            </a:pPr>
            <a:r>
              <a:rPr lang="en-US" sz="2400" dirty="0">
                <a:solidFill>
                  <a:srgbClr val="FF0000"/>
                </a:solidFill>
                <a:latin typeface="Arial Black" panose="020B0A04020102020204" pitchFamily="34" charset="0"/>
              </a:rPr>
              <a:t>Best customer</a:t>
            </a: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r>
              <a:rPr lang="en-US" sz="2400" dirty="0">
                <a:solidFill>
                  <a:srgbClr val="FF0000"/>
                </a:solidFill>
                <a:latin typeface="Arial Black" panose="020B0A04020102020204" pitchFamily="34" charset="0"/>
              </a:rPr>
              <a:t>Worst customer</a:t>
            </a:r>
            <a:br>
              <a:rPr lang="en-US" sz="2400" dirty="0">
                <a:solidFill>
                  <a:srgbClr val="FF0000"/>
                </a:solidFill>
                <a:latin typeface="Arial Black" panose="020B0A04020102020204" pitchFamily="34" charset="0"/>
              </a:rPr>
            </a:br>
            <a:br>
              <a:rPr lang="en-US" sz="2400" dirty="0"/>
            </a:br>
            <a:br>
              <a:rPr lang="en-US" sz="2400" dirty="0"/>
            </a:br>
            <a:br>
              <a:rPr lang="en-US" sz="2400" dirty="0"/>
            </a:br>
            <a:br>
              <a:rPr lang="en-US" sz="2400" dirty="0"/>
            </a:br>
            <a:r>
              <a:rPr lang="en-US" sz="2000" dirty="0"/>
              <a:t> </a:t>
            </a:r>
            <a:br>
              <a:rPr lang="en-US" sz="2400" dirty="0"/>
            </a:br>
            <a:br>
              <a:rPr lang="en-US" sz="2400" dirty="0"/>
            </a:br>
            <a:br>
              <a:rPr lang="en-US" sz="2400" dirty="0">
                <a:solidFill>
                  <a:srgbClr val="FF0000"/>
                </a:solidFill>
                <a:latin typeface="Arial Black" panose="020B0A04020102020204" pitchFamily="34" charset="0"/>
              </a:rPr>
            </a:br>
            <a:br>
              <a:rPr lang="en-US" dirty="0"/>
            </a:br>
            <a:br>
              <a:rPr lang="en-US" dirty="0"/>
            </a:br>
            <a:endParaRPr lang="en-US" sz="2400" dirty="0"/>
          </a:p>
        </p:txBody>
      </p:sp>
      <p:graphicFrame>
        <p:nvGraphicFramePr>
          <p:cNvPr id="2" name="Table 1"/>
          <p:cNvGraphicFramePr>
            <a:graphicFrameLocks noGrp="1"/>
          </p:cNvGraphicFramePr>
          <p:nvPr/>
        </p:nvGraphicFramePr>
        <p:xfrm>
          <a:off x="1910688" y="3835021"/>
          <a:ext cx="9280476" cy="2879676"/>
        </p:xfrm>
        <a:graphic>
          <a:graphicData uri="http://schemas.openxmlformats.org/drawingml/2006/table">
            <a:tbl>
              <a:tblPr>
                <a:tableStyleId>{5C22544A-7EE6-4342-B048-85BDC9FD1C3A}</a:tableStyleId>
              </a:tblPr>
              <a:tblGrid>
                <a:gridCol w="1310184">
                  <a:extLst>
                    <a:ext uri="{9D8B030D-6E8A-4147-A177-3AD203B41FA5}">
                      <a16:colId xmlns:a16="http://schemas.microsoft.com/office/drawing/2014/main" val="20000"/>
                    </a:ext>
                  </a:extLst>
                </a:gridCol>
                <a:gridCol w="752144">
                  <a:extLst>
                    <a:ext uri="{9D8B030D-6E8A-4147-A177-3AD203B41FA5}">
                      <a16:colId xmlns:a16="http://schemas.microsoft.com/office/drawing/2014/main" val="20001"/>
                    </a:ext>
                  </a:extLst>
                </a:gridCol>
                <a:gridCol w="1031164">
                  <a:extLst>
                    <a:ext uri="{9D8B030D-6E8A-4147-A177-3AD203B41FA5}">
                      <a16:colId xmlns:a16="http://schemas.microsoft.com/office/drawing/2014/main" val="20002"/>
                    </a:ext>
                  </a:extLst>
                </a:gridCol>
                <a:gridCol w="1031164">
                  <a:extLst>
                    <a:ext uri="{9D8B030D-6E8A-4147-A177-3AD203B41FA5}">
                      <a16:colId xmlns:a16="http://schemas.microsoft.com/office/drawing/2014/main" val="20003"/>
                    </a:ext>
                  </a:extLst>
                </a:gridCol>
                <a:gridCol w="1031164">
                  <a:extLst>
                    <a:ext uri="{9D8B030D-6E8A-4147-A177-3AD203B41FA5}">
                      <a16:colId xmlns:a16="http://schemas.microsoft.com/office/drawing/2014/main" val="20004"/>
                    </a:ext>
                  </a:extLst>
                </a:gridCol>
                <a:gridCol w="1031164">
                  <a:extLst>
                    <a:ext uri="{9D8B030D-6E8A-4147-A177-3AD203B41FA5}">
                      <a16:colId xmlns:a16="http://schemas.microsoft.com/office/drawing/2014/main" val="20005"/>
                    </a:ext>
                  </a:extLst>
                </a:gridCol>
                <a:gridCol w="1031164">
                  <a:extLst>
                    <a:ext uri="{9D8B030D-6E8A-4147-A177-3AD203B41FA5}">
                      <a16:colId xmlns:a16="http://schemas.microsoft.com/office/drawing/2014/main" val="20006"/>
                    </a:ext>
                  </a:extLst>
                </a:gridCol>
                <a:gridCol w="1031164">
                  <a:extLst>
                    <a:ext uri="{9D8B030D-6E8A-4147-A177-3AD203B41FA5}">
                      <a16:colId xmlns:a16="http://schemas.microsoft.com/office/drawing/2014/main" val="20007"/>
                    </a:ext>
                  </a:extLst>
                </a:gridCol>
                <a:gridCol w="1031164">
                  <a:extLst>
                    <a:ext uri="{9D8B030D-6E8A-4147-A177-3AD203B41FA5}">
                      <a16:colId xmlns:a16="http://schemas.microsoft.com/office/drawing/2014/main" val="20008"/>
                    </a:ext>
                  </a:extLst>
                </a:gridCol>
              </a:tblGrid>
              <a:tr h="554356">
                <a:tc>
                  <a:txBody>
                    <a:bodyPr/>
                    <a:lstStyle/>
                    <a:p>
                      <a:pPr algn="ctr" fontAlgn="b"/>
                      <a:r>
                        <a:rPr lang="en-US" sz="1400" u="none" strike="noStrike" dirty="0" err="1">
                          <a:effectLst/>
                        </a:rPr>
                        <a:t>customer_id</a:t>
                      </a:r>
                      <a:endParaRPr lang="en-US" sz="1400" b="1"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recency</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frequency</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monetary_value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r_quartile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f_quartile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m_quartile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score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tier</a:t>
                      </a:r>
                      <a:endParaRPr lang="en-US" sz="14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465064">
                <a:tc>
                  <a:txBody>
                    <a:bodyPr/>
                    <a:lstStyle/>
                    <a:p>
                      <a:pPr algn="ctr" fontAlgn="b"/>
                      <a:r>
                        <a:rPr lang="en-US" sz="1400" u="none" strike="noStrike" dirty="0">
                          <a:effectLst/>
                        </a:rPr>
                        <a:t>3034</a:t>
                      </a:r>
                      <a:endParaRPr lang="en-US" sz="1400" b="1"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ctr"/>
                      <a:r>
                        <a:rPr lang="en-US" sz="1400" u="none" strike="noStrike">
                          <a:effectLst/>
                        </a:rPr>
                        <a:t>212</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388</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Bronze</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465064">
                <a:tc>
                  <a:txBody>
                    <a:bodyPr/>
                    <a:lstStyle/>
                    <a:p>
                      <a:pPr algn="ctr" fontAlgn="b"/>
                      <a:r>
                        <a:rPr lang="en-US" sz="1400" u="none" strike="noStrike" dirty="0">
                          <a:effectLst/>
                        </a:rPr>
                        <a:t>3244</a:t>
                      </a:r>
                      <a:endParaRPr lang="en-US" sz="1400" b="1"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307</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501</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Bronze</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465064">
                <a:tc>
                  <a:txBody>
                    <a:bodyPr/>
                    <a:lstStyle/>
                    <a:p>
                      <a:pPr algn="ctr" fontAlgn="b"/>
                      <a:r>
                        <a:rPr lang="en-US" sz="1400" u="none" strike="noStrike" dirty="0">
                          <a:effectLst/>
                        </a:rPr>
                        <a:t>3209</a:t>
                      </a:r>
                      <a:endParaRPr lang="en-US" sz="1400" b="1"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294</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875</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Bronze</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465064">
                <a:tc>
                  <a:txBody>
                    <a:bodyPr/>
                    <a:lstStyle/>
                    <a:p>
                      <a:pPr algn="ctr" fontAlgn="b"/>
                      <a:r>
                        <a:rPr lang="en-US" sz="1400" u="none" strike="noStrike">
                          <a:effectLst/>
                        </a:rPr>
                        <a:t>4131</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250</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1339</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Bronze</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465064">
                <a:tc>
                  <a:txBody>
                    <a:bodyPr/>
                    <a:lstStyle/>
                    <a:p>
                      <a:pPr algn="ctr" fontAlgn="b"/>
                      <a:r>
                        <a:rPr lang="en-US" sz="1400" u="none" strike="noStrike">
                          <a:effectLst/>
                        </a:rPr>
                        <a:t>3992</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266</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1800</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Bronze</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nvGraphicFramePr>
        <p:xfrm>
          <a:off x="1869743" y="395785"/>
          <a:ext cx="9212238" cy="2975212"/>
        </p:xfrm>
        <a:graphic>
          <a:graphicData uri="http://schemas.openxmlformats.org/drawingml/2006/table">
            <a:tbl>
              <a:tblPr>
                <a:tableStyleId>{5C22544A-7EE6-4342-B048-85BDC9FD1C3A}</a:tableStyleId>
              </a:tblPr>
              <a:tblGrid>
                <a:gridCol w="1187356">
                  <a:extLst>
                    <a:ext uri="{9D8B030D-6E8A-4147-A177-3AD203B41FA5}">
                      <a16:colId xmlns:a16="http://schemas.microsoft.com/office/drawing/2014/main" val="20000"/>
                    </a:ext>
                  </a:extLst>
                </a:gridCol>
                <a:gridCol w="859808">
                  <a:extLst>
                    <a:ext uri="{9D8B030D-6E8A-4147-A177-3AD203B41FA5}">
                      <a16:colId xmlns:a16="http://schemas.microsoft.com/office/drawing/2014/main" val="20001"/>
                    </a:ext>
                  </a:extLst>
                </a:gridCol>
                <a:gridCol w="1023582">
                  <a:extLst>
                    <a:ext uri="{9D8B030D-6E8A-4147-A177-3AD203B41FA5}">
                      <a16:colId xmlns:a16="http://schemas.microsoft.com/office/drawing/2014/main" val="20002"/>
                    </a:ext>
                  </a:extLst>
                </a:gridCol>
                <a:gridCol w="1023582">
                  <a:extLst>
                    <a:ext uri="{9D8B030D-6E8A-4147-A177-3AD203B41FA5}">
                      <a16:colId xmlns:a16="http://schemas.microsoft.com/office/drawing/2014/main" val="20003"/>
                    </a:ext>
                  </a:extLst>
                </a:gridCol>
                <a:gridCol w="1023582">
                  <a:extLst>
                    <a:ext uri="{9D8B030D-6E8A-4147-A177-3AD203B41FA5}">
                      <a16:colId xmlns:a16="http://schemas.microsoft.com/office/drawing/2014/main" val="20004"/>
                    </a:ext>
                  </a:extLst>
                </a:gridCol>
                <a:gridCol w="1023582">
                  <a:extLst>
                    <a:ext uri="{9D8B030D-6E8A-4147-A177-3AD203B41FA5}">
                      <a16:colId xmlns:a16="http://schemas.microsoft.com/office/drawing/2014/main" val="20005"/>
                    </a:ext>
                  </a:extLst>
                </a:gridCol>
                <a:gridCol w="1023582">
                  <a:extLst>
                    <a:ext uri="{9D8B030D-6E8A-4147-A177-3AD203B41FA5}">
                      <a16:colId xmlns:a16="http://schemas.microsoft.com/office/drawing/2014/main" val="20006"/>
                    </a:ext>
                  </a:extLst>
                </a:gridCol>
                <a:gridCol w="1023582">
                  <a:extLst>
                    <a:ext uri="{9D8B030D-6E8A-4147-A177-3AD203B41FA5}">
                      <a16:colId xmlns:a16="http://schemas.microsoft.com/office/drawing/2014/main" val="20007"/>
                    </a:ext>
                  </a:extLst>
                </a:gridCol>
                <a:gridCol w="1023582">
                  <a:extLst>
                    <a:ext uri="{9D8B030D-6E8A-4147-A177-3AD203B41FA5}">
                      <a16:colId xmlns:a16="http://schemas.microsoft.com/office/drawing/2014/main" val="20008"/>
                    </a:ext>
                  </a:extLst>
                </a:gridCol>
              </a:tblGrid>
              <a:tr h="797802">
                <a:tc>
                  <a:txBody>
                    <a:bodyPr/>
                    <a:lstStyle/>
                    <a:p>
                      <a:pPr algn="ctr" fontAlgn="b"/>
                      <a:r>
                        <a:rPr lang="en-US" sz="1400" u="none" strike="noStrike" dirty="0" err="1">
                          <a:effectLst/>
                        </a:rPr>
                        <a:t>customer_id</a:t>
                      </a:r>
                      <a:endParaRPr lang="en-US" sz="1400" b="1"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recency</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frequency</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monetary_value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r_quartile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f_quartile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m_quartile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score</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tier</a:t>
                      </a:r>
                      <a:endParaRPr lang="en-US" sz="14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435482">
                <a:tc>
                  <a:txBody>
                    <a:bodyPr/>
                    <a:lstStyle/>
                    <a:p>
                      <a:pPr algn="ctr" fontAlgn="b"/>
                      <a:r>
                        <a:rPr lang="en-US" sz="1400" u="none" strike="noStrike" dirty="0">
                          <a:effectLst/>
                        </a:rPr>
                        <a:t>1704</a:t>
                      </a:r>
                      <a:endParaRPr lang="en-US" sz="1400" b="1"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2053</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35536194</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Gold</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435482">
                <a:tc>
                  <a:txBody>
                    <a:bodyPr/>
                    <a:lstStyle/>
                    <a:p>
                      <a:pPr algn="ctr" fontAlgn="b"/>
                      <a:r>
                        <a:rPr lang="en-US" sz="1400" u="none" strike="noStrike" dirty="0">
                          <a:effectLst/>
                        </a:rPr>
                        <a:t>1896</a:t>
                      </a:r>
                      <a:endParaRPr lang="en-US" sz="1400" b="1"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2</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5674</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18148261</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Gold</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435482">
                <a:tc>
                  <a:txBody>
                    <a:bodyPr/>
                    <a:lstStyle/>
                    <a:p>
                      <a:pPr algn="ctr" fontAlgn="b"/>
                      <a:r>
                        <a:rPr lang="en-US" sz="1400" u="none" strike="noStrike">
                          <a:effectLst/>
                        </a:rPr>
                        <a:t>1346</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10</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1384</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12657119</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Gold</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435482">
                <a:tc>
                  <a:txBody>
                    <a:bodyPr/>
                    <a:lstStyle/>
                    <a:p>
                      <a:pPr algn="ctr" fontAlgn="b"/>
                      <a:r>
                        <a:rPr lang="en-US" sz="1400" u="none" strike="noStrike">
                          <a:effectLst/>
                        </a:rPr>
                        <a:t>3802</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250</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963</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12367652</a:t>
                      </a:r>
                      <a:endParaRPr lang="en-US" sz="1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Gold</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435482">
                <a:tc>
                  <a:txBody>
                    <a:bodyPr/>
                    <a:lstStyle/>
                    <a:p>
                      <a:pPr algn="ctr" fontAlgn="b"/>
                      <a:r>
                        <a:rPr lang="en-US" sz="1400" u="none" strike="noStrike">
                          <a:effectLst/>
                        </a:rPr>
                        <a:t>4234</a:t>
                      </a:r>
                      <a:endParaRPr lang="en-US" sz="1400" b="1"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266</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322</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a:effectLst/>
                        </a:rPr>
                        <a:t>10654918</a:t>
                      </a:r>
                      <a:endParaRPr lang="en-US" sz="1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Gold</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343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599991" y="0"/>
            <a:ext cx="10870574" cy="5225599"/>
          </a:xfrm>
        </p:spPr>
        <p:txBody>
          <a:bodyPr>
            <a:normAutofit/>
          </a:bodyPr>
          <a:lstStyle/>
          <a:p>
            <a:pPr marL="342900" indent="-342900">
              <a:buFont typeface="Wingdings" panose="05000000000000000000" pitchFamily="2" charset="2"/>
              <a:buChar char="q"/>
            </a:pPr>
            <a:r>
              <a:rPr lang="en-US" sz="2400" dirty="0">
                <a:solidFill>
                  <a:srgbClr val="FF0000"/>
                </a:solidFill>
                <a:latin typeface="Arial Black" panose="020B0A04020102020204" pitchFamily="34" charset="0"/>
              </a:rPr>
              <a:t>Bar Plot of Customers categories</a:t>
            </a:r>
            <a:br>
              <a:rPr lang="en-US" sz="2400" dirty="0">
                <a:solidFill>
                  <a:srgbClr val="FF0000"/>
                </a:solidFill>
                <a:latin typeface="Arial Black" panose="020B0A04020102020204" pitchFamily="34" charset="0"/>
              </a:rPr>
            </a:br>
            <a:br>
              <a:rPr lang="en-US" sz="2400" dirty="0"/>
            </a:br>
            <a:br>
              <a:rPr lang="en-US" sz="2400" dirty="0"/>
            </a:br>
            <a:br>
              <a:rPr lang="en-US" sz="2400" dirty="0"/>
            </a:br>
            <a:br>
              <a:rPr lang="en-US" sz="2400" dirty="0"/>
            </a:br>
            <a:r>
              <a:rPr lang="en-US" sz="2000" dirty="0"/>
              <a:t> </a:t>
            </a:r>
            <a:br>
              <a:rPr lang="en-US" sz="2400" dirty="0"/>
            </a:br>
            <a:br>
              <a:rPr lang="en-US" sz="2400" dirty="0"/>
            </a:br>
            <a:br>
              <a:rPr lang="en-US" sz="2400" dirty="0">
                <a:solidFill>
                  <a:srgbClr val="FF0000"/>
                </a:solidFill>
                <a:latin typeface="Arial Black" panose="020B0A04020102020204" pitchFamily="34" charset="0"/>
              </a:rPr>
            </a:br>
            <a:br>
              <a:rPr lang="en-US" dirty="0"/>
            </a:br>
            <a:br>
              <a:rPr lang="en-US" dirty="0"/>
            </a:b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463" y="1137710"/>
            <a:ext cx="8624103" cy="5720290"/>
          </a:xfrm>
          <a:prstGeom prst="rect">
            <a:avLst/>
          </a:prstGeom>
        </p:spPr>
      </p:pic>
      <p:sp>
        <p:nvSpPr>
          <p:cNvPr id="5" name="Isosceles Triangle 4">
            <a:hlinkClick r:id="rId3"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687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latin typeface="Arial Black" panose="020B0A04020102020204" pitchFamily="34" charset="0"/>
              </a:rPr>
              <a:t>Conclusion</a:t>
            </a:r>
          </a:p>
        </p:txBody>
      </p:sp>
      <p:sp>
        <p:nvSpPr>
          <p:cNvPr id="4" name="Text Placeholder 3"/>
          <p:cNvSpPr>
            <a:spLocks noGrp="1"/>
          </p:cNvSpPr>
          <p:nvPr>
            <p:ph idx="1"/>
          </p:nvPr>
        </p:nvSpPr>
        <p:spPr>
          <a:xfrm>
            <a:off x="838200" y="1388896"/>
            <a:ext cx="10515600" cy="4351338"/>
          </a:xfrm>
        </p:spPr>
        <p:txBody>
          <a:bodyPr>
            <a:normAutofit/>
          </a:bodyPr>
          <a:lstStyle/>
          <a:p>
            <a:pPr algn="just"/>
            <a:r>
              <a:rPr lang="en-US" dirty="0">
                <a:solidFill>
                  <a:schemeClr val="tx1"/>
                </a:solidFill>
              </a:rPr>
              <a:t>The work described in this </a:t>
            </a:r>
            <a:r>
              <a:rPr lang="en-US" dirty="0" err="1">
                <a:solidFill>
                  <a:schemeClr val="tx1"/>
                </a:solidFill>
              </a:rPr>
              <a:t>ppt</a:t>
            </a:r>
            <a:r>
              <a:rPr lang="en-US" dirty="0">
                <a:solidFill>
                  <a:schemeClr val="tx1"/>
                </a:solidFill>
              </a:rPr>
              <a:t> is based on a dataset providing details on purchases made on an E-commerce platform over a period of </a:t>
            </a:r>
            <a:r>
              <a:rPr lang="en-US" dirty="0"/>
              <a:t>13 months. Each</a:t>
            </a:r>
            <a:r>
              <a:rPr lang="en-US" dirty="0">
                <a:solidFill>
                  <a:schemeClr val="tx1"/>
                </a:solidFill>
              </a:rPr>
              <a:t> entry in the dataset describes the purchase of a product, by a particular customer and at a given date. In total, approximately 4000 clients appear in the dataset. Given the available information, </a:t>
            </a:r>
            <a:r>
              <a:rPr lang="en-US" dirty="0" err="1"/>
              <a:t>i</a:t>
            </a:r>
            <a:r>
              <a:rPr lang="en-US" dirty="0">
                <a:solidFill>
                  <a:schemeClr val="tx1"/>
                </a:solidFill>
              </a:rPr>
              <a:t> decided to group customers on the basis of RFM Score, and made 3 categories. </a:t>
            </a:r>
            <a:r>
              <a:rPr lang="en-US" dirty="0"/>
              <a:t>The most valuable customers are in Gold Category and leveled down to Silver and Bronze. </a:t>
            </a:r>
            <a:endParaRPr lang="en-US" dirty="0">
              <a:solidFill>
                <a:schemeClr val="tx1"/>
              </a:solidFill>
            </a:endParaRPr>
          </a:p>
        </p:txBody>
      </p:sp>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41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2361916" y="0"/>
            <a:ext cx="2138874" cy="6858000"/>
            <a:chOff x="2361916" y="0"/>
            <a:chExt cx="2138874" cy="6858000"/>
          </a:xfrm>
        </p:grpSpPr>
        <p:sp>
          <p:nvSpPr>
            <p:cNvPr id="32" name="Freeform 31"/>
            <p:cNvSpPr/>
            <p:nvPr/>
          </p:nvSpPr>
          <p:spPr>
            <a:xfrm>
              <a:off x="2361916" y="0"/>
              <a:ext cx="2138874" cy="6858000"/>
            </a:xfrm>
            <a:custGeom>
              <a:avLst/>
              <a:gdLst>
                <a:gd name="connsiteX0" fmla="*/ 0 w 2138874"/>
                <a:gd name="connsiteY0" fmla="*/ 0 h 6858000"/>
                <a:gd name="connsiteX1" fmla="*/ 1146412 w 2138874"/>
                <a:gd name="connsiteY1" fmla="*/ 0 h 6858000"/>
                <a:gd name="connsiteX2" fmla="*/ 1146412 w 2138874"/>
                <a:gd name="connsiteY2" fmla="*/ 4365343 h 6858000"/>
                <a:gd name="connsiteX3" fmla="*/ 2138874 w 2138874"/>
                <a:gd name="connsiteY3" fmla="*/ 4863193 h 6858000"/>
                <a:gd name="connsiteX4" fmla="*/ 1146412 w 2138874"/>
                <a:gd name="connsiteY4" fmla="*/ 5361041 h 6858000"/>
                <a:gd name="connsiteX5" fmla="*/ 1146412 w 2138874"/>
                <a:gd name="connsiteY5" fmla="*/ 6858000 h 6858000"/>
                <a:gd name="connsiteX6" fmla="*/ 0 w 213887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8874" h="6858000">
                  <a:moveTo>
                    <a:pt x="0" y="0"/>
                  </a:moveTo>
                  <a:lnTo>
                    <a:pt x="1146412" y="0"/>
                  </a:lnTo>
                  <a:lnTo>
                    <a:pt x="1146412" y="4365343"/>
                  </a:lnTo>
                  <a:lnTo>
                    <a:pt x="2138874" y="4863193"/>
                  </a:lnTo>
                  <a:lnTo>
                    <a:pt x="1146412" y="5361041"/>
                  </a:lnTo>
                  <a:lnTo>
                    <a:pt x="1146412" y="6858000"/>
                  </a:lnTo>
                  <a:lnTo>
                    <a:pt x="0" y="6858000"/>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hlinkClick r:id="rId2" action="ppaction://hlinksldjump"/>
            </p:cNvPr>
            <p:cNvSpPr txBox="1"/>
            <p:nvPr/>
          </p:nvSpPr>
          <p:spPr>
            <a:xfrm>
              <a:off x="3589912" y="4586467"/>
              <a:ext cx="423514" cy="523220"/>
            </a:xfrm>
            <a:prstGeom prst="rect">
              <a:avLst/>
            </a:prstGeom>
            <a:noFill/>
          </p:spPr>
          <p:txBody>
            <a:bodyPr wrap="none" rtlCol="0">
              <a:spAutoFit/>
            </a:bodyPr>
            <a:lstStyle/>
            <a:p>
              <a:r>
                <a:rPr lang="en-US" sz="2800" b="1" dirty="0">
                  <a:latin typeface="Arial Black" panose="020B0A04020102020204" pitchFamily="34" charset="0"/>
                </a:rPr>
                <a:t>4</a:t>
              </a:r>
              <a:endParaRPr lang="en-US" b="1" dirty="0">
                <a:latin typeface="Arial Black" panose="020B0A04020102020204" pitchFamily="34" charset="0"/>
              </a:endParaRPr>
            </a:p>
          </p:txBody>
        </p:sp>
      </p:grpSp>
      <p:grpSp>
        <p:nvGrpSpPr>
          <p:cNvPr id="39" name="Group 38"/>
          <p:cNvGrpSpPr/>
          <p:nvPr/>
        </p:nvGrpSpPr>
        <p:grpSpPr>
          <a:xfrm>
            <a:off x="1538285" y="0"/>
            <a:ext cx="2124503" cy="6858001"/>
            <a:chOff x="1538285" y="0"/>
            <a:chExt cx="2124503" cy="6858001"/>
          </a:xfrm>
        </p:grpSpPr>
        <p:sp>
          <p:nvSpPr>
            <p:cNvPr id="33" name="Freeform 32"/>
            <p:cNvSpPr/>
            <p:nvPr/>
          </p:nvSpPr>
          <p:spPr>
            <a:xfrm rot="5400000">
              <a:off x="-828464" y="2366749"/>
              <a:ext cx="6858001" cy="2124503"/>
            </a:xfrm>
            <a:custGeom>
              <a:avLst/>
              <a:gdLst>
                <a:gd name="connsiteX0" fmla="*/ 0 w 6858001"/>
                <a:gd name="connsiteY0" fmla="*/ 2124503 h 2124503"/>
                <a:gd name="connsiteX1" fmla="*/ 0 w 6858001"/>
                <a:gd name="connsiteY1" fmla="*/ 978091 h 2124503"/>
                <a:gd name="connsiteX2" fmla="*/ 2938361 w 6858001"/>
                <a:gd name="connsiteY2" fmla="*/ 978091 h 2124503"/>
                <a:gd name="connsiteX3" fmla="*/ 3429001 w 6858001"/>
                <a:gd name="connsiteY3" fmla="*/ 0 h 2124503"/>
                <a:gd name="connsiteX4" fmla="*/ 3919641 w 6858001"/>
                <a:gd name="connsiteY4" fmla="*/ 978091 h 2124503"/>
                <a:gd name="connsiteX5" fmla="*/ 6858001 w 6858001"/>
                <a:gd name="connsiteY5" fmla="*/ 978091 h 2124503"/>
                <a:gd name="connsiteX6" fmla="*/ 6858001 w 6858001"/>
                <a:gd name="connsiteY6" fmla="*/ 2124503 h 212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1" h="2124503">
                  <a:moveTo>
                    <a:pt x="0" y="2124503"/>
                  </a:moveTo>
                  <a:lnTo>
                    <a:pt x="0" y="978091"/>
                  </a:lnTo>
                  <a:lnTo>
                    <a:pt x="2938361" y="978091"/>
                  </a:lnTo>
                  <a:lnTo>
                    <a:pt x="3429001" y="0"/>
                  </a:lnTo>
                  <a:lnTo>
                    <a:pt x="3919641" y="978091"/>
                  </a:lnTo>
                  <a:lnTo>
                    <a:pt x="6858001" y="978091"/>
                  </a:lnTo>
                  <a:lnTo>
                    <a:pt x="6858001" y="2124503"/>
                  </a:lnTo>
                  <a:close/>
                </a:path>
              </a:pathLst>
            </a:cu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hlinkClick r:id="rId3" action="ppaction://hlinksldjump"/>
            </p:cNvPr>
            <p:cNvSpPr txBox="1"/>
            <p:nvPr/>
          </p:nvSpPr>
          <p:spPr>
            <a:xfrm>
              <a:off x="2752884" y="3167390"/>
              <a:ext cx="423514" cy="523220"/>
            </a:xfrm>
            <a:prstGeom prst="rect">
              <a:avLst/>
            </a:prstGeom>
            <a:noFill/>
          </p:spPr>
          <p:txBody>
            <a:bodyPr wrap="none" rtlCol="0">
              <a:spAutoFit/>
            </a:bodyPr>
            <a:lstStyle/>
            <a:p>
              <a:r>
                <a:rPr lang="en-US" sz="2800" b="1" dirty="0">
                  <a:latin typeface="Arial Black" panose="020B0A04020102020204" pitchFamily="34" charset="0"/>
                </a:rPr>
                <a:t>3</a:t>
              </a:r>
              <a:endParaRPr lang="en-US" b="1" dirty="0">
                <a:latin typeface="Arial Black" panose="020B0A04020102020204" pitchFamily="34" charset="0"/>
              </a:endParaRPr>
            </a:p>
          </p:txBody>
        </p:sp>
      </p:grpSp>
      <p:grpSp>
        <p:nvGrpSpPr>
          <p:cNvPr id="42" name="Group 41"/>
          <p:cNvGrpSpPr/>
          <p:nvPr/>
        </p:nvGrpSpPr>
        <p:grpSpPr>
          <a:xfrm>
            <a:off x="824339" y="-29649"/>
            <a:ext cx="2031880" cy="6858000"/>
            <a:chOff x="737988" y="14823"/>
            <a:chExt cx="2031880" cy="6858000"/>
          </a:xfrm>
        </p:grpSpPr>
        <p:sp>
          <p:nvSpPr>
            <p:cNvPr id="34" name="Freeform 33">
              <a:hlinkClick r:id="rId4" action="ppaction://hlinksldjump"/>
            </p:cNvPr>
            <p:cNvSpPr/>
            <p:nvPr/>
          </p:nvSpPr>
          <p:spPr>
            <a:xfrm rot="5400000">
              <a:off x="-1675072" y="2427883"/>
              <a:ext cx="6858000" cy="2031880"/>
            </a:xfrm>
            <a:custGeom>
              <a:avLst/>
              <a:gdLst>
                <a:gd name="connsiteX0" fmla="*/ 0 w 6858000"/>
                <a:gd name="connsiteY0" fmla="*/ 2031880 h 2031880"/>
                <a:gd name="connsiteX1" fmla="*/ 0 w 6858000"/>
                <a:gd name="connsiteY1" fmla="*/ 885468 h 2031880"/>
                <a:gd name="connsiteX2" fmla="*/ 1565454 w 6858000"/>
                <a:gd name="connsiteY2" fmla="*/ 885468 h 2031880"/>
                <a:gd name="connsiteX3" fmla="*/ 2009632 w 6858000"/>
                <a:gd name="connsiteY3" fmla="*/ 0 h 2031880"/>
                <a:gd name="connsiteX4" fmla="*/ 2453809 w 6858000"/>
                <a:gd name="connsiteY4" fmla="*/ 885468 h 2031880"/>
                <a:gd name="connsiteX5" fmla="*/ 6858000 w 6858000"/>
                <a:gd name="connsiteY5" fmla="*/ 885468 h 2031880"/>
                <a:gd name="connsiteX6" fmla="*/ 6858000 w 6858000"/>
                <a:gd name="connsiteY6" fmla="*/ 2031880 h 203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031880">
                  <a:moveTo>
                    <a:pt x="0" y="2031880"/>
                  </a:moveTo>
                  <a:lnTo>
                    <a:pt x="0" y="885468"/>
                  </a:lnTo>
                  <a:lnTo>
                    <a:pt x="1565454" y="885468"/>
                  </a:lnTo>
                  <a:lnTo>
                    <a:pt x="2009632" y="0"/>
                  </a:lnTo>
                  <a:lnTo>
                    <a:pt x="2453809" y="885468"/>
                  </a:lnTo>
                  <a:lnTo>
                    <a:pt x="6858000" y="885468"/>
                  </a:lnTo>
                  <a:lnTo>
                    <a:pt x="6858000" y="203188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934856" y="1851840"/>
              <a:ext cx="389850" cy="461665"/>
            </a:xfrm>
            <a:prstGeom prst="rect">
              <a:avLst/>
            </a:prstGeom>
            <a:noFill/>
          </p:spPr>
          <p:txBody>
            <a:bodyPr wrap="none" rtlCol="0">
              <a:spAutoFit/>
            </a:bodyPr>
            <a:lstStyle/>
            <a:p>
              <a:r>
                <a:rPr lang="en-US" sz="2400" b="1" dirty="0">
                  <a:latin typeface="Arial Black" panose="020B0A04020102020204" pitchFamily="34" charset="0"/>
                </a:rPr>
                <a:t>2</a:t>
              </a:r>
              <a:endParaRPr lang="en-US" b="1" dirty="0">
                <a:latin typeface="Arial Black" panose="020B0A04020102020204" pitchFamily="34" charset="0"/>
              </a:endParaRPr>
            </a:p>
          </p:txBody>
        </p:sp>
      </p:grpSp>
      <p:sp>
        <p:nvSpPr>
          <p:cNvPr id="2" name="Title 1"/>
          <p:cNvSpPr>
            <a:spLocks noGrp="1"/>
          </p:cNvSpPr>
          <p:nvPr>
            <p:ph type="title"/>
          </p:nvPr>
        </p:nvSpPr>
        <p:spPr>
          <a:xfrm>
            <a:off x="6694713" y="481805"/>
            <a:ext cx="10515600" cy="1325563"/>
          </a:xfrm>
        </p:spPr>
        <p:txBody>
          <a:bodyPr/>
          <a:lstStyle/>
          <a:p>
            <a:r>
              <a:rPr lang="en-US" b="1" dirty="0">
                <a:solidFill>
                  <a:srgbClr val="FF0000"/>
                </a:solidFill>
              </a:rPr>
              <a:t>CONTENTS</a:t>
            </a:r>
            <a:br>
              <a:rPr lang="en-US" dirty="0"/>
            </a:br>
            <a:endParaRPr lang="en-US" dirty="0"/>
          </a:p>
        </p:txBody>
      </p:sp>
      <p:sp>
        <p:nvSpPr>
          <p:cNvPr id="3" name="Content Placeholder 2"/>
          <p:cNvSpPr>
            <a:spLocks noGrp="1"/>
          </p:cNvSpPr>
          <p:nvPr>
            <p:ph idx="1"/>
          </p:nvPr>
        </p:nvSpPr>
        <p:spPr>
          <a:xfrm>
            <a:off x="5085523" y="1871328"/>
            <a:ext cx="10515600" cy="4351338"/>
          </a:xfrm>
        </p:spPr>
        <p:txBody>
          <a:bodyPr/>
          <a:lstStyle/>
          <a:p>
            <a:r>
              <a:rPr lang="en-US" dirty="0"/>
              <a:t>INTRODUCTION		-	Slide-1</a:t>
            </a:r>
          </a:p>
          <a:p>
            <a:r>
              <a:rPr lang="en-US" dirty="0"/>
              <a:t>DATA FACTS		-	Slide-2</a:t>
            </a:r>
          </a:p>
          <a:p>
            <a:r>
              <a:rPr lang="en-US" dirty="0"/>
              <a:t>MODEL CREATION	-	Slide-3</a:t>
            </a:r>
          </a:p>
          <a:p>
            <a:r>
              <a:rPr lang="en-US" dirty="0"/>
              <a:t>MODEL OUTPUT		-	Slide-4</a:t>
            </a:r>
          </a:p>
        </p:txBody>
      </p:sp>
      <p:sp>
        <p:nvSpPr>
          <p:cNvPr id="27" name="TextBox 26"/>
          <p:cNvSpPr txBox="1"/>
          <p:nvPr/>
        </p:nvSpPr>
        <p:spPr>
          <a:xfrm>
            <a:off x="6509982" y="1690688"/>
            <a:ext cx="184731" cy="369332"/>
          </a:xfrm>
          <a:prstGeom prst="rect">
            <a:avLst/>
          </a:prstGeom>
          <a:noFill/>
        </p:spPr>
        <p:txBody>
          <a:bodyPr wrap="none" rtlCol="0">
            <a:spAutoFit/>
          </a:bodyPr>
          <a:lstStyle/>
          <a:p>
            <a:endParaRPr lang="en-US" dirty="0"/>
          </a:p>
        </p:txBody>
      </p:sp>
      <p:grpSp>
        <p:nvGrpSpPr>
          <p:cNvPr id="44" name="Group 43"/>
          <p:cNvGrpSpPr/>
          <p:nvPr/>
        </p:nvGrpSpPr>
        <p:grpSpPr>
          <a:xfrm>
            <a:off x="-13707" y="-14825"/>
            <a:ext cx="1876992" cy="6858002"/>
            <a:chOff x="-13707" y="-14825"/>
            <a:chExt cx="1876992" cy="6858002"/>
          </a:xfrm>
        </p:grpSpPr>
        <p:grpSp>
          <p:nvGrpSpPr>
            <p:cNvPr id="40" name="Group 39"/>
            <p:cNvGrpSpPr/>
            <p:nvPr/>
          </p:nvGrpSpPr>
          <p:grpSpPr>
            <a:xfrm>
              <a:off x="-13707" y="-14825"/>
              <a:ext cx="1876992" cy="6858002"/>
              <a:chOff x="-13707" y="-14825"/>
              <a:chExt cx="1876992" cy="6858002"/>
            </a:xfrm>
          </p:grpSpPr>
          <p:sp>
            <p:nvSpPr>
              <p:cNvPr id="28" name="TextBox 27"/>
              <p:cNvSpPr txBox="1"/>
              <p:nvPr/>
            </p:nvSpPr>
            <p:spPr>
              <a:xfrm>
                <a:off x="876027" y="405598"/>
                <a:ext cx="301686" cy="369332"/>
              </a:xfrm>
              <a:prstGeom prst="rect">
                <a:avLst/>
              </a:prstGeom>
              <a:noFill/>
            </p:spPr>
            <p:txBody>
              <a:bodyPr wrap="none" rtlCol="0">
                <a:spAutoFit/>
              </a:bodyPr>
              <a:lstStyle/>
              <a:p>
                <a:r>
                  <a:rPr lang="en-US" dirty="0"/>
                  <a:t>5</a:t>
                </a:r>
              </a:p>
            </p:txBody>
          </p:sp>
          <p:sp>
            <p:nvSpPr>
              <p:cNvPr id="35" name="Freeform 34">
                <a:hlinkClick r:id="rId5" action="ppaction://hlinksldjump"/>
              </p:cNvPr>
              <p:cNvSpPr/>
              <p:nvPr/>
            </p:nvSpPr>
            <p:spPr>
              <a:xfrm rot="5400000">
                <a:off x="-2504212" y="2475680"/>
                <a:ext cx="6858002" cy="1876992"/>
              </a:xfrm>
              <a:custGeom>
                <a:avLst/>
                <a:gdLst>
                  <a:gd name="connsiteX0" fmla="*/ 0 w 6858002"/>
                  <a:gd name="connsiteY0" fmla="*/ 1176694 h 1876992"/>
                  <a:gd name="connsiteX1" fmla="*/ 2 w 6858002"/>
                  <a:gd name="connsiteY1" fmla="*/ 1176691 h 1876992"/>
                  <a:gd name="connsiteX2" fmla="*/ 2 w 6858002"/>
                  <a:gd name="connsiteY2" fmla="*/ 730580 h 1876992"/>
                  <a:gd name="connsiteX3" fmla="*/ 223785 w 6858002"/>
                  <a:gd name="connsiteY3" fmla="*/ 730580 h 1876992"/>
                  <a:gd name="connsiteX4" fmla="*/ 590266 w 6858002"/>
                  <a:gd name="connsiteY4" fmla="*/ 0 h 1876992"/>
                  <a:gd name="connsiteX5" fmla="*/ 956747 w 6858002"/>
                  <a:gd name="connsiteY5" fmla="*/ 730580 h 1876992"/>
                  <a:gd name="connsiteX6" fmla="*/ 6858002 w 6858002"/>
                  <a:gd name="connsiteY6" fmla="*/ 730580 h 1876992"/>
                  <a:gd name="connsiteX7" fmla="*/ 6858002 w 6858002"/>
                  <a:gd name="connsiteY7" fmla="*/ 1876992 h 1876992"/>
                  <a:gd name="connsiteX8" fmla="*/ 2 w 6858002"/>
                  <a:gd name="connsiteY8" fmla="*/ 1876992 h 1876992"/>
                  <a:gd name="connsiteX9" fmla="*/ 2 w 6858002"/>
                  <a:gd name="connsiteY9" fmla="*/ 1176694 h 187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8002" h="1876992">
                    <a:moveTo>
                      <a:pt x="0" y="1176694"/>
                    </a:moveTo>
                    <a:lnTo>
                      <a:pt x="2" y="1176691"/>
                    </a:lnTo>
                    <a:lnTo>
                      <a:pt x="2" y="730580"/>
                    </a:lnTo>
                    <a:lnTo>
                      <a:pt x="223785" y="730580"/>
                    </a:lnTo>
                    <a:lnTo>
                      <a:pt x="590266" y="0"/>
                    </a:lnTo>
                    <a:lnTo>
                      <a:pt x="956747" y="730580"/>
                    </a:lnTo>
                    <a:lnTo>
                      <a:pt x="6858002" y="730580"/>
                    </a:lnTo>
                    <a:lnTo>
                      <a:pt x="6858002" y="1876992"/>
                    </a:lnTo>
                    <a:lnTo>
                      <a:pt x="2" y="1876992"/>
                    </a:lnTo>
                    <a:lnTo>
                      <a:pt x="2" y="1176694"/>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p:cNvSpPr txBox="1"/>
            <p:nvPr/>
          </p:nvSpPr>
          <p:spPr>
            <a:xfrm>
              <a:off x="1052360" y="328654"/>
              <a:ext cx="423514" cy="523220"/>
            </a:xfrm>
            <a:prstGeom prst="rect">
              <a:avLst/>
            </a:prstGeom>
            <a:noFill/>
          </p:spPr>
          <p:txBody>
            <a:bodyPr wrap="none" rtlCol="0">
              <a:spAutoFit/>
            </a:bodyPr>
            <a:lstStyle/>
            <a:p>
              <a:r>
                <a:rPr lang="en-US" sz="2800" b="1" dirty="0">
                  <a:latin typeface="Arial Black" panose="020B0A04020102020204" pitchFamily="34" charset="0"/>
                </a:rPr>
                <a:t>1</a:t>
              </a:r>
              <a:endParaRPr lang="en-US" b="1" dirty="0">
                <a:latin typeface="Arial Black" panose="020B0A04020102020204" pitchFamily="34" charset="0"/>
              </a:endParaRPr>
            </a:p>
          </p:txBody>
        </p:sp>
      </p:grpSp>
    </p:spTree>
    <p:extLst>
      <p:ext uri="{BB962C8B-B14F-4D97-AF65-F5344CB8AC3E}">
        <p14:creationId xmlns:p14="http://schemas.microsoft.com/office/powerpoint/2010/main" val="1619098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1+#ppt_h/2"/>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latin typeface="Arial Black" panose="020B0A04020102020204" pitchFamily="34" charset="0"/>
              </a:rPr>
              <a:t>Insights</a:t>
            </a:r>
          </a:p>
        </p:txBody>
      </p:sp>
      <p:sp>
        <p:nvSpPr>
          <p:cNvPr id="4" name="Text Placeholder 3"/>
          <p:cNvSpPr>
            <a:spLocks noGrp="1"/>
          </p:cNvSpPr>
          <p:nvPr>
            <p:ph idx="1"/>
          </p:nvPr>
        </p:nvSpPr>
        <p:spPr>
          <a:xfrm>
            <a:off x="838200" y="1431381"/>
            <a:ext cx="10515600" cy="4351338"/>
          </a:xfrm>
        </p:spPr>
        <p:txBody>
          <a:bodyPr>
            <a:normAutofit fontScale="92500"/>
          </a:bodyPr>
          <a:lstStyle/>
          <a:p>
            <a:pPr algn="just"/>
            <a:r>
              <a:rPr lang="en-US" dirty="0">
                <a:solidFill>
                  <a:schemeClr val="tx1"/>
                </a:solidFill>
              </a:rPr>
              <a:t>After all the analysis I have come the conclusion that the company has to focus more on the customers who are categorized in Bronze category. </a:t>
            </a:r>
          </a:p>
          <a:p>
            <a:pPr algn="just"/>
            <a:r>
              <a:rPr lang="en-US" dirty="0">
                <a:solidFill>
                  <a:schemeClr val="tx1"/>
                </a:solidFill>
              </a:rPr>
              <a:t> For the Customers who are categorized in Bronze, the company should provide them exciting offers, discount coupons etc.</a:t>
            </a:r>
          </a:p>
          <a:p>
            <a:pPr algn="just"/>
            <a:r>
              <a:rPr lang="en-US" dirty="0"/>
              <a:t>To make the customers in Bronze to attract them for more purchases we can use close marketing strategies. </a:t>
            </a:r>
          </a:p>
          <a:p>
            <a:pPr algn="just"/>
            <a:r>
              <a:rPr lang="en-US" dirty="0">
                <a:solidFill>
                  <a:schemeClr val="tx1"/>
                </a:solidFill>
              </a:rPr>
              <a:t>For retaining the Customers in Gold we can provide them Premium account options. </a:t>
            </a:r>
          </a:p>
          <a:p>
            <a:pPr algn="just"/>
            <a:r>
              <a:rPr lang="en-US" dirty="0">
                <a:solidFill>
                  <a:schemeClr val="tx1"/>
                </a:solidFill>
              </a:rPr>
              <a:t>Loyalty cards, free trials, cash back offer, random rewards, for silver customers to encourage them to purchase frequently. </a:t>
            </a:r>
          </a:p>
        </p:txBody>
      </p:sp>
    </p:spTree>
    <p:extLst>
      <p:ext uri="{BB962C8B-B14F-4D97-AF65-F5344CB8AC3E}">
        <p14:creationId xmlns:p14="http://schemas.microsoft.com/office/powerpoint/2010/main" val="2852925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3005711" y="2565779"/>
            <a:ext cx="10870574" cy="5225599"/>
          </a:xfrm>
        </p:spPr>
        <p:txBody>
          <a:bodyPr>
            <a:normAutofit/>
          </a:bodyPr>
          <a:lstStyle/>
          <a:p>
            <a:r>
              <a:rPr lang="en-US" sz="6600" b="1" i="1" dirty="0">
                <a:solidFill>
                  <a:srgbClr val="FF0000"/>
                </a:solidFill>
                <a:latin typeface="Cooper Black" panose="0208090404030B020404" pitchFamily="18" charset="0"/>
                <a:cs typeface="Times New Roman" panose="02020603050405020304" pitchFamily="18" charset="0"/>
              </a:rPr>
              <a:t>THANK YOU </a:t>
            </a:r>
            <a:br>
              <a:rPr lang="en-US" sz="2400" dirty="0">
                <a:solidFill>
                  <a:srgbClr val="FF0000"/>
                </a:solidFill>
                <a:latin typeface="Times New Roman" panose="02020603050405020304" pitchFamily="18" charset="0"/>
                <a:cs typeface="Times New Roman" panose="02020603050405020304" pitchFamily="18" charset="0"/>
              </a:rPr>
            </a:br>
            <a:br>
              <a:rPr lang="en-US" sz="2400" dirty="0">
                <a:solidFill>
                  <a:srgbClr val="FF0000"/>
                </a:solidFill>
              </a:rPr>
            </a:br>
            <a:r>
              <a:rPr lang="en-US" sz="2000" dirty="0"/>
              <a:t> </a:t>
            </a:r>
            <a:br>
              <a:rPr lang="en-US" sz="2400" dirty="0"/>
            </a:br>
            <a:br>
              <a:rPr lang="en-US" sz="2400" dirty="0"/>
            </a:b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3" name="Isosceles Triangle 2">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596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253836" y="218434"/>
            <a:ext cx="10938164" cy="5183619"/>
          </a:xfrm>
        </p:spPr>
        <p:txBody>
          <a:bodyPr>
            <a:normAutofit fontScale="90000"/>
          </a:bodyPr>
          <a:lstStyle/>
          <a:p>
            <a:pPr marL="342900" indent="-342900">
              <a:buFont typeface="Wingdings" panose="05000000000000000000" pitchFamily="2" charset="2"/>
              <a:buChar char="q"/>
            </a:pPr>
            <a:r>
              <a:rPr lang="en-US" b="1" dirty="0">
                <a:solidFill>
                  <a:srgbClr val="FF0000"/>
                </a:solidFill>
              </a:rPr>
              <a:t>INTRODUCTION</a:t>
            </a:r>
            <a:br>
              <a:rPr lang="en-US" sz="3200" dirty="0"/>
            </a:br>
            <a:br>
              <a:rPr lang="en-US" sz="3200" dirty="0"/>
            </a:br>
            <a:r>
              <a:rPr lang="en-US" sz="2700" b="1" dirty="0"/>
              <a:t>Business problem</a:t>
            </a:r>
            <a:r>
              <a:rPr lang="en-US" sz="2700" dirty="0"/>
              <a:t>: An Ecommerce organization has asked to draw meaningful insights from 13 months of data &amp; provide brief details based on the monetary value, frequency of buy, etc.</a:t>
            </a:r>
            <a:br>
              <a:rPr lang="en-US" sz="2700" dirty="0"/>
            </a:br>
            <a:br>
              <a:rPr lang="en-US" sz="2700" dirty="0"/>
            </a:br>
            <a:r>
              <a:rPr lang="en-US" sz="2700" b="1" dirty="0"/>
              <a:t>Objective</a:t>
            </a:r>
            <a:r>
              <a:rPr lang="en-US" sz="2700" dirty="0"/>
              <a:t>: Build an RFM model which can enable the company to analyze their customers through Recency, Frequency and Monetary value approach.</a:t>
            </a:r>
            <a:br>
              <a:rPr lang="en-US" sz="4900" dirty="0"/>
            </a:br>
            <a:r>
              <a:rPr lang="en-US" sz="2700" dirty="0"/>
              <a:t> </a:t>
            </a:r>
            <a:br>
              <a:rPr lang="en-US" sz="2700" dirty="0"/>
            </a:br>
            <a:r>
              <a:rPr lang="en-US" sz="2700" b="1" dirty="0"/>
              <a:t>Expectation from the solution: </a:t>
            </a:r>
            <a:r>
              <a:rPr lang="en-US" sz="2700" dirty="0"/>
              <a:t>Finding out the effective ways for the company to improve their customer </a:t>
            </a:r>
            <a:r>
              <a:rPr lang="en-US" sz="2400" dirty="0"/>
              <a:t>acquisition </a:t>
            </a:r>
            <a:r>
              <a:rPr lang="en-US" sz="2700" dirty="0"/>
              <a:t>and </a:t>
            </a:r>
            <a:r>
              <a:rPr lang="en-US" sz="2400" dirty="0"/>
              <a:t>retention </a:t>
            </a:r>
            <a:r>
              <a:rPr lang="en-US" sz="2700" dirty="0"/>
              <a:t>strategies with the insights of the created model.</a:t>
            </a:r>
          </a:p>
        </p:txBody>
      </p:sp>
      <p:sp>
        <p:nvSpPr>
          <p:cNvPr id="2" name="Isosceles Triangle 1">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329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759711" y="0"/>
            <a:ext cx="10938164" cy="5183619"/>
          </a:xfrm>
        </p:spPr>
        <p:txBody>
          <a:bodyPr>
            <a:normAutofit fontScale="90000"/>
          </a:bodyPr>
          <a:lstStyle/>
          <a:p>
            <a:pPr marL="342900" indent="-342900">
              <a:buFont typeface="Wingdings" panose="05000000000000000000" pitchFamily="2" charset="2"/>
              <a:buChar char="q"/>
            </a:pPr>
            <a:r>
              <a:rPr lang="en-US" dirty="0">
                <a:solidFill>
                  <a:srgbClr val="FF0000"/>
                </a:solidFill>
                <a:latin typeface="Arial Black" panose="020B0A04020102020204" pitchFamily="34" charset="0"/>
              </a:rPr>
              <a:t>Data facts</a:t>
            </a:r>
            <a:br>
              <a:rPr lang="en-US" sz="3200" dirty="0"/>
            </a:br>
            <a:br>
              <a:rPr lang="en-US" sz="3200" dirty="0"/>
            </a:br>
            <a:br>
              <a:rPr lang="en-US" sz="3200" dirty="0"/>
            </a:br>
            <a:r>
              <a:rPr lang="en-US" sz="2700" dirty="0"/>
              <a:t>Given data consisting of 537979 columns and 12 rows which is a single file consisting of the ecommerce transactions of the company for the period of 2016 to 2017. The major attributes in the data consist of Customer ID, date and time of sale, customer shipping location, Quantity and price of single unit for the period of time.</a:t>
            </a:r>
            <a:br>
              <a:rPr lang="en-US" sz="2700" dirty="0"/>
            </a:br>
            <a:br>
              <a:rPr lang="en-US" sz="2700" dirty="0"/>
            </a:br>
            <a:br>
              <a:rPr lang="en-US" sz="2700" dirty="0"/>
            </a:br>
            <a:br>
              <a:rPr lang="en-US" sz="2700" dirty="0"/>
            </a:br>
            <a:endParaRPr lang="en-US" sz="2700" dirty="0"/>
          </a:p>
        </p:txBody>
      </p:sp>
      <p:sp>
        <p:nvSpPr>
          <p:cNvPr id="3" name="Isosceles Triangle 2">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559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387509" y="191139"/>
            <a:ext cx="10938164" cy="5183619"/>
          </a:xfrm>
        </p:spPr>
        <p:txBody>
          <a:bodyPr>
            <a:normAutofit/>
          </a:bodyPr>
          <a:lstStyle/>
          <a:p>
            <a:pPr marL="342900" indent="-342900">
              <a:buFont typeface="Wingdings" panose="05000000000000000000" pitchFamily="2" charset="2"/>
              <a:buChar char="q"/>
            </a:pPr>
            <a:r>
              <a:rPr lang="en-US" sz="3200" dirty="0">
                <a:solidFill>
                  <a:srgbClr val="FF0000"/>
                </a:solidFill>
                <a:latin typeface="Arial Black" panose="020B0A04020102020204" pitchFamily="34" charset="0"/>
              </a:rPr>
              <a:t>Data Summary</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595429146"/>
              </p:ext>
            </p:extLst>
          </p:nvPr>
        </p:nvGraphicFramePr>
        <p:xfrm>
          <a:off x="1037230" y="1228299"/>
          <a:ext cx="10658902" cy="5462177"/>
        </p:xfrm>
        <a:graphic>
          <a:graphicData uri="http://schemas.openxmlformats.org/drawingml/2006/table">
            <a:tbl>
              <a:tblPr>
                <a:tableStyleId>{5C22544A-7EE6-4342-B048-85BDC9FD1C3A}</a:tableStyleId>
              </a:tblPr>
              <a:tblGrid>
                <a:gridCol w="2515849">
                  <a:extLst>
                    <a:ext uri="{9D8B030D-6E8A-4147-A177-3AD203B41FA5}">
                      <a16:colId xmlns:a16="http://schemas.microsoft.com/office/drawing/2014/main" val="20000"/>
                    </a:ext>
                  </a:extLst>
                </a:gridCol>
                <a:gridCol w="2714351">
                  <a:extLst>
                    <a:ext uri="{9D8B030D-6E8A-4147-A177-3AD203B41FA5}">
                      <a16:colId xmlns:a16="http://schemas.microsoft.com/office/drawing/2014/main" val="20001"/>
                    </a:ext>
                  </a:extLst>
                </a:gridCol>
                <a:gridCol w="2714351">
                  <a:extLst>
                    <a:ext uri="{9D8B030D-6E8A-4147-A177-3AD203B41FA5}">
                      <a16:colId xmlns:a16="http://schemas.microsoft.com/office/drawing/2014/main" val="20002"/>
                    </a:ext>
                  </a:extLst>
                </a:gridCol>
                <a:gridCol w="2714351">
                  <a:extLst>
                    <a:ext uri="{9D8B030D-6E8A-4147-A177-3AD203B41FA5}">
                      <a16:colId xmlns:a16="http://schemas.microsoft.com/office/drawing/2014/main" val="20003"/>
                    </a:ext>
                  </a:extLst>
                </a:gridCol>
              </a:tblGrid>
              <a:tr h="311177">
                <a:tc>
                  <a:txBody>
                    <a:bodyPr/>
                    <a:lstStyle/>
                    <a:p>
                      <a:pPr algn="ctr" fontAlgn="b"/>
                      <a:r>
                        <a:rPr lang="en-US" sz="1800" b="1" u="none" strike="noStrike" dirty="0">
                          <a:effectLst/>
                          <a:latin typeface="+mn-lt"/>
                        </a:rPr>
                        <a:t>Column name </a:t>
                      </a:r>
                      <a:endParaRPr lang="en-US" sz="1800" b="1" i="0" u="none" strike="noStrike" dirty="0">
                        <a:solidFill>
                          <a:srgbClr val="000000"/>
                        </a:solidFill>
                        <a:effectLst/>
                        <a:latin typeface="+mn-lt"/>
                      </a:endParaRPr>
                    </a:p>
                  </a:txBody>
                  <a:tcPr marL="2530" marR="2530" marT="2530" marB="0" anchor="b"/>
                </a:tc>
                <a:tc>
                  <a:txBody>
                    <a:bodyPr/>
                    <a:lstStyle/>
                    <a:p>
                      <a:pPr algn="ctr" fontAlgn="b"/>
                      <a:r>
                        <a:rPr lang="en-US" sz="1800" b="1" u="none" strike="noStrike" dirty="0">
                          <a:effectLst/>
                          <a:latin typeface="+mn-lt"/>
                        </a:rPr>
                        <a:t>Description</a:t>
                      </a:r>
                      <a:endParaRPr lang="en-US" sz="1800" b="1" i="0" u="none" strike="noStrike" dirty="0">
                        <a:solidFill>
                          <a:srgbClr val="000000"/>
                        </a:solidFill>
                        <a:effectLst/>
                        <a:latin typeface="+mn-lt"/>
                      </a:endParaRPr>
                    </a:p>
                  </a:txBody>
                  <a:tcPr marL="2530" marR="2530" marT="2530" marB="0" anchor="b"/>
                </a:tc>
                <a:tc>
                  <a:txBody>
                    <a:bodyPr/>
                    <a:lstStyle/>
                    <a:p>
                      <a:pPr algn="ctr" fontAlgn="b"/>
                      <a:r>
                        <a:rPr lang="en-US" sz="1800" b="1" i="0" u="none" strike="noStrike" dirty="0">
                          <a:solidFill>
                            <a:schemeClr val="dk1"/>
                          </a:solidFill>
                          <a:effectLst/>
                          <a:latin typeface="+mn-lt"/>
                        </a:rPr>
                        <a:t>Unique</a:t>
                      </a:r>
                      <a:r>
                        <a:rPr lang="en-US" sz="1800" b="1" i="0" u="none" strike="noStrike" baseline="0" dirty="0">
                          <a:solidFill>
                            <a:schemeClr val="dk1"/>
                          </a:solidFill>
                          <a:effectLst/>
                          <a:latin typeface="+mn-lt"/>
                        </a:rPr>
                        <a:t> values</a:t>
                      </a:r>
                      <a:endParaRPr lang="en-US" sz="1800" b="1" i="0" u="none" strike="noStrike" dirty="0">
                        <a:solidFill>
                          <a:srgbClr val="000000"/>
                        </a:solidFill>
                        <a:effectLst/>
                        <a:latin typeface="+mn-lt"/>
                      </a:endParaRPr>
                    </a:p>
                  </a:txBody>
                  <a:tcPr marL="2530" marR="2530" marT="2530" marB="0" anchor="b"/>
                </a:tc>
                <a:tc>
                  <a:txBody>
                    <a:bodyPr/>
                    <a:lstStyle/>
                    <a:p>
                      <a:pPr algn="ctr" fontAlgn="b"/>
                      <a:r>
                        <a:rPr lang="en-US" sz="1800" b="1" i="0" u="none" strike="noStrike" dirty="0">
                          <a:solidFill>
                            <a:srgbClr val="000000"/>
                          </a:solidFill>
                          <a:effectLst/>
                          <a:latin typeface="+mn-lt"/>
                        </a:rPr>
                        <a:t>Type</a:t>
                      </a:r>
                      <a:r>
                        <a:rPr lang="en-US" sz="1800" b="1" i="0" u="none" strike="noStrike" baseline="0" dirty="0">
                          <a:solidFill>
                            <a:srgbClr val="000000"/>
                          </a:solidFill>
                          <a:effectLst/>
                          <a:latin typeface="+mn-lt"/>
                        </a:rPr>
                        <a:t> of Data</a:t>
                      </a:r>
                      <a:endParaRPr lang="en-US" sz="1800" b="1" i="0" u="none" strike="noStrike" dirty="0">
                        <a:solidFill>
                          <a:srgbClr val="000000"/>
                        </a:solidFill>
                        <a:effectLst/>
                        <a:latin typeface="+mn-lt"/>
                      </a:endParaRPr>
                    </a:p>
                  </a:txBody>
                  <a:tcPr marL="2530" marR="2530" marT="2530" marB="0" anchor="b"/>
                </a:tc>
                <a:extLst>
                  <a:ext uri="{0D108BD9-81ED-4DB2-BD59-A6C34878D82A}">
                    <a16:rowId xmlns:a16="http://schemas.microsoft.com/office/drawing/2014/main" val="10000"/>
                  </a:ext>
                </a:extLst>
              </a:tr>
              <a:tr h="401921">
                <a:tc>
                  <a:txBody>
                    <a:bodyPr/>
                    <a:lstStyle/>
                    <a:p>
                      <a:pPr algn="ctr" fontAlgn="ctr"/>
                      <a:r>
                        <a:rPr lang="en-US" sz="1600" u="none" strike="noStrike" dirty="0">
                          <a:effectLst/>
                          <a:latin typeface="+mn-lt"/>
                        </a:rPr>
                        <a:t>Customer ID         </a:t>
                      </a:r>
                      <a:endParaRPr lang="en-US" sz="1600" b="0" i="0" u="none" strike="noStrike" dirty="0">
                        <a:solidFill>
                          <a:srgbClr val="000000"/>
                        </a:solidFill>
                        <a:effectLst/>
                        <a:latin typeface="+mn-lt"/>
                      </a:endParaRPr>
                    </a:p>
                  </a:txBody>
                  <a:tcPr marL="2530" marR="2530" marT="2530" marB="0" anchor="ctr"/>
                </a:tc>
                <a:tc>
                  <a:txBody>
                    <a:bodyPr/>
                    <a:lstStyle/>
                    <a:p>
                      <a:pPr algn="ctr" fontAlgn="b"/>
                      <a:r>
                        <a:rPr lang="en-US" sz="1600" u="none" strike="noStrike" dirty="0">
                          <a:effectLst/>
                          <a:latin typeface="+mn-lt"/>
                        </a:rPr>
                        <a:t>   Unique identifier for each Customer</a:t>
                      </a:r>
                      <a:endParaRPr lang="en-US" sz="1600" b="0" i="0" u="none" strike="noStrike" dirty="0">
                        <a:solidFill>
                          <a:srgbClr val="000000"/>
                        </a:solidFill>
                        <a:effectLst/>
                        <a:latin typeface="+mn-lt"/>
                      </a:endParaRPr>
                    </a:p>
                  </a:txBody>
                  <a:tcPr marL="2530" marR="2530" marT="2530" marB="0" anchor="b"/>
                </a:tc>
                <a:tc>
                  <a:txBody>
                    <a:bodyPr/>
                    <a:lstStyle/>
                    <a:p>
                      <a:pPr algn="ctr" fontAlgn="b"/>
                      <a:r>
                        <a:rPr lang="en-US" sz="1600" dirty="0">
                          <a:latin typeface="+mn-lt"/>
                        </a:rPr>
                        <a:t>4349</a:t>
                      </a:r>
                      <a:endParaRPr lang="en-US" sz="1600" b="0" i="0" u="none" strike="noStrike" dirty="0">
                        <a:solidFill>
                          <a:srgbClr val="202124"/>
                        </a:solidFill>
                        <a:effectLst/>
                        <a:latin typeface="+mn-lt"/>
                      </a:endParaRPr>
                    </a:p>
                  </a:txBody>
                  <a:tcPr marL="2530" marR="2530" marT="2530" marB="0" anchor="b"/>
                </a:tc>
                <a:tc>
                  <a:txBody>
                    <a:bodyPr/>
                    <a:lstStyle/>
                    <a:p>
                      <a:pPr algn="ctr" fontAlgn="ctr"/>
                      <a:r>
                        <a:rPr lang="en-US" sz="1600" u="none" strike="noStrike" dirty="0">
                          <a:effectLst/>
                          <a:latin typeface="+mn-lt"/>
                        </a:rPr>
                        <a:t>float64       </a:t>
                      </a:r>
                      <a:endParaRPr lang="en-US" sz="1600" b="0" i="0" u="none" strike="noStrike" dirty="0">
                        <a:solidFill>
                          <a:srgbClr val="000000"/>
                        </a:solidFill>
                        <a:effectLst/>
                        <a:latin typeface="+mn-lt"/>
                      </a:endParaRPr>
                    </a:p>
                  </a:txBody>
                  <a:tcPr marL="2530" marR="2530" marT="2530" marB="0" anchor="ctr"/>
                </a:tc>
                <a:extLst>
                  <a:ext uri="{0D108BD9-81ED-4DB2-BD59-A6C34878D82A}">
                    <a16:rowId xmlns:a16="http://schemas.microsoft.com/office/drawing/2014/main" val="10001"/>
                  </a:ext>
                </a:extLst>
              </a:tr>
              <a:tr h="401921">
                <a:tc>
                  <a:txBody>
                    <a:bodyPr/>
                    <a:lstStyle/>
                    <a:p>
                      <a:pPr algn="ctr" fontAlgn="ctr"/>
                      <a:r>
                        <a:rPr lang="en-US" sz="1600" u="none" strike="noStrike" dirty="0">
                          <a:effectLst/>
                          <a:latin typeface="+mn-lt"/>
                        </a:rPr>
                        <a:t>Item Code  </a:t>
                      </a:r>
                      <a:endParaRPr lang="en-US" sz="1600" b="0" i="0" u="none" strike="noStrike" dirty="0">
                        <a:solidFill>
                          <a:srgbClr val="000000"/>
                        </a:solidFill>
                        <a:effectLst/>
                        <a:latin typeface="+mn-lt"/>
                      </a:endParaRPr>
                    </a:p>
                  </a:txBody>
                  <a:tcPr marL="2530" marR="2530" marT="2530" marB="0" anchor="ctr"/>
                </a:tc>
                <a:tc>
                  <a:txBody>
                    <a:bodyPr/>
                    <a:lstStyle/>
                    <a:p>
                      <a:pPr algn="ctr" fontAlgn="b"/>
                      <a:r>
                        <a:rPr lang="en-US" sz="1600" u="none" strike="noStrike">
                          <a:effectLst/>
                          <a:latin typeface="+mn-lt"/>
                        </a:rPr>
                        <a:t>        Unique id for each product</a:t>
                      </a:r>
                      <a:endParaRPr lang="en-US" sz="1600" b="0" i="0" u="none" strike="noStrike">
                        <a:solidFill>
                          <a:srgbClr val="000000"/>
                        </a:solidFill>
                        <a:effectLst/>
                        <a:latin typeface="+mn-lt"/>
                      </a:endParaRPr>
                    </a:p>
                  </a:txBody>
                  <a:tcPr marL="2530" marR="2530" marT="2530" marB="0" anchor="b"/>
                </a:tc>
                <a:tc>
                  <a:txBody>
                    <a:bodyPr/>
                    <a:lstStyle/>
                    <a:p>
                      <a:pPr algn="ctr" fontAlgn="b"/>
                      <a:r>
                        <a:rPr lang="en-US" sz="1600" dirty="0">
                          <a:latin typeface="+mn-lt"/>
                        </a:rPr>
                        <a:t>4009</a:t>
                      </a:r>
                      <a:endParaRPr lang="en-US" sz="1600" b="0" i="0" u="none" strike="noStrike" dirty="0">
                        <a:solidFill>
                          <a:srgbClr val="202124"/>
                        </a:solidFill>
                        <a:effectLst/>
                        <a:latin typeface="+mn-lt"/>
                      </a:endParaRPr>
                    </a:p>
                  </a:txBody>
                  <a:tcPr marL="2530" marR="2530" marT="2530" marB="0" anchor="b"/>
                </a:tc>
                <a:tc>
                  <a:txBody>
                    <a:bodyPr/>
                    <a:lstStyle/>
                    <a:p>
                      <a:pPr algn="ctr" fontAlgn="ctr"/>
                      <a:r>
                        <a:rPr lang="en-US" sz="1600" u="none" strike="noStrike">
                          <a:effectLst/>
                          <a:latin typeface="+mn-lt"/>
                        </a:rPr>
                        <a:t>object        </a:t>
                      </a:r>
                      <a:endParaRPr lang="en-US" sz="1600" b="0" i="0" u="none" strike="noStrike">
                        <a:solidFill>
                          <a:srgbClr val="000000"/>
                        </a:solidFill>
                        <a:effectLst/>
                        <a:latin typeface="+mn-lt"/>
                      </a:endParaRPr>
                    </a:p>
                  </a:txBody>
                  <a:tcPr marL="2530" marR="2530" marT="2530" marB="0" anchor="ctr"/>
                </a:tc>
                <a:extLst>
                  <a:ext uri="{0D108BD9-81ED-4DB2-BD59-A6C34878D82A}">
                    <a16:rowId xmlns:a16="http://schemas.microsoft.com/office/drawing/2014/main" val="10002"/>
                  </a:ext>
                </a:extLst>
              </a:tr>
              <a:tr h="401921">
                <a:tc>
                  <a:txBody>
                    <a:bodyPr/>
                    <a:lstStyle/>
                    <a:p>
                      <a:pPr algn="ctr" fontAlgn="ctr"/>
                      <a:r>
                        <a:rPr lang="en-US" sz="1600" u="none" strike="noStrike" dirty="0">
                          <a:effectLst/>
                          <a:latin typeface="+mn-lt"/>
                        </a:rPr>
                        <a:t> Invoice No</a:t>
                      </a:r>
                      <a:endParaRPr lang="en-US" sz="1600" b="0" i="0" u="none" strike="noStrike" dirty="0">
                        <a:solidFill>
                          <a:srgbClr val="000000"/>
                        </a:solidFill>
                        <a:effectLst/>
                        <a:latin typeface="+mn-lt"/>
                      </a:endParaRPr>
                    </a:p>
                  </a:txBody>
                  <a:tcPr marL="2530" marR="2530" marT="2530" marB="0" anchor="ctr"/>
                </a:tc>
                <a:tc>
                  <a:txBody>
                    <a:bodyPr/>
                    <a:lstStyle/>
                    <a:p>
                      <a:pPr algn="ctr" fontAlgn="b"/>
                      <a:r>
                        <a:rPr lang="en-US" sz="1600" u="none" strike="noStrike">
                          <a:effectLst/>
                          <a:latin typeface="+mn-lt"/>
                        </a:rPr>
                        <a:t>    Unique id for each purchase</a:t>
                      </a:r>
                      <a:endParaRPr lang="en-US" sz="1600" b="0" i="0" u="none" strike="noStrike">
                        <a:solidFill>
                          <a:srgbClr val="000000"/>
                        </a:solidFill>
                        <a:effectLst/>
                        <a:latin typeface="+mn-lt"/>
                      </a:endParaRPr>
                    </a:p>
                  </a:txBody>
                  <a:tcPr marL="2530" marR="2530" marT="2530" marB="0" anchor="b"/>
                </a:tc>
                <a:tc>
                  <a:txBody>
                    <a:bodyPr/>
                    <a:lstStyle/>
                    <a:p>
                      <a:pPr algn="ctr" fontAlgn="b"/>
                      <a:r>
                        <a:rPr lang="en-US" sz="1600" dirty="0">
                          <a:latin typeface="+mn-lt"/>
                        </a:rPr>
                        <a:t>24928</a:t>
                      </a:r>
                      <a:endParaRPr lang="en-US" sz="1600" b="0" i="0" u="none" strike="noStrike" dirty="0">
                        <a:solidFill>
                          <a:srgbClr val="202124"/>
                        </a:solidFill>
                        <a:effectLst/>
                        <a:latin typeface="+mn-lt"/>
                      </a:endParaRPr>
                    </a:p>
                  </a:txBody>
                  <a:tcPr marL="2530" marR="2530" marT="2530" marB="0" anchor="b"/>
                </a:tc>
                <a:tc>
                  <a:txBody>
                    <a:bodyPr/>
                    <a:lstStyle/>
                    <a:p>
                      <a:pPr algn="ctr" fontAlgn="b"/>
                      <a:r>
                        <a:rPr lang="en-US" sz="1600" u="none" strike="noStrike">
                          <a:effectLst/>
                          <a:latin typeface="+mn-lt"/>
                        </a:rPr>
                        <a:t>int64</a:t>
                      </a:r>
                      <a:endParaRPr lang="en-US" sz="1600" b="0" i="0" u="none" strike="noStrike">
                        <a:solidFill>
                          <a:srgbClr val="202124"/>
                        </a:solidFill>
                        <a:effectLst/>
                        <a:latin typeface="+mn-lt"/>
                      </a:endParaRPr>
                    </a:p>
                  </a:txBody>
                  <a:tcPr marL="2530" marR="2530" marT="2530" marB="0" anchor="b"/>
                </a:tc>
                <a:extLst>
                  <a:ext uri="{0D108BD9-81ED-4DB2-BD59-A6C34878D82A}">
                    <a16:rowId xmlns:a16="http://schemas.microsoft.com/office/drawing/2014/main" val="10003"/>
                  </a:ext>
                </a:extLst>
              </a:tr>
              <a:tr h="401921">
                <a:tc>
                  <a:txBody>
                    <a:bodyPr/>
                    <a:lstStyle/>
                    <a:p>
                      <a:pPr algn="ctr" fontAlgn="ctr"/>
                      <a:r>
                        <a:rPr lang="en-US" sz="1600" u="none" strike="noStrike" dirty="0">
                          <a:effectLst/>
                          <a:latin typeface="+mn-lt"/>
                        </a:rPr>
                        <a:t>Date of purchase</a:t>
                      </a:r>
                      <a:endParaRPr lang="en-US" sz="1600" b="0" i="0" u="none" strike="noStrike" dirty="0">
                        <a:solidFill>
                          <a:srgbClr val="000000"/>
                        </a:solidFill>
                        <a:effectLst/>
                        <a:latin typeface="+mn-lt"/>
                      </a:endParaRPr>
                    </a:p>
                  </a:txBody>
                  <a:tcPr marL="2530" marR="2530" marT="2530" marB="0" anchor="ctr"/>
                </a:tc>
                <a:tc>
                  <a:txBody>
                    <a:bodyPr/>
                    <a:lstStyle/>
                    <a:p>
                      <a:pPr algn="ctr" fontAlgn="b"/>
                      <a:r>
                        <a:rPr lang="en-US" sz="1600" u="none" strike="noStrike">
                          <a:effectLst/>
                          <a:latin typeface="+mn-lt"/>
                        </a:rPr>
                        <a:t>Date on which the purchase was made</a:t>
                      </a:r>
                      <a:endParaRPr lang="en-US" sz="1600" b="0" i="0" u="none" strike="noStrike">
                        <a:solidFill>
                          <a:srgbClr val="000000"/>
                        </a:solidFill>
                        <a:effectLst/>
                        <a:latin typeface="+mn-lt"/>
                      </a:endParaRPr>
                    </a:p>
                  </a:txBody>
                  <a:tcPr marL="2530" marR="2530" marT="2530" marB="0" anchor="b"/>
                </a:tc>
                <a:tc>
                  <a:txBody>
                    <a:bodyPr/>
                    <a:lstStyle/>
                    <a:p>
                      <a:pPr algn="ctr" fontAlgn="b"/>
                      <a:r>
                        <a:rPr lang="en-US" sz="1600" dirty="0">
                          <a:latin typeface="+mn-lt"/>
                        </a:rPr>
                        <a:t>381</a:t>
                      </a:r>
                      <a:endParaRPr lang="en-US" sz="1600" b="0" i="0" u="none" strike="noStrike" dirty="0">
                        <a:solidFill>
                          <a:srgbClr val="202124"/>
                        </a:solidFill>
                        <a:effectLst/>
                        <a:latin typeface="+mn-lt"/>
                      </a:endParaRPr>
                    </a:p>
                  </a:txBody>
                  <a:tcPr marL="2530" marR="2530" marT="2530" marB="0" anchor="b"/>
                </a:tc>
                <a:tc>
                  <a:txBody>
                    <a:bodyPr/>
                    <a:lstStyle/>
                    <a:p>
                      <a:pPr algn="ctr" fontAlgn="ctr"/>
                      <a:r>
                        <a:rPr lang="en-US" sz="1600" u="none" strike="noStrike">
                          <a:effectLst/>
                          <a:latin typeface="+mn-lt"/>
                        </a:rPr>
                        <a:t>datetime64</a:t>
                      </a:r>
                      <a:endParaRPr lang="en-US" sz="1600" b="0" i="0" u="none" strike="noStrike">
                        <a:solidFill>
                          <a:srgbClr val="000000"/>
                        </a:solidFill>
                        <a:effectLst/>
                        <a:latin typeface="+mn-lt"/>
                      </a:endParaRPr>
                    </a:p>
                  </a:txBody>
                  <a:tcPr marL="2530" marR="2530" marT="2530" marB="0" anchor="ctr"/>
                </a:tc>
                <a:extLst>
                  <a:ext uri="{0D108BD9-81ED-4DB2-BD59-A6C34878D82A}">
                    <a16:rowId xmlns:a16="http://schemas.microsoft.com/office/drawing/2014/main" val="10004"/>
                  </a:ext>
                </a:extLst>
              </a:tr>
              <a:tr h="484183">
                <a:tc>
                  <a:txBody>
                    <a:bodyPr/>
                    <a:lstStyle/>
                    <a:p>
                      <a:pPr algn="ctr" fontAlgn="ctr"/>
                      <a:r>
                        <a:rPr lang="en-US" sz="1600" u="none" strike="noStrike" dirty="0">
                          <a:effectLst/>
                          <a:latin typeface="+mn-lt"/>
                        </a:rPr>
                        <a:t>Quantity</a:t>
                      </a:r>
                      <a:endParaRPr lang="en-US" sz="1600" b="0" i="0" u="none" strike="noStrike" dirty="0">
                        <a:solidFill>
                          <a:srgbClr val="000000"/>
                        </a:solidFill>
                        <a:effectLst/>
                        <a:latin typeface="+mn-lt"/>
                      </a:endParaRPr>
                    </a:p>
                  </a:txBody>
                  <a:tcPr marL="2530" marR="2530" marT="2530" marB="0" anchor="ctr"/>
                </a:tc>
                <a:tc>
                  <a:txBody>
                    <a:bodyPr/>
                    <a:lstStyle/>
                    <a:p>
                      <a:pPr algn="ctr" fontAlgn="b"/>
                      <a:r>
                        <a:rPr lang="en-US" sz="1600" u="none" strike="noStrike">
                          <a:effectLst/>
                          <a:latin typeface="+mn-lt"/>
                        </a:rPr>
                        <a:t>  Number of items bought for each product</a:t>
                      </a:r>
                      <a:endParaRPr lang="en-US" sz="1600" b="0" i="0" u="none" strike="noStrike">
                        <a:solidFill>
                          <a:srgbClr val="000000"/>
                        </a:solidFill>
                        <a:effectLst/>
                        <a:latin typeface="+mn-lt"/>
                      </a:endParaRPr>
                    </a:p>
                  </a:txBody>
                  <a:tcPr marL="2530" marR="2530" marT="2530" marB="0" anchor="b"/>
                </a:tc>
                <a:tc>
                  <a:txBody>
                    <a:bodyPr/>
                    <a:lstStyle/>
                    <a:p>
                      <a:pPr algn="ctr" fontAlgn="b"/>
                      <a:r>
                        <a:rPr lang="en-US" sz="1600" dirty="0">
                          <a:latin typeface="+mn-lt"/>
                        </a:rPr>
                        <a:t>462</a:t>
                      </a:r>
                      <a:endParaRPr lang="en-US" sz="1600" b="0" i="0" u="none" strike="noStrike" dirty="0">
                        <a:solidFill>
                          <a:srgbClr val="202124"/>
                        </a:solidFill>
                        <a:effectLst/>
                        <a:latin typeface="+mn-lt"/>
                      </a:endParaRPr>
                    </a:p>
                  </a:txBody>
                  <a:tcPr marL="2530" marR="2530" marT="2530" marB="0" anchor="b"/>
                </a:tc>
                <a:tc>
                  <a:txBody>
                    <a:bodyPr/>
                    <a:lstStyle/>
                    <a:p>
                      <a:pPr algn="ctr" fontAlgn="ctr"/>
                      <a:r>
                        <a:rPr lang="en-US" sz="1600" u="none" strike="noStrike">
                          <a:effectLst/>
                          <a:latin typeface="+mn-lt"/>
                        </a:rPr>
                        <a:t>int64         </a:t>
                      </a:r>
                      <a:endParaRPr lang="en-US" sz="1600" b="0" i="0" u="none" strike="noStrike">
                        <a:solidFill>
                          <a:srgbClr val="000000"/>
                        </a:solidFill>
                        <a:effectLst/>
                        <a:latin typeface="+mn-lt"/>
                      </a:endParaRPr>
                    </a:p>
                  </a:txBody>
                  <a:tcPr marL="2530" marR="2530" marT="2530" marB="0" anchor="ctr"/>
                </a:tc>
                <a:extLst>
                  <a:ext uri="{0D108BD9-81ED-4DB2-BD59-A6C34878D82A}">
                    <a16:rowId xmlns:a16="http://schemas.microsoft.com/office/drawing/2014/main" val="10005"/>
                  </a:ext>
                </a:extLst>
              </a:tr>
              <a:tr h="401921">
                <a:tc>
                  <a:txBody>
                    <a:bodyPr/>
                    <a:lstStyle/>
                    <a:p>
                      <a:pPr algn="ctr" fontAlgn="ctr"/>
                      <a:r>
                        <a:rPr lang="en-US" sz="1600" u="none" strike="noStrike" dirty="0">
                          <a:effectLst/>
                          <a:latin typeface="+mn-lt"/>
                        </a:rPr>
                        <a:t>Time               </a:t>
                      </a:r>
                      <a:endParaRPr lang="en-US" sz="1600" b="0" i="0" u="none" strike="noStrike" dirty="0">
                        <a:solidFill>
                          <a:srgbClr val="000000"/>
                        </a:solidFill>
                        <a:effectLst/>
                        <a:latin typeface="+mn-lt"/>
                      </a:endParaRPr>
                    </a:p>
                  </a:txBody>
                  <a:tcPr marL="2530" marR="2530" marT="2530" marB="0" anchor="ctr"/>
                </a:tc>
                <a:tc>
                  <a:txBody>
                    <a:bodyPr/>
                    <a:lstStyle/>
                    <a:p>
                      <a:pPr algn="ctr" fontAlgn="b"/>
                      <a:r>
                        <a:rPr lang="en-US" sz="1600" u="none" strike="noStrike" dirty="0">
                          <a:effectLst/>
                          <a:latin typeface="+mn-lt"/>
                        </a:rPr>
                        <a:t>  Time at which the purchase was made</a:t>
                      </a:r>
                      <a:endParaRPr lang="en-US" sz="1600" b="0" i="0" u="none" strike="noStrike" dirty="0">
                        <a:solidFill>
                          <a:srgbClr val="000000"/>
                        </a:solidFill>
                        <a:effectLst/>
                        <a:latin typeface="+mn-lt"/>
                      </a:endParaRPr>
                    </a:p>
                  </a:txBody>
                  <a:tcPr marL="2530" marR="2530" marT="2530" marB="0" anchor="b"/>
                </a:tc>
                <a:tc>
                  <a:txBody>
                    <a:bodyPr/>
                    <a:lstStyle/>
                    <a:p>
                      <a:pPr algn="ctr" fontAlgn="b"/>
                      <a:endParaRPr lang="en-US" sz="1600" b="0" i="0" u="none" strike="noStrike" dirty="0">
                        <a:solidFill>
                          <a:srgbClr val="202124"/>
                        </a:solidFill>
                        <a:effectLst/>
                        <a:latin typeface="+mn-lt"/>
                      </a:endParaRPr>
                    </a:p>
                  </a:txBody>
                  <a:tcPr marL="2530" marR="2530" marT="2530" marB="0" anchor="b"/>
                </a:tc>
                <a:tc>
                  <a:txBody>
                    <a:bodyPr/>
                    <a:lstStyle/>
                    <a:p>
                      <a:pPr algn="ctr" fontAlgn="ctr"/>
                      <a:r>
                        <a:rPr lang="en-US" sz="1600" u="none" strike="noStrike">
                          <a:effectLst/>
                          <a:latin typeface="+mn-lt"/>
                        </a:rPr>
                        <a:t>object        </a:t>
                      </a:r>
                      <a:endParaRPr lang="en-US" sz="1600" b="0" i="0" u="none" strike="noStrike">
                        <a:solidFill>
                          <a:srgbClr val="000000"/>
                        </a:solidFill>
                        <a:effectLst/>
                        <a:latin typeface="+mn-lt"/>
                      </a:endParaRPr>
                    </a:p>
                  </a:txBody>
                  <a:tcPr marL="2530" marR="2530" marT="2530" marB="0" anchor="ctr"/>
                </a:tc>
                <a:extLst>
                  <a:ext uri="{0D108BD9-81ED-4DB2-BD59-A6C34878D82A}">
                    <a16:rowId xmlns:a16="http://schemas.microsoft.com/office/drawing/2014/main" val="10006"/>
                  </a:ext>
                </a:extLst>
              </a:tr>
              <a:tr h="401921">
                <a:tc>
                  <a:txBody>
                    <a:bodyPr/>
                    <a:lstStyle/>
                    <a:p>
                      <a:pPr algn="ctr" fontAlgn="ctr"/>
                      <a:r>
                        <a:rPr lang="en-US" sz="1600" u="none" strike="noStrike">
                          <a:effectLst/>
                          <a:latin typeface="+mn-lt"/>
                        </a:rPr>
                        <a:t>price per Unit</a:t>
                      </a:r>
                      <a:endParaRPr lang="en-US" sz="1600" b="0" i="0" u="none" strike="noStrike">
                        <a:solidFill>
                          <a:srgbClr val="000000"/>
                        </a:solidFill>
                        <a:effectLst/>
                        <a:latin typeface="+mn-lt"/>
                      </a:endParaRPr>
                    </a:p>
                  </a:txBody>
                  <a:tcPr marL="2530" marR="2530" marT="2530" marB="0" anchor="ctr"/>
                </a:tc>
                <a:tc>
                  <a:txBody>
                    <a:bodyPr/>
                    <a:lstStyle/>
                    <a:p>
                      <a:pPr algn="ctr" fontAlgn="b"/>
                      <a:r>
                        <a:rPr lang="en-US" sz="1600" u="none" strike="noStrike" dirty="0">
                          <a:effectLst/>
                          <a:latin typeface="+mn-lt"/>
                        </a:rPr>
                        <a:t>     Price of single unit of item purchased</a:t>
                      </a:r>
                      <a:endParaRPr lang="en-US" sz="1600" b="0" i="0" u="none" strike="noStrike" dirty="0">
                        <a:solidFill>
                          <a:srgbClr val="000000"/>
                        </a:solidFill>
                        <a:effectLst/>
                        <a:latin typeface="+mn-lt"/>
                      </a:endParaRPr>
                    </a:p>
                  </a:txBody>
                  <a:tcPr marL="2530" marR="2530" marT="2530" marB="0" anchor="b"/>
                </a:tc>
                <a:tc>
                  <a:txBody>
                    <a:bodyPr/>
                    <a:lstStyle/>
                    <a:p>
                      <a:pPr algn="ctr" fontAlgn="b"/>
                      <a:r>
                        <a:rPr lang="en-US" sz="1600" dirty="0">
                          <a:latin typeface="+mn-lt"/>
                        </a:rPr>
                        <a:t>3479</a:t>
                      </a:r>
                      <a:endParaRPr lang="en-US" sz="1600" b="0" i="0" u="none" strike="noStrike" dirty="0">
                        <a:solidFill>
                          <a:srgbClr val="202124"/>
                        </a:solidFill>
                        <a:effectLst/>
                        <a:latin typeface="+mn-lt"/>
                      </a:endParaRPr>
                    </a:p>
                  </a:txBody>
                  <a:tcPr marL="2530" marR="2530" marT="2530" marB="0" anchor="b"/>
                </a:tc>
                <a:tc>
                  <a:txBody>
                    <a:bodyPr/>
                    <a:lstStyle/>
                    <a:p>
                      <a:pPr algn="ctr" fontAlgn="b"/>
                      <a:r>
                        <a:rPr lang="en-US" sz="1600" u="none" strike="noStrike">
                          <a:effectLst/>
                          <a:latin typeface="+mn-lt"/>
                        </a:rPr>
                        <a:t>float64</a:t>
                      </a:r>
                      <a:endParaRPr lang="en-US" sz="1600" b="0" i="0" u="none" strike="noStrike">
                        <a:solidFill>
                          <a:srgbClr val="202124"/>
                        </a:solidFill>
                        <a:effectLst/>
                        <a:latin typeface="+mn-lt"/>
                      </a:endParaRPr>
                    </a:p>
                  </a:txBody>
                  <a:tcPr marL="2530" marR="2530" marT="2530" marB="0" anchor="b"/>
                </a:tc>
                <a:extLst>
                  <a:ext uri="{0D108BD9-81ED-4DB2-BD59-A6C34878D82A}">
                    <a16:rowId xmlns:a16="http://schemas.microsoft.com/office/drawing/2014/main" val="10007"/>
                  </a:ext>
                </a:extLst>
              </a:tr>
              <a:tr h="201998">
                <a:tc>
                  <a:txBody>
                    <a:bodyPr/>
                    <a:lstStyle/>
                    <a:p>
                      <a:pPr algn="ctr" fontAlgn="ctr"/>
                      <a:r>
                        <a:rPr lang="en-US" sz="1600" u="none" strike="noStrike">
                          <a:effectLst/>
                          <a:latin typeface="+mn-lt"/>
                        </a:rPr>
                        <a:t>Price              </a:t>
                      </a:r>
                      <a:endParaRPr lang="en-US" sz="1600" b="0" i="0" u="none" strike="noStrike">
                        <a:solidFill>
                          <a:srgbClr val="000000"/>
                        </a:solidFill>
                        <a:effectLst/>
                        <a:latin typeface="+mn-lt"/>
                      </a:endParaRPr>
                    </a:p>
                  </a:txBody>
                  <a:tcPr marL="2530" marR="2530" marT="2530" marB="0" anchor="ctr"/>
                </a:tc>
                <a:tc>
                  <a:txBody>
                    <a:bodyPr/>
                    <a:lstStyle/>
                    <a:p>
                      <a:pPr algn="ctr" fontAlgn="b"/>
                      <a:r>
                        <a:rPr lang="en-US" sz="1600" u="none" strike="noStrike" dirty="0">
                          <a:effectLst/>
                          <a:latin typeface="+mn-lt"/>
                        </a:rPr>
                        <a:t>    total purchase price</a:t>
                      </a:r>
                      <a:endParaRPr lang="en-US" sz="1600" b="0" i="0" u="none" strike="noStrike" dirty="0">
                        <a:solidFill>
                          <a:srgbClr val="000000"/>
                        </a:solidFill>
                        <a:effectLst/>
                        <a:latin typeface="+mn-lt"/>
                      </a:endParaRPr>
                    </a:p>
                  </a:txBody>
                  <a:tcPr marL="2530" marR="2530" marT="2530" marB="0" anchor="b"/>
                </a:tc>
                <a:tc>
                  <a:txBody>
                    <a:bodyPr/>
                    <a:lstStyle/>
                    <a:p>
                      <a:pPr algn="ctr" fontAlgn="b"/>
                      <a:r>
                        <a:rPr lang="en-US" sz="1600" dirty="0">
                          <a:latin typeface="+mn-lt"/>
                        </a:rPr>
                        <a:t>16327</a:t>
                      </a:r>
                      <a:endParaRPr lang="en-US" sz="1600" b="0" i="0" u="none" strike="noStrike" dirty="0">
                        <a:solidFill>
                          <a:srgbClr val="202124"/>
                        </a:solidFill>
                        <a:effectLst/>
                        <a:latin typeface="+mn-lt"/>
                      </a:endParaRPr>
                    </a:p>
                  </a:txBody>
                  <a:tcPr marL="2530" marR="2530" marT="2530" marB="0" anchor="b"/>
                </a:tc>
                <a:tc>
                  <a:txBody>
                    <a:bodyPr/>
                    <a:lstStyle/>
                    <a:p>
                      <a:pPr algn="ctr" fontAlgn="b"/>
                      <a:r>
                        <a:rPr lang="en-US" sz="1600" u="none" strike="noStrike">
                          <a:effectLst/>
                          <a:latin typeface="+mn-lt"/>
                        </a:rPr>
                        <a:t>float64</a:t>
                      </a:r>
                      <a:endParaRPr lang="en-US" sz="1600" b="0" i="0" u="none" strike="noStrike">
                        <a:solidFill>
                          <a:srgbClr val="202124"/>
                        </a:solidFill>
                        <a:effectLst/>
                        <a:latin typeface="+mn-lt"/>
                      </a:endParaRPr>
                    </a:p>
                  </a:txBody>
                  <a:tcPr marL="2530" marR="2530" marT="2530" marB="0" anchor="b"/>
                </a:tc>
                <a:extLst>
                  <a:ext uri="{0D108BD9-81ED-4DB2-BD59-A6C34878D82A}">
                    <a16:rowId xmlns:a16="http://schemas.microsoft.com/office/drawing/2014/main" val="10008"/>
                  </a:ext>
                </a:extLst>
              </a:tr>
              <a:tr h="201998">
                <a:tc>
                  <a:txBody>
                    <a:bodyPr/>
                    <a:lstStyle/>
                    <a:p>
                      <a:pPr algn="ctr" fontAlgn="ctr"/>
                      <a:r>
                        <a:rPr lang="en-US" sz="1600" u="none" strike="noStrike">
                          <a:effectLst/>
                          <a:latin typeface="+mn-lt"/>
                        </a:rPr>
                        <a:t> Shipping Location</a:t>
                      </a:r>
                      <a:endParaRPr lang="en-US" sz="1600" b="0" i="0" u="none" strike="noStrike">
                        <a:solidFill>
                          <a:srgbClr val="000000"/>
                        </a:solidFill>
                        <a:effectLst/>
                        <a:latin typeface="+mn-lt"/>
                      </a:endParaRPr>
                    </a:p>
                  </a:txBody>
                  <a:tcPr marL="2530" marR="2530" marT="2530" marB="0" anchor="ctr"/>
                </a:tc>
                <a:tc>
                  <a:txBody>
                    <a:bodyPr/>
                    <a:lstStyle/>
                    <a:p>
                      <a:pPr algn="ctr" fontAlgn="b"/>
                      <a:r>
                        <a:rPr lang="en-US" sz="1600" u="none" strike="noStrike" dirty="0">
                          <a:effectLst/>
                          <a:latin typeface="+mn-lt"/>
                        </a:rPr>
                        <a:t> Delivery Location</a:t>
                      </a:r>
                      <a:endParaRPr lang="en-US" sz="1600" b="0" i="0" u="none" strike="noStrike" dirty="0">
                        <a:solidFill>
                          <a:srgbClr val="000000"/>
                        </a:solidFill>
                        <a:effectLst/>
                        <a:latin typeface="+mn-lt"/>
                      </a:endParaRPr>
                    </a:p>
                  </a:txBody>
                  <a:tcPr marL="2530" marR="2530" marT="2530" marB="0" anchor="b"/>
                </a:tc>
                <a:tc>
                  <a:txBody>
                    <a:bodyPr/>
                    <a:lstStyle/>
                    <a:p>
                      <a:pPr algn="ctr" fontAlgn="b"/>
                      <a:r>
                        <a:rPr lang="en-US" sz="1600" dirty="0">
                          <a:latin typeface="+mn-lt"/>
                        </a:rPr>
                        <a:t>20</a:t>
                      </a:r>
                      <a:endParaRPr lang="en-US" sz="1600" b="0" i="0" u="none" strike="noStrike" dirty="0">
                        <a:solidFill>
                          <a:srgbClr val="202124"/>
                        </a:solidFill>
                        <a:effectLst/>
                        <a:latin typeface="+mn-lt"/>
                      </a:endParaRPr>
                    </a:p>
                  </a:txBody>
                  <a:tcPr marL="2530" marR="2530" marT="2530" marB="0" anchor="b"/>
                </a:tc>
                <a:tc>
                  <a:txBody>
                    <a:bodyPr/>
                    <a:lstStyle/>
                    <a:p>
                      <a:pPr algn="ctr" fontAlgn="b"/>
                      <a:r>
                        <a:rPr lang="en-US" sz="1600" u="none" strike="noStrike">
                          <a:effectLst/>
                          <a:latin typeface="+mn-lt"/>
                        </a:rPr>
                        <a:t>object</a:t>
                      </a:r>
                      <a:endParaRPr lang="en-US" sz="1600" b="0" i="0" u="none" strike="noStrike">
                        <a:solidFill>
                          <a:srgbClr val="202124"/>
                        </a:solidFill>
                        <a:effectLst/>
                        <a:latin typeface="+mn-lt"/>
                      </a:endParaRPr>
                    </a:p>
                  </a:txBody>
                  <a:tcPr marL="2530" marR="2530" marT="2530" marB="0" anchor="b"/>
                </a:tc>
                <a:extLst>
                  <a:ext uri="{0D108BD9-81ED-4DB2-BD59-A6C34878D82A}">
                    <a16:rowId xmlns:a16="http://schemas.microsoft.com/office/drawing/2014/main" val="10009"/>
                  </a:ext>
                </a:extLst>
              </a:tr>
              <a:tr h="201998">
                <a:tc>
                  <a:txBody>
                    <a:bodyPr/>
                    <a:lstStyle/>
                    <a:p>
                      <a:pPr algn="ctr" fontAlgn="ctr"/>
                      <a:r>
                        <a:rPr lang="en-US" sz="1600" u="none" strike="noStrike">
                          <a:effectLst/>
                          <a:latin typeface="+mn-lt"/>
                        </a:rPr>
                        <a:t>   Cancelled_status</a:t>
                      </a:r>
                      <a:endParaRPr lang="en-US" sz="1600" b="0" i="0" u="none" strike="noStrike">
                        <a:solidFill>
                          <a:srgbClr val="000000"/>
                        </a:solidFill>
                        <a:effectLst/>
                        <a:latin typeface="+mn-lt"/>
                      </a:endParaRPr>
                    </a:p>
                  </a:txBody>
                  <a:tcPr marL="2530" marR="2530" marT="2530" marB="0" anchor="ctr"/>
                </a:tc>
                <a:tc>
                  <a:txBody>
                    <a:bodyPr/>
                    <a:lstStyle/>
                    <a:p>
                      <a:pPr algn="ctr" fontAlgn="b"/>
                      <a:r>
                        <a:rPr lang="en-US" sz="1600" u="none" strike="noStrike" dirty="0">
                          <a:effectLst/>
                          <a:latin typeface="+mn-lt"/>
                        </a:rPr>
                        <a:t> Status of Cancellation</a:t>
                      </a:r>
                      <a:endParaRPr lang="en-US" sz="1600" b="0" i="0" u="none" strike="noStrike" dirty="0">
                        <a:solidFill>
                          <a:srgbClr val="000000"/>
                        </a:solidFill>
                        <a:effectLst/>
                        <a:latin typeface="+mn-lt"/>
                      </a:endParaRPr>
                    </a:p>
                  </a:txBody>
                  <a:tcPr marL="2530" marR="2530" marT="2530" marB="0" anchor="b"/>
                </a:tc>
                <a:tc>
                  <a:txBody>
                    <a:bodyPr/>
                    <a:lstStyle/>
                    <a:p>
                      <a:pPr algn="ctr" fontAlgn="b"/>
                      <a:r>
                        <a:rPr lang="en-US" sz="1600" b="0" i="0" u="none" strike="noStrike" dirty="0">
                          <a:solidFill>
                            <a:srgbClr val="202124"/>
                          </a:solidFill>
                          <a:effectLst/>
                          <a:latin typeface="+mn-lt"/>
                        </a:rPr>
                        <a:t>1</a:t>
                      </a:r>
                    </a:p>
                  </a:txBody>
                  <a:tcPr marL="2530" marR="2530" marT="2530" marB="0" anchor="b"/>
                </a:tc>
                <a:tc>
                  <a:txBody>
                    <a:bodyPr/>
                    <a:lstStyle/>
                    <a:p>
                      <a:pPr algn="ctr" fontAlgn="b"/>
                      <a:r>
                        <a:rPr lang="en-US" sz="1600" u="none" strike="noStrike">
                          <a:effectLst/>
                          <a:latin typeface="+mn-lt"/>
                        </a:rPr>
                        <a:t>float64</a:t>
                      </a:r>
                      <a:endParaRPr lang="en-US" sz="1600" b="0" i="0" u="none" strike="noStrike">
                        <a:solidFill>
                          <a:srgbClr val="202124"/>
                        </a:solidFill>
                        <a:effectLst/>
                        <a:latin typeface="+mn-lt"/>
                      </a:endParaRPr>
                    </a:p>
                  </a:txBody>
                  <a:tcPr marL="2530" marR="2530" marT="2530" marB="0" anchor="b"/>
                </a:tc>
                <a:extLst>
                  <a:ext uri="{0D108BD9-81ED-4DB2-BD59-A6C34878D82A}">
                    <a16:rowId xmlns:a16="http://schemas.microsoft.com/office/drawing/2014/main" val="10010"/>
                  </a:ext>
                </a:extLst>
              </a:tr>
              <a:tr h="401921">
                <a:tc>
                  <a:txBody>
                    <a:bodyPr/>
                    <a:lstStyle/>
                    <a:p>
                      <a:pPr algn="ctr" fontAlgn="ctr"/>
                      <a:r>
                        <a:rPr lang="en-US" sz="1600" u="none" strike="noStrike">
                          <a:effectLst/>
                          <a:latin typeface="+mn-lt"/>
                        </a:rPr>
                        <a:t> Reason of return</a:t>
                      </a:r>
                      <a:endParaRPr lang="en-US" sz="1600" b="0" i="0" u="none" strike="noStrike">
                        <a:solidFill>
                          <a:srgbClr val="000000"/>
                        </a:solidFill>
                        <a:effectLst/>
                        <a:latin typeface="+mn-lt"/>
                      </a:endParaRPr>
                    </a:p>
                  </a:txBody>
                  <a:tcPr marL="2530" marR="2530" marT="2530" marB="0" anchor="ctr"/>
                </a:tc>
                <a:tc>
                  <a:txBody>
                    <a:bodyPr/>
                    <a:lstStyle/>
                    <a:p>
                      <a:pPr algn="ctr" fontAlgn="b"/>
                      <a:r>
                        <a:rPr lang="en-US" sz="1600" u="none" strike="noStrike" dirty="0">
                          <a:effectLst/>
                          <a:latin typeface="+mn-lt"/>
                        </a:rPr>
                        <a:t> Reason for return of product</a:t>
                      </a:r>
                      <a:endParaRPr lang="en-US" sz="1600" b="0" i="0" u="none" strike="noStrike" dirty="0">
                        <a:solidFill>
                          <a:srgbClr val="000000"/>
                        </a:solidFill>
                        <a:effectLst/>
                        <a:latin typeface="+mn-lt"/>
                      </a:endParaRPr>
                    </a:p>
                  </a:txBody>
                  <a:tcPr marL="2530" marR="2530" marT="2530" marB="0" anchor="b"/>
                </a:tc>
                <a:tc>
                  <a:txBody>
                    <a:bodyPr/>
                    <a:lstStyle/>
                    <a:p>
                      <a:pPr algn="ctr" fontAlgn="b"/>
                      <a:r>
                        <a:rPr lang="en-US" sz="1600" b="0" i="0" u="none" strike="noStrike" dirty="0">
                          <a:solidFill>
                            <a:srgbClr val="202124"/>
                          </a:solidFill>
                          <a:effectLst/>
                          <a:latin typeface="+mn-lt"/>
                        </a:rPr>
                        <a:t>2</a:t>
                      </a:r>
                    </a:p>
                  </a:txBody>
                  <a:tcPr marL="2530" marR="2530" marT="2530" marB="0" anchor="b"/>
                </a:tc>
                <a:tc>
                  <a:txBody>
                    <a:bodyPr/>
                    <a:lstStyle/>
                    <a:p>
                      <a:pPr algn="ctr" fontAlgn="b"/>
                      <a:r>
                        <a:rPr lang="en-US" sz="1600" u="none" strike="noStrike">
                          <a:effectLst/>
                          <a:latin typeface="+mn-lt"/>
                        </a:rPr>
                        <a:t>object</a:t>
                      </a:r>
                      <a:endParaRPr lang="en-US" sz="1600" b="0" i="0" u="none" strike="noStrike">
                        <a:solidFill>
                          <a:srgbClr val="202124"/>
                        </a:solidFill>
                        <a:effectLst/>
                        <a:latin typeface="+mn-lt"/>
                      </a:endParaRPr>
                    </a:p>
                  </a:txBody>
                  <a:tcPr marL="2530" marR="2530" marT="2530" marB="0" anchor="b"/>
                </a:tc>
                <a:extLst>
                  <a:ext uri="{0D108BD9-81ED-4DB2-BD59-A6C34878D82A}">
                    <a16:rowId xmlns:a16="http://schemas.microsoft.com/office/drawing/2014/main" val="10011"/>
                  </a:ext>
                </a:extLst>
              </a:tr>
              <a:tr h="484183">
                <a:tc>
                  <a:txBody>
                    <a:bodyPr/>
                    <a:lstStyle/>
                    <a:p>
                      <a:pPr algn="ctr" fontAlgn="ctr"/>
                      <a:r>
                        <a:rPr lang="en-US" sz="1600" u="none" strike="noStrike">
                          <a:effectLst/>
                          <a:latin typeface="+mn-lt"/>
                        </a:rPr>
                        <a:t>Sold as set</a:t>
                      </a:r>
                      <a:endParaRPr lang="en-US" sz="1600" b="0" i="0" u="none" strike="noStrike">
                        <a:solidFill>
                          <a:srgbClr val="000000"/>
                        </a:solidFill>
                        <a:effectLst/>
                        <a:latin typeface="+mn-lt"/>
                      </a:endParaRPr>
                    </a:p>
                  </a:txBody>
                  <a:tcPr marL="2530" marR="2530" marT="2530" marB="0" anchor="ctr"/>
                </a:tc>
                <a:tc>
                  <a:txBody>
                    <a:bodyPr/>
                    <a:lstStyle/>
                    <a:p>
                      <a:pPr algn="ctr" fontAlgn="b"/>
                      <a:r>
                        <a:rPr lang="en-US" sz="1600" u="none" strike="noStrike">
                          <a:effectLst/>
                          <a:latin typeface="+mn-lt"/>
                        </a:rPr>
                        <a:t>Was the product sold with another product/ Offer</a:t>
                      </a:r>
                      <a:endParaRPr lang="en-US" sz="1600" b="0" i="0" u="none" strike="noStrike">
                        <a:solidFill>
                          <a:srgbClr val="000000"/>
                        </a:solidFill>
                        <a:effectLst/>
                        <a:latin typeface="+mn-lt"/>
                      </a:endParaRPr>
                    </a:p>
                  </a:txBody>
                  <a:tcPr marL="2530" marR="2530" marT="2530" marB="0" anchor="b"/>
                </a:tc>
                <a:tc>
                  <a:txBody>
                    <a:bodyPr/>
                    <a:lstStyle/>
                    <a:p>
                      <a:pPr algn="ctr" fontAlgn="b"/>
                      <a:r>
                        <a:rPr lang="en-US" sz="1600" b="0" i="0" u="none" strike="noStrike" dirty="0">
                          <a:solidFill>
                            <a:srgbClr val="202124"/>
                          </a:solidFill>
                          <a:effectLst/>
                          <a:latin typeface="+mn-lt"/>
                        </a:rPr>
                        <a:t>0</a:t>
                      </a:r>
                    </a:p>
                  </a:txBody>
                  <a:tcPr marL="2530" marR="2530" marT="2530" marB="0" anchor="b"/>
                </a:tc>
                <a:tc>
                  <a:txBody>
                    <a:bodyPr/>
                    <a:lstStyle/>
                    <a:p>
                      <a:pPr algn="ctr" fontAlgn="b"/>
                      <a:r>
                        <a:rPr lang="en-US" sz="1600" u="none" strike="noStrike" dirty="0">
                          <a:effectLst/>
                          <a:latin typeface="+mn-lt"/>
                        </a:rPr>
                        <a:t>float64</a:t>
                      </a:r>
                      <a:endParaRPr lang="en-US" sz="1600" b="0" i="0" u="none" strike="noStrike" dirty="0">
                        <a:solidFill>
                          <a:srgbClr val="202124"/>
                        </a:solidFill>
                        <a:effectLst/>
                        <a:latin typeface="+mn-lt"/>
                      </a:endParaRPr>
                    </a:p>
                  </a:txBody>
                  <a:tcPr marL="2530" marR="2530" marT="2530" marB="0" anchor="b"/>
                </a:tc>
                <a:extLst>
                  <a:ext uri="{0D108BD9-81ED-4DB2-BD59-A6C34878D82A}">
                    <a16:rowId xmlns:a16="http://schemas.microsoft.com/office/drawing/2014/main" val="10012"/>
                  </a:ext>
                </a:extLst>
              </a:tr>
            </a:tbl>
          </a:graphicData>
        </a:graphic>
      </p:graphicFrame>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992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253836" y="0"/>
            <a:ext cx="10938164" cy="5183619"/>
          </a:xfrm>
        </p:spPr>
        <p:txBody>
          <a:bodyPr>
            <a:normAutofit/>
          </a:bodyPr>
          <a:lstStyle/>
          <a:p>
            <a:pPr marL="342900" indent="-342900">
              <a:buFont typeface="Wingdings" panose="05000000000000000000" pitchFamily="2" charset="2"/>
              <a:buChar char="q"/>
            </a:pPr>
            <a:r>
              <a:rPr lang="en-US" sz="3200" dirty="0">
                <a:solidFill>
                  <a:srgbClr val="FF0000"/>
                </a:solidFill>
                <a:latin typeface="Arial Black" panose="020B0A04020102020204" pitchFamily="34" charset="0"/>
              </a:rPr>
              <a:t>Data Cleaning (Missing Data Treatment)</a:t>
            </a: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endParaRPr lang="en-US" sz="2400" dirty="0"/>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318447" y="5634882"/>
            <a:ext cx="11693230" cy="1223118"/>
          </a:xfrm>
          <a:prstGeom prst="rect">
            <a:avLst/>
          </a:prstGeom>
          <a:ln w="9525">
            <a:solidFill>
              <a:schemeClr val="tx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Description :- If the missing values are not handled properly we may end up drawing an inaccurate inference about the data. Due to improper handling, the result obtained will differ from the ones where the missing values are present. We have null values in four column’s. Except of customer ID column we have deleted other three   column’s, because these columns have more than 5,00,000 null values, so there is no use of these columns.</a:t>
            </a:r>
          </a:p>
        </p:txBody>
      </p:sp>
      <p:graphicFrame>
        <p:nvGraphicFramePr>
          <p:cNvPr id="2" name="Table 1">
            <a:extLst>
              <a:ext uri="{FF2B5EF4-FFF2-40B4-BE49-F238E27FC236}">
                <a16:creationId xmlns:a16="http://schemas.microsoft.com/office/drawing/2014/main" id="{24C69790-6BA4-41EA-906B-134A13BAA544}"/>
              </a:ext>
            </a:extLst>
          </p:cNvPr>
          <p:cNvGraphicFramePr>
            <a:graphicFrameLocks noGrp="1"/>
          </p:cNvGraphicFramePr>
          <p:nvPr/>
        </p:nvGraphicFramePr>
        <p:xfrm>
          <a:off x="1555845" y="1037229"/>
          <a:ext cx="10194877" cy="4312698"/>
        </p:xfrm>
        <a:graphic>
          <a:graphicData uri="http://schemas.openxmlformats.org/drawingml/2006/table">
            <a:tbl>
              <a:tblPr>
                <a:tableStyleId>{5C22544A-7EE6-4342-B048-85BDC9FD1C3A}</a:tableStyleId>
              </a:tblPr>
              <a:tblGrid>
                <a:gridCol w="5279488">
                  <a:extLst>
                    <a:ext uri="{9D8B030D-6E8A-4147-A177-3AD203B41FA5}">
                      <a16:colId xmlns:a16="http://schemas.microsoft.com/office/drawing/2014/main" val="1518196061"/>
                    </a:ext>
                  </a:extLst>
                </a:gridCol>
                <a:gridCol w="4915389">
                  <a:extLst>
                    <a:ext uri="{9D8B030D-6E8A-4147-A177-3AD203B41FA5}">
                      <a16:colId xmlns:a16="http://schemas.microsoft.com/office/drawing/2014/main" val="1781065755"/>
                    </a:ext>
                  </a:extLst>
                </a:gridCol>
              </a:tblGrid>
              <a:tr h="331746">
                <a:tc>
                  <a:txBody>
                    <a:bodyPr/>
                    <a:lstStyle/>
                    <a:p>
                      <a:pPr algn="ctr" fontAlgn="ctr"/>
                      <a:r>
                        <a:rPr lang="en-US" sz="1600" u="none" strike="noStrike" dirty="0">
                          <a:effectLst/>
                          <a:latin typeface="+mn-lt"/>
                        </a:rPr>
                        <a:t>Customer ID </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133789</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626509802"/>
                  </a:ext>
                </a:extLst>
              </a:tr>
              <a:tr h="331746">
                <a:tc>
                  <a:txBody>
                    <a:bodyPr/>
                    <a:lstStyle/>
                    <a:p>
                      <a:pPr algn="ctr" fontAlgn="ctr"/>
                      <a:r>
                        <a:rPr lang="en-US" sz="1600" u="none" strike="noStrike" dirty="0">
                          <a:effectLst/>
                          <a:latin typeface="+mn-lt"/>
                        </a:rPr>
                        <a:t>Item Code</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0</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532267807"/>
                  </a:ext>
                </a:extLst>
              </a:tr>
              <a:tr h="331746">
                <a:tc>
                  <a:txBody>
                    <a:bodyPr/>
                    <a:lstStyle/>
                    <a:p>
                      <a:pPr algn="ctr" fontAlgn="ctr"/>
                      <a:r>
                        <a:rPr lang="en-US" sz="1600" u="none" strike="noStrike">
                          <a:effectLst/>
                          <a:latin typeface="+mn-lt"/>
                        </a:rPr>
                        <a:t>InvoieNo</a:t>
                      </a:r>
                      <a:endParaRPr lang="en-US" sz="1600" b="0" i="0" u="none" strike="noStrike">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0</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409952876"/>
                  </a:ext>
                </a:extLst>
              </a:tr>
              <a:tr h="331746">
                <a:tc>
                  <a:txBody>
                    <a:bodyPr/>
                    <a:lstStyle/>
                    <a:p>
                      <a:pPr algn="ctr" fontAlgn="ctr"/>
                      <a:r>
                        <a:rPr lang="en-US" sz="1600" u="none" strike="noStrike" dirty="0">
                          <a:effectLst/>
                          <a:latin typeface="+mn-lt"/>
                        </a:rPr>
                        <a:t>Date of purchase </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0</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4221347499"/>
                  </a:ext>
                </a:extLst>
              </a:tr>
              <a:tr h="331746">
                <a:tc>
                  <a:txBody>
                    <a:bodyPr/>
                    <a:lstStyle/>
                    <a:p>
                      <a:pPr algn="ctr" fontAlgn="ctr"/>
                      <a:r>
                        <a:rPr lang="en-US" sz="1600" u="none" strike="noStrike" dirty="0">
                          <a:effectLst/>
                          <a:latin typeface="+mn-lt"/>
                        </a:rPr>
                        <a:t>Quantity</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0</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618059851"/>
                  </a:ext>
                </a:extLst>
              </a:tr>
              <a:tr h="331746">
                <a:tc>
                  <a:txBody>
                    <a:bodyPr/>
                    <a:lstStyle/>
                    <a:p>
                      <a:pPr algn="ctr" fontAlgn="ctr"/>
                      <a:r>
                        <a:rPr lang="en-US" sz="1600" u="none" strike="noStrike" dirty="0">
                          <a:effectLst/>
                          <a:latin typeface="+mn-lt"/>
                        </a:rPr>
                        <a:t>Time</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0</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74178283"/>
                  </a:ext>
                </a:extLst>
              </a:tr>
              <a:tr h="331746">
                <a:tc>
                  <a:txBody>
                    <a:bodyPr/>
                    <a:lstStyle/>
                    <a:p>
                      <a:pPr algn="ctr" fontAlgn="ctr"/>
                      <a:r>
                        <a:rPr lang="en-US" sz="1600" u="none" strike="noStrike" dirty="0">
                          <a:effectLst/>
                          <a:latin typeface="+mn-lt"/>
                        </a:rPr>
                        <a:t>price per Unit</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0</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267244856"/>
                  </a:ext>
                </a:extLst>
              </a:tr>
              <a:tr h="331746">
                <a:tc>
                  <a:txBody>
                    <a:bodyPr/>
                    <a:lstStyle/>
                    <a:p>
                      <a:pPr algn="ctr" fontAlgn="ctr"/>
                      <a:r>
                        <a:rPr lang="en-US" sz="1600" u="none" strike="noStrike" dirty="0">
                          <a:effectLst/>
                          <a:latin typeface="+mn-lt"/>
                        </a:rPr>
                        <a:t>Price</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0</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648981231"/>
                  </a:ext>
                </a:extLst>
              </a:tr>
              <a:tr h="331746">
                <a:tc>
                  <a:txBody>
                    <a:bodyPr/>
                    <a:lstStyle/>
                    <a:p>
                      <a:pPr algn="ctr" fontAlgn="ctr"/>
                      <a:r>
                        <a:rPr lang="en-US" sz="1600" u="none" strike="noStrike" dirty="0">
                          <a:effectLst/>
                          <a:latin typeface="+mn-lt"/>
                        </a:rPr>
                        <a:t>Shipping Location</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0</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740303976"/>
                  </a:ext>
                </a:extLst>
              </a:tr>
              <a:tr h="331746">
                <a:tc>
                  <a:txBody>
                    <a:bodyPr/>
                    <a:lstStyle/>
                    <a:p>
                      <a:pPr algn="ctr" fontAlgn="ctr"/>
                      <a:r>
                        <a:rPr lang="en-US" sz="1600" u="none" strike="noStrike" dirty="0">
                          <a:effectLst/>
                          <a:latin typeface="+mn-lt"/>
                        </a:rPr>
                        <a:t>Cancelled status</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529625</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38141363"/>
                  </a:ext>
                </a:extLst>
              </a:tr>
              <a:tr h="331746">
                <a:tc>
                  <a:txBody>
                    <a:bodyPr/>
                    <a:lstStyle/>
                    <a:p>
                      <a:pPr algn="ctr" fontAlgn="ctr"/>
                      <a:r>
                        <a:rPr lang="en-US" sz="1600" u="none" strike="noStrike" dirty="0">
                          <a:effectLst/>
                          <a:latin typeface="+mn-lt"/>
                        </a:rPr>
                        <a:t>Reason of return </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537967</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166423090"/>
                  </a:ext>
                </a:extLst>
              </a:tr>
              <a:tr h="331746">
                <a:tc>
                  <a:txBody>
                    <a:bodyPr/>
                    <a:lstStyle/>
                    <a:p>
                      <a:pPr algn="ctr" fontAlgn="ctr"/>
                      <a:r>
                        <a:rPr lang="en-US" sz="1600" u="none" strike="noStrike" dirty="0">
                          <a:effectLst/>
                          <a:latin typeface="+mn-lt"/>
                        </a:rPr>
                        <a:t>Sold as set</a:t>
                      </a:r>
                      <a:endParaRPr lang="en-US" sz="1600" b="0" i="0" u="none" strike="noStrike" dirty="0">
                        <a:solidFill>
                          <a:srgbClr val="000000"/>
                        </a:solidFill>
                        <a:effectLst/>
                        <a:latin typeface="+mn-lt"/>
                      </a:endParaRPr>
                    </a:p>
                  </a:txBody>
                  <a:tcPr marL="6350" marR="6350" marT="6350" marB="0" anchor="ctr"/>
                </a:tc>
                <a:tc>
                  <a:txBody>
                    <a:bodyPr/>
                    <a:lstStyle/>
                    <a:p>
                      <a:pPr algn="ctr" fontAlgn="ctr"/>
                      <a:r>
                        <a:rPr lang="en-US" sz="1600" u="none" strike="noStrike" dirty="0">
                          <a:effectLst/>
                          <a:latin typeface="+mn-lt"/>
                        </a:rPr>
                        <a:t>537970</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4057396171"/>
                  </a:ext>
                </a:extLst>
              </a:tr>
              <a:tr h="331746">
                <a:tc>
                  <a:txBody>
                    <a:bodyPr/>
                    <a:lstStyle/>
                    <a:p>
                      <a:pPr algn="ctr" fontAlgn="ctr"/>
                      <a:r>
                        <a:rPr lang="en-US" sz="1600" u="none" strike="noStrike" dirty="0" err="1">
                          <a:effectLst/>
                          <a:latin typeface="+mn-lt"/>
                        </a:rPr>
                        <a:t>dtype</a:t>
                      </a:r>
                      <a:r>
                        <a:rPr lang="en-US" sz="1600" u="none" strike="noStrike" dirty="0">
                          <a:effectLst/>
                          <a:latin typeface="+mn-lt"/>
                        </a:rPr>
                        <a:t>: int64</a:t>
                      </a:r>
                      <a:endParaRPr lang="en-US" sz="1600" b="0" i="0" u="none" strike="noStrike" dirty="0">
                        <a:solidFill>
                          <a:srgbClr val="000000"/>
                        </a:solidFill>
                        <a:effectLst/>
                        <a:latin typeface="+mn-lt"/>
                      </a:endParaRPr>
                    </a:p>
                  </a:txBody>
                  <a:tcPr marL="6350" marR="6350" marT="6350" marB="0" anchor="ctr"/>
                </a:tc>
                <a:tc>
                  <a:txBody>
                    <a:bodyPr/>
                    <a:lstStyle/>
                    <a:p>
                      <a:pPr algn="ctr" fontAlgn="b"/>
                      <a:r>
                        <a:rPr lang="en-US" sz="1600" u="none" strike="noStrike" dirty="0">
                          <a:effectLst/>
                          <a:latin typeface="+mn-lt"/>
                        </a:rPr>
                        <a:t> </a:t>
                      </a:r>
                      <a:endParaRPr lang="en-US" sz="1600" b="0" i="0" u="none" strike="noStrike" dirty="0">
                        <a:solidFill>
                          <a:srgbClr val="000000"/>
                        </a:solidFill>
                        <a:effectLst/>
                        <a:latin typeface="+mn-lt"/>
                      </a:endParaRPr>
                    </a:p>
                  </a:txBody>
                  <a:tcPr marL="6350" marR="6350" marT="6350" marB="0" anchor="b"/>
                </a:tc>
                <a:extLst>
                  <a:ext uri="{0D108BD9-81ED-4DB2-BD59-A6C34878D82A}">
                    <a16:rowId xmlns:a16="http://schemas.microsoft.com/office/drawing/2014/main" val="2593205681"/>
                  </a:ext>
                </a:extLst>
              </a:tr>
            </a:tbl>
          </a:graphicData>
        </a:graphic>
      </p:graphicFrame>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6634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941696" y="204715"/>
            <a:ext cx="10915372" cy="5691117"/>
          </a:xfrm>
        </p:spPr>
        <p:txBody>
          <a:bodyPr>
            <a:normAutofit fontScale="90000"/>
          </a:bodyPr>
          <a:lstStyle/>
          <a:p>
            <a:pPr marL="342900" indent="-342900">
              <a:buFont typeface="Wingdings" panose="05000000000000000000" pitchFamily="2" charset="2"/>
              <a:buChar char="q"/>
            </a:pPr>
            <a:r>
              <a:rPr lang="en-US" dirty="0">
                <a:solidFill>
                  <a:srgbClr val="FF0000"/>
                </a:solidFill>
                <a:latin typeface="Arial Black" panose="020B0A04020102020204" pitchFamily="34" charset="0"/>
              </a:rPr>
              <a:t>Data Cleaning (Missing Data Treatment)</a:t>
            </a:r>
            <a:br>
              <a:rPr lang="en-US" sz="2400" dirty="0">
                <a:solidFill>
                  <a:srgbClr val="FF0000"/>
                </a:solidFill>
                <a:latin typeface="Arial Black" panose="020B0A04020102020204" pitchFamily="34" charset="0"/>
              </a:rPr>
            </a:br>
            <a:br>
              <a:rPr lang="en-US" sz="2400" dirty="0">
                <a:solidFill>
                  <a:srgbClr val="FF0000"/>
                </a:solidFill>
                <a:latin typeface="Arial Black" panose="020B0A04020102020204" pitchFamily="34" charset="0"/>
              </a:rPr>
            </a:br>
            <a:br>
              <a:rPr lang="en-US" dirty="0"/>
            </a:br>
            <a:br>
              <a:rPr lang="en-US" dirty="0"/>
            </a:br>
            <a:br>
              <a:rPr lang="en-US" dirty="0"/>
            </a:br>
            <a:br>
              <a:rPr lang="en-US" dirty="0"/>
            </a:br>
            <a:br>
              <a:rPr lang="en-US" dirty="0"/>
            </a:br>
            <a:br>
              <a:rPr lang="en-US" dirty="0"/>
            </a:br>
            <a:r>
              <a:rPr lang="en-US" dirty="0"/>
              <a:t>              </a:t>
            </a:r>
            <a:br>
              <a:rPr lang="en-US" dirty="0"/>
            </a:br>
            <a:br>
              <a:rPr lang="en-US" dirty="0"/>
            </a:br>
            <a:r>
              <a:rPr lang="en-US" sz="1800" dirty="0"/>
              <a:t>Duplicate Values  		-		 9</a:t>
            </a:r>
            <a:br>
              <a:rPr lang="en-US" sz="1800" dirty="0"/>
            </a:br>
            <a:r>
              <a:rPr lang="en-US" sz="1800" dirty="0"/>
              <a:t>                          </a:t>
            </a:r>
            <a:br>
              <a:rPr lang="en-US" sz="1800" dirty="0"/>
            </a:br>
            <a:r>
              <a:rPr lang="en-US" sz="1800" dirty="0"/>
              <a:t>New shape of the data     -              (404181, 9)</a:t>
            </a:r>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655092" y="6098746"/>
            <a:ext cx="11465787" cy="750275"/>
          </a:xfrm>
          <a:prstGeom prst="rect">
            <a:avLst/>
          </a:prstGeom>
          <a:ln w="9525">
            <a:solidFill>
              <a:schemeClr val="tx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Description :- After removing three columns we had customer ID  with null values, so we have dropped all null values. We also had 9 duplicate value’s which we have deleted, now we have 404181 rows and 9 columns. </a:t>
            </a:r>
          </a:p>
        </p:txBody>
      </p:sp>
      <p:graphicFrame>
        <p:nvGraphicFramePr>
          <p:cNvPr id="10" name="Table 9">
            <a:extLst>
              <a:ext uri="{FF2B5EF4-FFF2-40B4-BE49-F238E27FC236}">
                <a16:creationId xmlns:a16="http://schemas.microsoft.com/office/drawing/2014/main" id="{6409F61E-DCC0-47EB-B542-F0146CBB88F9}"/>
              </a:ext>
            </a:extLst>
          </p:cNvPr>
          <p:cNvGraphicFramePr>
            <a:graphicFrameLocks noGrp="1"/>
          </p:cNvGraphicFramePr>
          <p:nvPr/>
        </p:nvGraphicFramePr>
        <p:xfrm>
          <a:off x="1583140" y="791573"/>
          <a:ext cx="9717206" cy="4107969"/>
        </p:xfrm>
        <a:graphic>
          <a:graphicData uri="http://schemas.openxmlformats.org/drawingml/2006/table">
            <a:tbl>
              <a:tblPr>
                <a:tableStyleId>{5C22544A-7EE6-4342-B048-85BDC9FD1C3A}</a:tableStyleId>
              </a:tblPr>
              <a:tblGrid>
                <a:gridCol w="6503650">
                  <a:extLst>
                    <a:ext uri="{9D8B030D-6E8A-4147-A177-3AD203B41FA5}">
                      <a16:colId xmlns:a16="http://schemas.microsoft.com/office/drawing/2014/main" val="895232825"/>
                    </a:ext>
                  </a:extLst>
                </a:gridCol>
                <a:gridCol w="3213556">
                  <a:extLst>
                    <a:ext uri="{9D8B030D-6E8A-4147-A177-3AD203B41FA5}">
                      <a16:colId xmlns:a16="http://schemas.microsoft.com/office/drawing/2014/main" val="212483732"/>
                    </a:ext>
                  </a:extLst>
                </a:gridCol>
              </a:tblGrid>
              <a:tr h="457493">
                <a:tc>
                  <a:txBody>
                    <a:bodyPr/>
                    <a:lstStyle/>
                    <a:p>
                      <a:pPr algn="ctr" fontAlgn="b"/>
                      <a:r>
                        <a:rPr lang="en-US" sz="1600" u="none" strike="noStrike" dirty="0" err="1">
                          <a:effectLst/>
                        </a:rPr>
                        <a:t>CustomerID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ctr"/>
                      <a:r>
                        <a:rPr lang="en-US" sz="1600" u="none" strike="noStrike" dirty="0">
                          <a:effectLst/>
                        </a:rPr>
                        <a:t>133789</a:t>
                      </a:r>
                      <a:endParaRPr lang="en-US" sz="1600" b="0" i="0" u="none" strike="noStrike" dirty="0">
                        <a:solidFill>
                          <a:srgbClr val="000000"/>
                        </a:solidFill>
                        <a:effectLst/>
                        <a:latin typeface="Arial Unicode MS"/>
                      </a:endParaRPr>
                    </a:p>
                  </a:txBody>
                  <a:tcPr marL="6350" marR="6350" marT="6350" marB="0" anchor="ctr"/>
                </a:tc>
                <a:extLst>
                  <a:ext uri="{0D108BD9-81ED-4DB2-BD59-A6C34878D82A}">
                    <a16:rowId xmlns:a16="http://schemas.microsoft.com/office/drawing/2014/main" val="617612786"/>
                  </a:ext>
                </a:extLst>
              </a:tr>
              <a:tr h="457493">
                <a:tc>
                  <a:txBody>
                    <a:bodyPr/>
                    <a:lstStyle/>
                    <a:p>
                      <a:pPr algn="ctr" fontAlgn="b"/>
                      <a:r>
                        <a:rPr lang="en-US" sz="1600" u="none" strike="noStrike" dirty="0">
                          <a:effectLst/>
                        </a:rPr>
                        <a:t>Item Code </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2187514"/>
                  </a:ext>
                </a:extLst>
              </a:tr>
              <a:tr h="457493">
                <a:tc>
                  <a:txBody>
                    <a:bodyPr/>
                    <a:lstStyle/>
                    <a:p>
                      <a:pPr algn="ctr" fontAlgn="ctr"/>
                      <a:r>
                        <a:rPr lang="en-US" sz="1600" u="none" strike="noStrike" dirty="0" err="1">
                          <a:effectLst/>
                        </a:rPr>
                        <a:t>InvoiceNo</a:t>
                      </a:r>
                      <a:endParaRPr lang="en-US" sz="1600" b="0" i="0" u="none" strike="noStrike" dirty="0">
                        <a:solidFill>
                          <a:srgbClr val="000000"/>
                        </a:solidFill>
                        <a:effectLst/>
                        <a:latin typeface="Arial Unicode MS"/>
                      </a:endParaRPr>
                    </a:p>
                  </a:txBody>
                  <a:tcPr marL="6350" marR="6350" marT="6350" marB="0" anchor="ctr"/>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56303095"/>
                  </a:ext>
                </a:extLst>
              </a:tr>
              <a:tr h="457493">
                <a:tc>
                  <a:txBody>
                    <a:bodyPr/>
                    <a:lstStyle/>
                    <a:p>
                      <a:pPr algn="ctr" fontAlgn="ctr"/>
                      <a:r>
                        <a:rPr lang="en-US" sz="1600" u="none" strike="noStrike" dirty="0">
                          <a:effectLst/>
                        </a:rPr>
                        <a:t>Date of purchase</a:t>
                      </a:r>
                      <a:endParaRPr lang="en-US" sz="1600" b="0" i="0" u="none" strike="noStrike" dirty="0">
                        <a:solidFill>
                          <a:srgbClr val="000000"/>
                        </a:solidFill>
                        <a:effectLst/>
                        <a:latin typeface="Arial Unicode MS"/>
                      </a:endParaRPr>
                    </a:p>
                  </a:txBody>
                  <a:tcPr marL="6350" marR="6350" marT="6350" marB="0" anchor="ctr"/>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68004114"/>
                  </a:ext>
                </a:extLst>
              </a:tr>
              <a:tr h="432251">
                <a:tc>
                  <a:txBody>
                    <a:bodyPr/>
                    <a:lstStyle/>
                    <a:p>
                      <a:pPr algn="ctr" fontAlgn="ctr"/>
                      <a:r>
                        <a:rPr lang="en-US" sz="1600" u="none" strike="noStrike" dirty="0">
                          <a:effectLst/>
                        </a:rPr>
                        <a:t>Quantity</a:t>
                      </a:r>
                      <a:endParaRPr lang="en-US" sz="1600" b="0" i="0" u="none" strike="noStrike" dirty="0">
                        <a:solidFill>
                          <a:srgbClr val="000000"/>
                        </a:solidFill>
                        <a:effectLst/>
                        <a:latin typeface="Arial Unicode MS"/>
                      </a:endParaRPr>
                    </a:p>
                  </a:txBody>
                  <a:tcPr marL="6350" marR="6350" marT="6350" marB="0" anchor="ctr"/>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6295126"/>
                  </a:ext>
                </a:extLst>
              </a:tr>
              <a:tr h="457493">
                <a:tc>
                  <a:txBody>
                    <a:bodyPr/>
                    <a:lstStyle/>
                    <a:p>
                      <a:pPr algn="ctr" fontAlgn="ctr"/>
                      <a:r>
                        <a:rPr lang="en-US" sz="1600" u="none" strike="noStrike" dirty="0">
                          <a:effectLst/>
                        </a:rPr>
                        <a:t>Time</a:t>
                      </a:r>
                      <a:endParaRPr lang="en-US" sz="1600" b="0" i="0" u="none" strike="noStrike" dirty="0">
                        <a:solidFill>
                          <a:srgbClr val="000000"/>
                        </a:solidFill>
                        <a:effectLst/>
                        <a:latin typeface="Arial Unicode MS"/>
                      </a:endParaRPr>
                    </a:p>
                  </a:txBody>
                  <a:tcPr marL="6350" marR="6350" marT="6350" marB="0" anchor="ctr"/>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42703148"/>
                  </a:ext>
                </a:extLst>
              </a:tr>
              <a:tr h="457493">
                <a:tc>
                  <a:txBody>
                    <a:bodyPr/>
                    <a:lstStyle/>
                    <a:p>
                      <a:pPr algn="ctr" fontAlgn="ctr"/>
                      <a:r>
                        <a:rPr lang="en-US" sz="1600" u="none" strike="noStrike" dirty="0">
                          <a:effectLst/>
                        </a:rPr>
                        <a:t>price per Unit </a:t>
                      </a:r>
                      <a:endParaRPr lang="en-US" sz="1600" b="0" i="0" u="none" strike="noStrike" dirty="0">
                        <a:solidFill>
                          <a:srgbClr val="000000"/>
                        </a:solidFill>
                        <a:effectLst/>
                        <a:latin typeface="Arial Unicode MS"/>
                      </a:endParaRPr>
                    </a:p>
                  </a:txBody>
                  <a:tcPr marL="6350" marR="6350" marT="6350" marB="0" anchor="ctr"/>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3855167"/>
                  </a:ext>
                </a:extLst>
              </a:tr>
              <a:tr h="457493">
                <a:tc>
                  <a:txBody>
                    <a:bodyPr/>
                    <a:lstStyle/>
                    <a:p>
                      <a:pPr algn="ctr" fontAlgn="ctr"/>
                      <a:r>
                        <a:rPr lang="en-US" sz="1600" u="none" strike="noStrike" dirty="0">
                          <a:effectLst/>
                        </a:rPr>
                        <a:t>Price</a:t>
                      </a:r>
                      <a:endParaRPr lang="en-US" sz="1600" b="0" i="0" u="none" strike="noStrike" dirty="0">
                        <a:solidFill>
                          <a:srgbClr val="000000"/>
                        </a:solidFill>
                        <a:effectLst/>
                        <a:latin typeface="Arial Unicode MS"/>
                      </a:endParaRPr>
                    </a:p>
                  </a:txBody>
                  <a:tcPr marL="6350" marR="6350" marT="6350" marB="0" anchor="ctr"/>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62345703"/>
                  </a:ext>
                </a:extLst>
              </a:tr>
              <a:tr h="473267">
                <a:tc>
                  <a:txBody>
                    <a:bodyPr/>
                    <a:lstStyle/>
                    <a:p>
                      <a:pPr algn="ctr" fontAlgn="ctr"/>
                      <a:r>
                        <a:rPr lang="en-US" sz="1600" u="none" strike="noStrike" dirty="0">
                          <a:effectLst/>
                        </a:rPr>
                        <a:t>Shipping Location</a:t>
                      </a:r>
                      <a:endParaRPr lang="en-US" sz="1600" b="0" i="0" u="none" strike="noStrike" dirty="0">
                        <a:solidFill>
                          <a:srgbClr val="000000"/>
                        </a:solidFill>
                        <a:effectLst/>
                        <a:latin typeface="Arial Unicode MS"/>
                      </a:endParaRPr>
                    </a:p>
                  </a:txBody>
                  <a:tcPr marL="6350" marR="6350" marT="6350" marB="0" anchor="ctr"/>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95801522"/>
                  </a:ext>
                </a:extLst>
              </a:tr>
            </a:tbl>
          </a:graphicData>
        </a:graphic>
      </p:graphicFrame>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003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253836" y="255868"/>
            <a:ext cx="10938164" cy="5183619"/>
          </a:xfrm>
        </p:spPr>
        <p:txBody>
          <a:bodyPr>
            <a:normAutofit/>
          </a:bodyPr>
          <a:lstStyle/>
          <a:p>
            <a:pPr marL="342900" indent="-342900">
              <a:buFont typeface="Wingdings" panose="05000000000000000000" pitchFamily="2" charset="2"/>
              <a:buChar char="q"/>
            </a:pPr>
            <a:r>
              <a:rPr lang="en-US" sz="3200" dirty="0">
                <a:solidFill>
                  <a:srgbClr val="FF0000"/>
                </a:solidFill>
                <a:latin typeface="Arial Black" panose="020B0A04020102020204" pitchFamily="34" charset="0"/>
              </a:rPr>
              <a:t>Exploratory Data Analysis</a:t>
            </a: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885366" y="6393963"/>
            <a:ext cx="11001833" cy="480154"/>
          </a:xfrm>
          <a:prstGeom prst="rect">
            <a:avLst/>
          </a:prstGeom>
          <a:ln w="9525">
            <a:solidFill>
              <a:schemeClr val="tx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Description :-Unique values of products, transactions and customers.</a:t>
            </a:r>
          </a:p>
          <a:p>
            <a:pPr>
              <a:buClr>
                <a:srgbClr val="A53010"/>
              </a:buClr>
              <a:buFont typeface="Wingdings" panose="05000000000000000000" pitchFamily="2" charset="2"/>
              <a:buChar char="v"/>
            </a:pPr>
            <a:endParaRPr lang="en-US" dirty="0">
              <a:solidFill>
                <a:srgbClr val="00206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733264" y="1856096"/>
          <a:ext cx="9171296" cy="2878432"/>
        </p:xfrm>
        <a:graphic>
          <a:graphicData uri="http://schemas.openxmlformats.org/drawingml/2006/table">
            <a:tbl>
              <a:tblPr>
                <a:tableStyleId>{5C22544A-7EE6-4342-B048-85BDC9FD1C3A}</a:tableStyleId>
              </a:tblPr>
              <a:tblGrid>
                <a:gridCol w="2292824">
                  <a:extLst>
                    <a:ext uri="{9D8B030D-6E8A-4147-A177-3AD203B41FA5}">
                      <a16:colId xmlns:a16="http://schemas.microsoft.com/office/drawing/2014/main" val="20000"/>
                    </a:ext>
                  </a:extLst>
                </a:gridCol>
                <a:gridCol w="2292824">
                  <a:extLst>
                    <a:ext uri="{9D8B030D-6E8A-4147-A177-3AD203B41FA5}">
                      <a16:colId xmlns:a16="http://schemas.microsoft.com/office/drawing/2014/main" val="20001"/>
                    </a:ext>
                  </a:extLst>
                </a:gridCol>
                <a:gridCol w="2292824">
                  <a:extLst>
                    <a:ext uri="{9D8B030D-6E8A-4147-A177-3AD203B41FA5}">
                      <a16:colId xmlns:a16="http://schemas.microsoft.com/office/drawing/2014/main" val="20002"/>
                    </a:ext>
                  </a:extLst>
                </a:gridCol>
                <a:gridCol w="2292824">
                  <a:extLst>
                    <a:ext uri="{9D8B030D-6E8A-4147-A177-3AD203B41FA5}">
                      <a16:colId xmlns:a16="http://schemas.microsoft.com/office/drawing/2014/main" val="20003"/>
                    </a:ext>
                  </a:extLst>
                </a:gridCol>
              </a:tblGrid>
              <a:tr h="1439216">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products </a:t>
                      </a:r>
                      <a:endParaRPr lang="en-US" sz="1600" b="0" i="0" u="none" strike="noStrike" dirty="0">
                        <a:solidFill>
                          <a:srgbClr val="202124"/>
                        </a:solidFill>
                        <a:effectLst/>
                        <a:latin typeface="Arial" panose="020B0604020202020204" pitchFamily="34" charset="0"/>
                      </a:endParaRPr>
                    </a:p>
                  </a:txBody>
                  <a:tcPr marL="9525" marR="9525" marT="9525" marB="0" anchor="ctr"/>
                </a:tc>
                <a:tc>
                  <a:txBody>
                    <a:bodyPr/>
                    <a:lstStyle/>
                    <a:p>
                      <a:pPr algn="ctr" fontAlgn="b"/>
                      <a:r>
                        <a:rPr lang="en-US" sz="1600" u="none" strike="noStrike" dirty="0">
                          <a:effectLst/>
                        </a:rPr>
                        <a:t>transactions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Customers </a:t>
                      </a:r>
                      <a:endParaRPr lang="en-US" sz="1600" b="0" i="0" u="none" strike="noStrike" dirty="0">
                        <a:solidFill>
                          <a:srgbClr val="20212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0"/>
                  </a:ext>
                </a:extLst>
              </a:tr>
              <a:tr h="1439216">
                <a:tc>
                  <a:txBody>
                    <a:bodyPr/>
                    <a:lstStyle/>
                    <a:p>
                      <a:pPr algn="ctr" fontAlgn="b"/>
                      <a:r>
                        <a:rPr lang="en-US" sz="1600" b="0" i="0" u="none" strike="noStrike" dirty="0">
                          <a:solidFill>
                            <a:schemeClr val="dk1"/>
                          </a:solidFill>
                          <a:effectLst/>
                          <a:latin typeface="+mn-lt"/>
                        </a:rPr>
                        <a:t>Total</a:t>
                      </a:r>
                      <a:endParaRPr lang="en-US" sz="1600" b="0" i="0" u="none" strike="noStrike" dirty="0">
                        <a:solidFill>
                          <a:srgbClr val="202124"/>
                        </a:solidFill>
                        <a:effectLst/>
                        <a:latin typeface="Arial" panose="020B0604020202020204" pitchFamily="34" charset="0"/>
                      </a:endParaRPr>
                    </a:p>
                  </a:txBody>
                  <a:tcPr marL="9525" marR="9525" marT="9525" marB="0" anchor="ctr"/>
                </a:tc>
                <a:tc>
                  <a:txBody>
                    <a:bodyPr/>
                    <a:lstStyle/>
                    <a:p>
                      <a:pPr algn="ctr" fontAlgn="b"/>
                      <a:r>
                        <a:rPr lang="en-US" sz="1600" u="none" strike="noStrike" dirty="0">
                          <a:effectLst/>
                        </a:rPr>
                        <a:t>3659</a:t>
                      </a:r>
                      <a:endParaRPr lang="en-US" sz="1600" b="0" i="0" u="none" strike="noStrike" dirty="0">
                        <a:solidFill>
                          <a:srgbClr val="202124"/>
                        </a:solidFill>
                        <a:effectLst/>
                        <a:latin typeface="Arial" panose="020B0604020202020204" pitchFamily="34" charset="0"/>
                      </a:endParaRPr>
                    </a:p>
                  </a:txBody>
                  <a:tcPr marL="9525" marR="9525" marT="9525" marB="0" anchor="ctr"/>
                </a:tc>
                <a:tc>
                  <a:txBody>
                    <a:bodyPr/>
                    <a:lstStyle/>
                    <a:p>
                      <a:pPr algn="ctr" fontAlgn="b"/>
                      <a:r>
                        <a:rPr lang="en-US" sz="1600" u="none" strike="noStrike" dirty="0">
                          <a:effectLst/>
                        </a:rPr>
                        <a:t>21591</a:t>
                      </a:r>
                      <a:endParaRPr lang="en-US" sz="1600" b="0" i="0" u="none" strike="noStrike" dirty="0">
                        <a:solidFill>
                          <a:srgbClr val="202124"/>
                        </a:solidFill>
                        <a:effectLst/>
                        <a:latin typeface="Arial" panose="020B0604020202020204" pitchFamily="34" charset="0"/>
                      </a:endParaRPr>
                    </a:p>
                  </a:txBody>
                  <a:tcPr marL="9525" marR="9525" marT="9525" marB="0" anchor="ctr"/>
                </a:tc>
                <a:tc>
                  <a:txBody>
                    <a:bodyPr/>
                    <a:lstStyle/>
                    <a:p>
                      <a:pPr algn="ctr" fontAlgn="b"/>
                      <a:r>
                        <a:rPr lang="en-US" sz="1600" u="none" strike="noStrike" dirty="0">
                          <a:effectLst/>
                        </a:rPr>
                        <a:t>4349</a:t>
                      </a:r>
                      <a:endParaRPr lang="en-US" sz="1600" b="0" i="0" u="none" strike="noStrike" dirty="0">
                        <a:solidFill>
                          <a:srgbClr val="20212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bl>
          </a:graphicData>
        </a:graphic>
      </p:graphicFrame>
      <p:sp>
        <p:nvSpPr>
          <p:cNvPr id="5" name="Isosceles Triangle 4">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006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4FE98-B3FD-425D-9FAC-085170DF5EAD}"/>
              </a:ext>
            </a:extLst>
          </p:cNvPr>
          <p:cNvSpPr>
            <a:spLocks noGrp="1"/>
          </p:cNvSpPr>
          <p:nvPr>
            <p:ph type="title"/>
          </p:nvPr>
        </p:nvSpPr>
        <p:spPr>
          <a:xfrm>
            <a:off x="1523076" y="100245"/>
            <a:ext cx="10938164" cy="5183619"/>
          </a:xfrm>
        </p:spPr>
        <p:txBody>
          <a:bodyPr>
            <a:normAutofit/>
          </a:bodyPr>
          <a:lstStyle/>
          <a:p>
            <a:pPr marL="342900" indent="-342900">
              <a:buFont typeface="Wingdings" panose="05000000000000000000" pitchFamily="2" charset="2"/>
              <a:buChar char="q"/>
            </a:pPr>
            <a:r>
              <a:rPr lang="en-US" sz="3200" dirty="0">
                <a:solidFill>
                  <a:srgbClr val="FF0000"/>
                </a:solidFill>
                <a:latin typeface="Arial Black" panose="020B0A04020102020204" pitchFamily="34" charset="0"/>
              </a:rPr>
              <a:t>Monthly Key performance indicator</a:t>
            </a:r>
            <a:br>
              <a:rPr lang="en-US" sz="2400" dirty="0">
                <a:solidFill>
                  <a:srgbClr val="FF0000"/>
                </a:solidFill>
                <a:latin typeface="Arial Black" panose="020B0A04020102020204" pitchFamily="34" charset="0"/>
              </a:rPr>
            </a:br>
            <a:br>
              <a:rPr lang="en-US" dirty="0"/>
            </a:br>
            <a:br>
              <a:rPr lang="en-US" dirty="0"/>
            </a:br>
            <a:endParaRPr lang="en-US" sz="2400" dirty="0"/>
          </a:p>
        </p:txBody>
      </p:sp>
      <p:sp>
        <p:nvSpPr>
          <p:cNvPr id="9" name="Subtitle 2">
            <a:extLst>
              <a:ext uri="{FF2B5EF4-FFF2-40B4-BE49-F238E27FC236}">
                <a16:creationId xmlns:a16="http://schemas.microsoft.com/office/drawing/2014/main" id="{FFE06479-A27D-401F-B2C9-985A2E5713C1}"/>
              </a:ext>
            </a:extLst>
          </p:cNvPr>
          <p:cNvSpPr txBox="1">
            <a:spLocks/>
          </p:cNvSpPr>
          <p:nvPr/>
        </p:nvSpPr>
        <p:spPr>
          <a:xfrm>
            <a:off x="1405719" y="6316662"/>
            <a:ext cx="10373967" cy="541338"/>
          </a:xfrm>
          <a:prstGeom prst="rect">
            <a:avLst/>
          </a:prstGeom>
          <a:ln w="9525">
            <a:solidFill>
              <a:schemeClr val="tx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Description :- Monthly key performance indicator table is showing month wise report</a:t>
            </a:r>
            <a:r>
              <a:rPr lang="en-US" dirty="0">
                <a:solidFill>
                  <a:srgbClr val="0070C0"/>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1005504D-D369-4DB4-BF38-30C830E2BF64}"/>
              </a:ext>
            </a:extLst>
          </p:cNvPr>
          <p:cNvSpPr txBox="1"/>
          <p:nvPr/>
        </p:nvSpPr>
        <p:spPr>
          <a:xfrm>
            <a:off x="1635760" y="808903"/>
            <a:ext cx="11074400" cy="1754326"/>
          </a:xfrm>
          <a:prstGeom prst="rect">
            <a:avLst/>
          </a:prstGeom>
          <a:noFill/>
        </p:spPr>
        <p:txBody>
          <a:bodyPr wrap="square" rtlCol="0">
            <a:spAutoFit/>
          </a:bodyPr>
          <a:lstStyle/>
          <a:p>
            <a:pPr defTabSz="457200"/>
            <a:endParaRPr lang="en-US" dirty="0">
              <a:solidFill>
                <a:prstClr val="black"/>
              </a:solidFill>
            </a:endParaRPr>
          </a:p>
          <a:p>
            <a:pPr marL="285750" indent="-285750" defTabSz="457200">
              <a:buFont typeface="Arial" panose="020B0604020202020204" pitchFamily="34" charset="0"/>
              <a:buChar char="•"/>
            </a:pPr>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a:p>
            <a:pPr defTabSz="457200"/>
            <a:endParaRPr lang="en-US" dirty="0">
              <a:solidFill>
                <a:prstClr val="black"/>
              </a:solidFill>
            </a:endParaRPr>
          </a:p>
        </p:txBody>
      </p:sp>
      <p:graphicFrame>
        <p:nvGraphicFramePr>
          <p:cNvPr id="3" name="Table 2">
            <a:extLst>
              <a:ext uri="{FF2B5EF4-FFF2-40B4-BE49-F238E27FC236}">
                <a16:creationId xmlns:a16="http://schemas.microsoft.com/office/drawing/2014/main" id="{9F16FA07-D461-4949-9524-770B38E723EA}"/>
              </a:ext>
            </a:extLst>
          </p:cNvPr>
          <p:cNvGraphicFramePr>
            <a:graphicFrameLocks noGrp="1"/>
          </p:cNvGraphicFramePr>
          <p:nvPr/>
        </p:nvGraphicFramePr>
        <p:xfrm>
          <a:off x="1405717" y="709688"/>
          <a:ext cx="10373968" cy="5308969"/>
        </p:xfrm>
        <a:graphic>
          <a:graphicData uri="http://schemas.openxmlformats.org/drawingml/2006/table">
            <a:tbl>
              <a:tblPr>
                <a:tableStyleId>{5C22544A-7EE6-4342-B048-85BDC9FD1C3A}</a:tableStyleId>
              </a:tblPr>
              <a:tblGrid>
                <a:gridCol w="977549">
                  <a:extLst>
                    <a:ext uri="{9D8B030D-6E8A-4147-A177-3AD203B41FA5}">
                      <a16:colId xmlns:a16="http://schemas.microsoft.com/office/drawing/2014/main" val="2948839063"/>
                    </a:ext>
                  </a:extLst>
                </a:gridCol>
                <a:gridCol w="977549">
                  <a:extLst>
                    <a:ext uri="{9D8B030D-6E8A-4147-A177-3AD203B41FA5}">
                      <a16:colId xmlns:a16="http://schemas.microsoft.com/office/drawing/2014/main" val="560458543"/>
                    </a:ext>
                  </a:extLst>
                </a:gridCol>
                <a:gridCol w="1795494">
                  <a:extLst>
                    <a:ext uri="{9D8B030D-6E8A-4147-A177-3AD203B41FA5}">
                      <a16:colId xmlns:a16="http://schemas.microsoft.com/office/drawing/2014/main" val="1152414333"/>
                    </a:ext>
                  </a:extLst>
                </a:gridCol>
                <a:gridCol w="1795494">
                  <a:extLst>
                    <a:ext uri="{9D8B030D-6E8A-4147-A177-3AD203B41FA5}">
                      <a16:colId xmlns:a16="http://schemas.microsoft.com/office/drawing/2014/main" val="3607630515"/>
                    </a:ext>
                  </a:extLst>
                </a:gridCol>
                <a:gridCol w="2413941">
                  <a:extLst>
                    <a:ext uri="{9D8B030D-6E8A-4147-A177-3AD203B41FA5}">
                      <a16:colId xmlns:a16="http://schemas.microsoft.com/office/drawing/2014/main" val="2436080233"/>
                    </a:ext>
                  </a:extLst>
                </a:gridCol>
                <a:gridCol w="2413941">
                  <a:extLst>
                    <a:ext uri="{9D8B030D-6E8A-4147-A177-3AD203B41FA5}">
                      <a16:colId xmlns:a16="http://schemas.microsoft.com/office/drawing/2014/main" val="3556523971"/>
                    </a:ext>
                  </a:extLst>
                </a:gridCol>
              </a:tblGrid>
              <a:tr h="700066">
                <a:tc>
                  <a:txBody>
                    <a:bodyPr/>
                    <a:lstStyle/>
                    <a:p>
                      <a:pPr algn="ctr" rtl="0" fontAlgn="ctr"/>
                      <a:r>
                        <a:rPr lang="en-US" sz="1600" u="none" strike="noStrike" dirty="0">
                          <a:effectLst/>
                        </a:rPr>
                        <a:t>Year</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Month</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Price</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active_customers</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monthly_order</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monthly_order_average</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407869760"/>
                  </a:ext>
                </a:extLst>
              </a:tr>
              <a:tr h="354531">
                <a:tc>
                  <a:txBody>
                    <a:bodyPr/>
                    <a:lstStyle/>
                    <a:p>
                      <a:pPr algn="ctr" rtl="0" fontAlgn="t"/>
                      <a:r>
                        <a:rPr lang="en-US" sz="1600" u="none" strike="noStrike" dirty="0">
                          <a:effectLst/>
                        </a:rPr>
                        <a:t>2016</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t"/>
                      <a:r>
                        <a:rPr lang="en-US" sz="1600" u="none" strike="noStrike" dirty="0">
                          <a:effectLst/>
                        </a:rPr>
                        <a:t>12</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64003525</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939</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282091</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2407.8675</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764977604"/>
                  </a:ext>
                </a:extLst>
              </a:tr>
              <a:tr h="354531">
                <a:tc rowSpan="12">
                  <a:txBody>
                    <a:bodyPr/>
                    <a:lstStyle/>
                    <a:p>
                      <a:pPr algn="ctr" rtl="0" fontAlgn="ctr"/>
                      <a:r>
                        <a:rPr lang="en-US" sz="1600" u="none" strike="noStrike" dirty="0">
                          <a:effectLst/>
                        </a:rPr>
                        <a:t>2017</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t"/>
                      <a:r>
                        <a:rPr lang="en-US" sz="1600" u="none" strike="noStrike" dirty="0">
                          <a:effectLst/>
                        </a:rPr>
                        <a:t>1</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46415279</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741</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210253</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2655.3363</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427019297"/>
                  </a:ext>
                </a:extLst>
              </a:tr>
              <a:tr h="354531">
                <a:tc vMerge="1">
                  <a:txBody>
                    <a:bodyPr/>
                    <a:lstStyle/>
                    <a:p>
                      <a:endParaRPr lang="en-US"/>
                    </a:p>
                  </a:txBody>
                  <a:tcPr/>
                </a:tc>
                <a:tc>
                  <a:txBody>
                    <a:bodyPr/>
                    <a:lstStyle/>
                    <a:p>
                      <a:pPr algn="ctr" rtl="0" fontAlgn="ctr"/>
                      <a:r>
                        <a:rPr lang="en-US" sz="1600" u="none" strike="noStrike">
                          <a:effectLst/>
                        </a:rPr>
                        <a:t>2</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52974501</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952</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240374</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2613.1857</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018874540"/>
                  </a:ext>
                </a:extLst>
              </a:tr>
              <a:tr h="354531">
                <a:tc vMerge="1">
                  <a:txBody>
                    <a:bodyPr/>
                    <a:lstStyle/>
                    <a:p>
                      <a:endParaRPr lang="en-US"/>
                    </a:p>
                  </a:txBody>
                  <a:tcPr/>
                </a:tc>
                <a:tc>
                  <a:txBody>
                    <a:bodyPr/>
                    <a:lstStyle/>
                    <a:p>
                      <a:pPr algn="ctr" rtl="0" fontAlgn="ctr"/>
                      <a:r>
                        <a:rPr lang="en-US" sz="1600" u="none" strike="noStrike">
                          <a:effectLst/>
                        </a:rPr>
                        <a:t>3</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64923965</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1125</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299831</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2466.6223</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528343072"/>
                  </a:ext>
                </a:extLst>
              </a:tr>
              <a:tr h="354531">
                <a:tc vMerge="1">
                  <a:txBody>
                    <a:bodyPr/>
                    <a:lstStyle/>
                    <a:p>
                      <a:endParaRPr lang="en-US"/>
                    </a:p>
                  </a:txBody>
                  <a:tcPr/>
                </a:tc>
                <a:tc>
                  <a:txBody>
                    <a:bodyPr/>
                    <a:lstStyle/>
                    <a:p>
                      <a:pPr algn="ctr" rtl="0" fontAlgn="ctr"/>
                      <a:r>
                        <a:rPr lang="en-US" sz="1600" u="none" strike="noStrike">
                          <a:effectLst/>
                        </a:rPr>
                        <a:t>4</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63934201</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1141</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312469</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2436.0526</a:t>
                      </a:r>
                      <a:endParaRPr lang="en-US" sz="16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500532194"/>
                  </a:ext>
                </a:extLst>
              </a:tr>
              <a:tr h="354531">
                <a:tc vMerge="1">
                  <a:txBody>
                    <a:bodyPr/>
                    <a:lstStyle/>
                    <a:p>
                      <a:endParaRPr lang="en-US"/>
                    </a:p>
                  </a:txBody>
                  <a:tcPr/>
                </a:tc>
                <a:tc>
                  <a:txBody>
                    <a:bodyPr/>
                    <a:lstStyle/>
                    <a:p>
                      <a:pPr algn="ctr" rtl="0" fontAlgn="ctr"/>
                      <a:r>
                        <a:rPr lang="en-US" sz="1600" u="none" strike="noStrike" dirty="0">
                          <a:effectLst/>
                        </a:rPr>
                        <a:t>5</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76816719</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1138</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343330</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2774.2684</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003457450"/>
                  </a:ext>
                </a:extLst>
              </a:tr>
              <a:tr h="354531">
                <a:tc vMerge="1">
                  <a:txBody>
                    <a:bodyPr/>
                    <a:lstStyle/>
                    <a:p>
                      <a:endParaRPr lang="en-US"/>
                    </a:p>
                  </a:txBody>
                  <a:tcPr/>
                </a:tc>
                <a:tc>
                  <a:txBody>
                    <a:bodyPr/>
                    <a:lstStyle/>
                    <a:p>
                      <a:pPr algn="ctr" rtl="0" fontAlgn="ctr"/>
                      <a:r>
                        <a:rPr lang="en-US" sz="1600" u="none" strike="noStrike" dirty="0">
                          <a:effectLst/>
                        </a:rPr>
                        <a:t>6</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68317148</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1183</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321041</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2554.7716</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100647692"/>
                  </a:ext>
                </a:extLst>
              </a:tr>
              <a:tr h="354531">
                <a:tc vMerge="1">
                  <a:txBody>
                    <a:bodyPr/>
                    <a:lstStyle/>
                    <a:p>
                      <a:endParaRPr lang="en-US"/>
                    </a:p>
                  </a:txBody>
                  <a:tcPr/>
                </a:tc>
                <a:tc>
                  <a:txBody>
                    <a:bodyPr/>
                    <a:lstStyle/>
                    <a:p>
                      <a:pPr algn="ctr" rtl="0" fontAlgn="ctr"/>
                      <a:r>
                        <a:rPr lang="en-US" sz="1600" u="none" strike="noStrike" dirty="0">
                          <a:effectLst/>
                        </a:rPr>
                        <a:t>7</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69557337</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1151</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336359</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2572.3867</a:t>
                      </a:r>
                      <a:endParaRPr lang="en-US" sz="16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4118145355"/>
                  </a:ext>
                </a:extLst>
              </a:tr>
              <a:tr h="354531">
                <a:tc vMerge="1">
                  <a:txBody>
                    <a:bodyPr/>
                    <a:lstStyle/>
                    <a:p>
                      <a:endParaRPr lang="en-US"/>
                    </a:p>
                  </a:txBody>
                  <a:tcPr/>
                </a:tc>
                <a:tc>
                  <a:txBody>
                    <a:bodyPr/>
                    <a:lstStyle/>
                    <a:p>
                      <a:pPr algn="ctr" rtl="0" fontAlgn="ctr"/>
                      <a:r>
                        <a:rPr lang="en-US" sz="1600" u="none" strike="noStrike" dirty="0">
                          <a:effectLst/>
                        </a:rPr>
                        <a:t>8</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80769506</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1126</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393157</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2856.8727</a:t>
                      </a:r>
                      <a:endParaRPr lang="en-US" sz="16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046072832"/>
                  </a:ext>
                </a:extLst>
              </a:tr>
              <a:tr h="354531">
                <a:tc vMerge="1">
                  <a:txBody>
                    <a:bodyPr/>
                    <a:lstStyle/>
                    <a:p>
                      <a:endParaRPr lang="en-US"/>
                    </a:p>
                  </a:txBody>
                  <a:tcPr/>
                </a:tc>
                <a:tc>
                  <a:txBody>
                    <a:bodyPr/>
                    <a:lstStyle/>
                    <a:p>
                      <a:pPr algn="ctr" rtl="0" fontAlgn="ctr"/>
                      <a:r>
                        <a:rPr lang="en-US" sz="1600" u="none" strike="noStrike">
                          <a:effectLst/>
                        </a:rPr>
                        <a:t>9</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92627531</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1419</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433097</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2642.5748</a:t>
                      </a:r>
                      <a:endParaRPr lang="en-US" sz="16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187711101"/>
                  </a:ext>
                </a:extLst>
              </a:tr>
              <a:tr h="354531">
                <a:tc vMerge="1">
                  <a:txBody>
                    <a:bodyPr/>
                    <a:lstStyle/>
                    <a:p>
                      <a:endParaRPr lang="en-US"/>
                    </a:p>
                  </a:txBody>
                  <a:tcPr/>
                </a:tc>
                <a:tc>
                  <a:txBody>
                    <a:bodyPr/>
                    <a:lstStyle/>
                    <a:p>
                      <a:pPr algn="ctr" rtl="0" fontAlgn="ctr"/>
                      <a:r>
                        <a:rPr lang="en-US" sz="1600" u="none" strike="noStrike">
                          <a:effectLst/>
                        </a:rPr>
                        <a:t>10</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1.21E+08</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1718</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563514</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2412.1257</a:t>
                      </a:r>
                      <a:endParaRPr lang="en-US" sz="16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222167720"/>
                  </a:ext>
                </a:extLst>
              </a:tr>
              <a:tr h="354531">
                <a:tc vMerge="1">
                  <a:txBody>
                    <a:bodyPr/>
                    <a:lstStyle/>
                    <a:p>
                      <a:endParaRPr lang="en-US"/>
                    </a:p>
                  </a:txBody>
                  <a:tcPr/>
                </a:tc>
                <a:tc>
                  <a:txBody>
                    <a:bodyPr/>
                    <a:lstStyle/>
                    <a:p>
                      <a:pPr algn="ctr" rtl="0" fontAlgn="ctr"/>
                      <a:r>
                        <a:rPr lang="en-US" sz="1600" u="none" strike="noStrike">
                          <a:effectLst/>
                        </a:rPr>
                        <a:t>11</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1.62E+08</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1887</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674818</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2043.0884</a:t>
                      </a:r>
                      <a:endParaRPr lang="en-US" sz="16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758497025"/>
                  </a:ext>
                </a:extLst>
              </a:tr>
              <a:tr h="354531">
                <a:tc vMerge="1">
                  <a:txBody>
                    <a:bodyPr/>
                    <a:lstStyle/>
                    <a:p>
                      <a:endParaRPr lang="en-US"/>
                    </a:p>
                  </a:txBody>
                  <a:tcPr/>
                </a:tc>
                <a:tc>
                  <a:txBody>
                    <a:bodyPr/>
                    <a:lstStyle/>
                    <a:p>
                      <a:pPr algn="ctr" rtl="0" fontAlgn="ctr"/>
                      <a:r>
                        <a:rPr lang="en-US" sz="1600" u="none" strike="noStrike">
                          <a:effectLst/>
                        </a:rPr>
                        <a:t>12</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a:effectLst/>
                        </a:rPr>
                        <a:t>81803248</a:t>
                      </a:r>
                      <a:endParaRPr lang="en-US" sz="1600" b="0" i="0" u="none" strike="noStrike">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1172</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331827</a:t>
                      </a:r>
                      <a:endParaRPr lang="en-US" sz="16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1929.0944</a:t>
                      </a:r>
                      <a:endParaRPr lang="en-US" sz="16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587818977"/>
                  </a:ext>
                </a:extLst>
              </a:tr>
            </a:tbl>
          </a:graphicData>
        </a:graphic>
      </p:graphicFrame>
      <p:sp>
        <p:nvSpPr>
          <p:cNvPr id="6" name="Isosceles Triangle 5">
            <a:hlinkClick r:id="rId2" action="ppaction://hlinksldjump"/>
          </p:cNvPr>
          <p:cNvSpPr/>
          <p:nvPr/>
        </p:nvSpPr>
        <p:spPr>
          <a:xfrm rot="5400000">
            <a:off x="11571027" y="6237027"/>
            <a:ext cx="614149" cy="62779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0403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329</TotalTime>
  <Words>1549</Words>
  <Application>Microsoft Office PowerPoint</Application>
  <PresentationFormat>Widescreen</PresentationFormat>
  <Paragraphs>518</Paragraphs>
  <Slides>21</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21</vt:i4>
      </vt:variant>
    </vt:vector>
  </HeadingPairs>
  <TitlesOfParts>
    <vt:vector size="36" baseType="lpstr">
      <vt:lpstr>Arial</vt:lpstr>
      <vt:lpstr>Arial Black</vt:lpstr>
      <vt:lpstr>Arial Unicode MS</vt:lpstr>
      <vt:lpstr>Bahnschrift SemiBold SemiConden</vt:lpstr>
      <vt:lpstr>Calibri</vt:lpstr>
      <vt:lpstr>Calibri Light</vt:lpstr>
      <vt:lpstr>Centaur</vt:lpstr>
      <vt:lpstr>Century Gothic</vt:lpstr>
      <vt:lpstr>Cooper Black</vt:lpstr>
      <vt:lpstr>Segoe UI</vt:lpstr>
      <vt:lpstr>Times New Roman</vt:lpstr>
      <vt:lpstr>Wingdings</vt:lpstr>
      <vt:lpstr>Wingdings 3</vt:lpstr>
      <vt:lpstr>Office Theme</vt:lpstr>
      <vt:lpstr>Wisp</vt:lpstr>
      <vt:lpstr>E-Commerce Analytics</vt:lpstr>
      <vt:lpstr>CONTENTS </vt:lpstr>
      <vt:lpstr>INTRODUCTION  Business problem: An Ecommerce organization has asked to draw meaningful insights from 13 months of data &amp; provide brief details based on the monetary value, frequency of buy, etc.  Objective: Build an RFM model which can enable the company to analyze their customers through Recency, Frequency and Monetary value approach.   Expectation from the solution: Finding out the effective ways for the company to improve their customer acquisition and retention strategies with the insights of the created model.</vt:lpstr>
      <vt:lpstr>Data facts   Given data consisting of 537979 columns and 12 rows which is a single file consisting of the ecommerce transactions of the company for the period of 2016 to 2017. The major attributes in the data consist of Customer ID, date and time of sale, customer shipping location, Quantity and price of single unit for the period of time.    </vt:lpstr>
      <vt:lpstr>Data Summary</vt:lpstr>
      <vt:lpstr>Data Cleaning (Missing Data Treatment)  </vt:lpstr>
      <vt:lpstr>Data Cleaning (Missing Data Treatment)                        Duplicate Values    -   9                            New shape of the data     -              (404181, 9)</vt:lpstr>
      <vt:lpstr>Exploratory Data Analysis   </vt:lpstr>
      <vt:lpstr>Monthly Key performance indicator   </vt:lpstr>
      <vt:lpstr>Monthly Key performance indicator   </vt:lpstr>
      <vt:lpstr>Monthly Key performance indicator   </vt:lpstr>
      <vt:lpstr>Monthly Key performance indicator   </vt:lpstr>
      <vt:lpstr>R.F.M Values   </vt:lpstr>
      <vt:lpstr>Recency            </vt:lpstr>
      <vt:lpstr>Frequency            </vt:lpstr>
      <vt:lpstr>monetary            </vt:lpstr>
      <vt:lpstr>Best customer          Worst customer           </vt:lpstr>
      <vt:lpstr>Bar Plot of Customers categories           </vt:lpstr>
      <vt:lpstr>Conclusion</vt:lpstr>
      <vt:lpstr>Insights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5 </dc:title>
  <dc:creator>User</dc:creator>
  <cp:lastModifiedBy>Aamir Sheikh</cp:lastModifiedBy>
  <cp:revision>21</cp:revision>
  <dcterms:created xsi:type="dcterms:W3CDTF">2021-10-27T23:13:50Z</dcterms:created>
  <dcterms:modified xsi:type="dcterms:W3CDTF">2021-10-30T08:53:39Z</dcterms:modified>
</cp:coreProperties>
</file>