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82" r:id="rId2"/>
    <p:sldId id="256" r:id="rId3"/>
    <p:sldId id="257" r:id="rId4"/>
    <p:sldId id="281"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105334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A92E7-593A-44B2-BB26-FA7D38102BD9}"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417577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3405685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5713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138317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371299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1776092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3386022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236473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68231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403018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CA92E7-593A-44B2-BB26-FA7D38102BD9}"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276250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CA92E7-593A-44B2-BB26-FA7D38102BD9}" type="datetimeFigureOut">
              <a:rPr lang="en-US" smtClean="0"/>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288180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92020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240531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0CA92E7-593A-44B2-BB26-FA7D38102BD9}" type="datetimeFigureOut">
              <a:rPr lang="en-US" smtClean="0"/>
              <a:t>10/17/2018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1036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A92E7-593A-44B2-BB26-FA7D38102BD9}"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B166D-CC83-4043-A552-533938085315}" type="slidenum">
              <a:rPr lang="en-US" smtClean="0"/>
              <a:t>‹#›</a:t>
            </a:fld>
            <a:endParaRPr lang="en-US"/>
          </a:p>
        </p:txBody>
      </p:sp>
    </p:spTree>
    <p:extLst>
      <p:ext uri="{BB962C8B-B14F-4D97-AF65-F5344CB8AC3E}">
        <p14:creationId xmlns:p14="http://schemas.microsoft.com/office/powerpoint/2010/main" val="237188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0CA92E7-593A-44B2-BB26-FA7D38102BD9}" type="datetimeFigureOut">
              <a:rPr lang="en-US" smtClean="0"/>
              <a:t>10/17/2018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7B166D-CC83-4043-A552-533938085315}" type="slidenum">
              <a:rPr lang="en-US" smtClean="0"/>
              <a:t>‹#›</a:t>
            </a:fld>
            <a:endParaRPr lang="en-US"/>
          </a:p>
        </p:txBody>
      </p:sp>
    </p:spTree>
    <p:extLst>
      <p:ext uri="{BB962C8B-B14F-4D97-AF65-F5344CB8AC3E}">
        <p14:creationId xmlns:p14="http://schemas.microsoft.com/office/powerpoint/2010/main" val="15792139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Integrated_development_environment" TargetMode="External"/><Relationship Id="rId13" Type="http://schemas.openxmlformats.org/officeDocument/2006/relationships/hyperlink" Target="https://en.wikipedia.org/wiki/Freeware"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Microsoft_Visual_C_Sharp" TargetMode="External"/><Relationship Id="rId12" Type="http://schemas.openxmlformats.org/officeDocument/2006/relationships/hyperlink" Target="https://en.wikipedia.org/wiki/Microsoft_Visual_Studio#Visual_Studio_Community" TargetMode="External"/><Relationship Id="rId17" Type="http://schemas.openxmlformats.org/officeDocument/2006/relationships/hyperlink" Target="https://en.wikipedia.org/wiki/Mono_(software)" TargetMode="External"/><Relationship Id="rId2" Type="http://schemas.openxmlformats.org/officeDocument/2006/relationships/hyperlink" Target="https://en.wikipedia.org/wiki/Multi-paradigm_programming_language" TargetMode="External"/><Relationship Id="rId16" Type="http://schemas.openxmlformats.org/officeDocument/2006/relationships/hyperlink" Target="https://en.wikipedia.org/wiki/Compiler" TargetMode="External"/><Relationship Id="rId1" Type="http://schemas.openxmlformats.org/officeDocument/2006/relationships/slideLayout" Target="../slideLayouts/slideLayout7.xml"/><Relationship Id="rId6" Type="http://schemas.openxmlformats.org/officeDocument/2006/relationships/hyperlink" Target="https://en.wikipedia.org/wiki/Visual_Basic" TargetMode="External"/><Relationship Id="rId11" Type="http://schemas.openxmlformats.org/officeDocument/2006/relationships/hyperlink" Target="https://en.wikipedia.org/wiki/Visual_Studio_Express" TargetMode="External"/><Relationship Id="rId5" Type="http://schemas.openxmlformats.org/officeDocument/2006/relationships/hyperlink" Target="https://en.wikipedia.org/wiki/.NET_Framework" TargetMode="External"/><Relationship Id="rId15" Type="http://schemas.openxmlformats.org/officeDocument/2006/relationships/hyperlink" Target="https://en.wikipedia.org/wiki/Command-line" TargetMode="External"/><Relationship Id="rId10" Type="http://schemas.openxmlformats.org/officeDocument/2006/relationships/hyperlink" Target="https://en.wikipedia.org/wiki/Commercial_software" TargetMode="External"/><Relationship Id="rId4" Type="http://schemas.openxmlformats.org/officeDocument/2006/relationships/hyperlink" Target="https://en.wikipedia.org/wiki/Programming_language" TargetMode="External"/><Relationship Id="rId9" Type="http://schemas.openxmlformats.org/officeDocument/2006/relationships/hyperlink" Target="https://en.wikipedia.org/wiki/Visual_Studio" TargetMode="External"/><Relationship Id="rId14" Type="http://schemas.openxmlformats.org/officeDocument/2006/relationships/hyperlink" Target="https://en.wikipedia.org/wiki/.NET_Framework_SD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hyperlink" Target="http://www.indiantradeportal.in/" TargetMode="External"/><Relationship Id="rId1" Type="http://schemas.openxmlformats.org/officeDocument/2006/relationships/slideLayout" Target="../slideLayouts/slideLayout7.xml"/><Relationship Id="rId6" Type="http://schemas.openxmlformats.org/officeDocument/2006/relationships/hyperlink" Target="https://stackoverflow.com/" TargetMode="External"/><Relationship Id="rId5" Type="http://schemas.openxmlformats.org/officeDocument/2006/relationships/hyperlink" Target="https://www.wikipedia.org/" TargetMode="External"/><Relationship Id="rId4" Type="http://schemas.openxmlformats.org/officeDocument/2006/relationships/hyperlink" Target="https://www.tutorialspoin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61141"/>
            <a:ext cx="1787526" cy="188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9100" y="594541"/>
            <a:ext cx="2668588" cy="1062080"/>
          </a:xfrm>
          <a:prstGeom prst="rect">
            <a:avLst/>
          </a:prstGeom>
        </p:spPr>
      </p:pic>
      <p:sp>
        <p:nvSpPr>
          <p:cNvPr id="5" name="Rectangle 4"/>
          <p:cNvSpPr/>
          <p:nvPr/>
        </p:nvSpPr>
        <p:spPr>
          <a:xfrm>
            <a:off x="2921000" y="36691"/>
            <a:ext cx="6096000" cy="4900829"/>
          </a:xfrm>
          <a:prstGeom prst="rect">
            <a:avLst/>
          </a:prstGeom>
        </p:spPr>
        <p:txBody>
          <a:bodyPr>
            <a:spAutoFit/>
          </a:bodyPr>
          <a:lstStyle/>
          <a:p>
            <a:pPr algn="ctr">
              <a:lnSpc>
                <a:spcPct val="115000"/>
              </a:lnSpc>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i="1" dirty="0">
                <a:latin typeface="Times New Roman" panose="02020603050405020304" pitchFamily="18" charset="0"/>
                <a:ea typeface="Calibri" panose="020F0502020204030204" pitchFamily="34" charset="0"/>
                <a:cs typeface="Times New Roman" panose="02020603050405020304" pitchFamily="18" charset="0"/>
              </a:rPr>
              <a:t>IMPORT EXPORT MANAGEMENT SYSTEM</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i="1" dirty="0">
                <a:latin typeface="Times New Roman" panose="02020603050405020304" pitchFamily="18" charset="0"/>
                <a:ea typeface="Calibri" panose="020F0502020204030204" pitchFamily="34" charset="0"/>
                <a:cs typeface="Times New Roman" panose="02020603050405020304" pitchFamily="18" charset="0"/>
              </a:rPr>
              <a:t>A</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i="1" dirty="0">
                <a:latin typeface="Times New Roman" panose="02020603050405020304" pitchFamily="18" charset="0"/>
                <a:ea typeface="Calibri" panose="020F0502020204030204" pitchFamily="34" charset="0"/>
                <a:cs typeface="Times New Roman" panose="02020603050405020304" pitchFamily="18" charset="0"/>
              </a:rPr>
              <a:t>MINI PROJECT REPORT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i="1" dirty="0">
                <a:latin typeface="Times New Roman" panose="02020603050405020304" pitchFamily="18" charset="0"/>
                <a:ea typeface="Calibri" panose="020F0502020204030204" pitchFamily="34" charset="0"/>
                <a:cs typeface="Times New Roman" panose="02020603050405020304" pitchFamily="18" charset="0"/>
              </a:rPr>
              <a:t>SUBMITTED FOR THE COURSE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“DATABASE MANAGEMENT SYSTEM”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400" i="1"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400" i="1" dirty="0">
                <a:latin typeface="Times New Roman" panose="02020603050405020304" pitchFamily="18" charset="0"/>
                <a:ea typeface="Calibri" panose="020F0502020204030204" pitchFamily="34" charset="0"/>
                <a:cs typeface="Times New Roman" panose="02020603050405020304" pitchFamily="18" charset="0"/>
              </a:rPr>
              <a:t>Submitted By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AAMIR HAFIEZ – 1614110182</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AMAR NATH PANDEY - 1614110174</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B. Tech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Sem</a:t>
            </a:r>
            <a:r>
              <a:rPr lang="en-US" sz="1600" b="1" dirty="0">
                <a:latin typeface="Times New Roman" panose="02020603050405020304" pitchFamily="18" charset="0"/>
                <a:ea typeface="Calibri" panose="020F0502020204030204" pitchFamily="34" charset="0"/>
                <a:cs typeface="Times New Roman" panose="02020603050405020304" pitchFamily="18" charset="0"/>
              </a:rPr>
              <a:t> - V Computer-I</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200" i="1" dirty="0">
                <a:latin typeface="Calibri" panose="020F0502020204030204" pitchFamily="34" charset="0"/>
                <a:ea typeface="Calibri" panose="020F0502020204030204" pitchFamily="34" charset="0"/>
                <a:cs typeface="Times New Roman" panose="02020603050405020304" pitchFamily="18" charset="0"/>
              </a:rPr>
              <a:t>Under: </a:t>
            </a:r>
            <a:r>
              <a:rPr lang="en-IN" sz="1600" b="1" i="1" dirty="0">
                <a:latin typeface="Times New Roman" panose="02020603050405020304" pitchFamily="18" charset="0"/>
                <a:ea typeface="Calibri" panose="020F0502020204030204" pitchFamily="34" charset="0"/>
                <a:cs typeface="Times New Roman" panose="02020603050405020304" pitchFamily="18" charset="0"/>
              </a:rPr>
              <a:t>PROF. S.B. </a:t>
            </a:r>
            <a:r>
              <a:rPr lang="en-IN" sz="1600" b="1" i="1" dirty="0" err="1">
                <a:latin typeface="Times New Roman" panose="02020603050405020304" pitchFamily="18" charset="0"/>
                <a:ea typeface="Calibri" panose="020F0502020204030204" pitchFamily="34" charset="0"/>
                <a:cs typeface="Times New Roman" panose="02020603050405020304" pitchFamily="18" charset="0"/>
              </a:rPr>
              <a:t>Nikam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111500" y="4937520"/>
            <a:ext cx="6096000" cy="1751249"/>
          </a:xfrm>
          <a:prstGeom prst="rect">
            <a:avLst/>
          </a:prstGeom>
        </p:spPr>
        <p:txBody>
          <a:bodyPr>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DEPARTMENT OF COMPUTER ENGINEERING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BHARATI VIDYAPEETH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(DEEMED TO BE UNIVERSITY)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COLLEGE OF ENGINEERING, PUNE - 43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02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alltables.JPG"/>
          <p:cNvPicPr/>
          <p:nvPr/>
        </p:nvPicPr>
        <p:blipFill>
          <a:blip r:embed="rId2">
            <a:extLst>
              <a:ext uri="{28A0092B-C50C-407E-A947-70E740481C1C}">
                <a14:useLocalDpi xmlns:a14="http://schemas.microsoft.com/office/drawing/2010/main" val="0"/>
              </a:ext>
            </a:extLst>
          </a:blip>
          <a:srcRect/>
          <a:stretch>
            <a:fillRect/>
          </a:stretch>
        </p:blipFill>
        <p:spPr bwMode="auto">
          <a:xfrm>
            <a:off x="2405062" y="900112"/>
            <a:ext cx="7666038" cy="4929188"/>
          </a:xfrm>
          <a:prstGeom prst="rect">
            <a:avLst/>
          </a:prstGeom>
          <a:noFill/>
          <a:ln>
            <a:noFill/>
          </a:ln>
        </p:spPr>
      </p:pic>
    </p:spTree>
    <p:extLst>
      <p:ext uri="{BB962C8B-B14F-4D97-AF65-F5344CB8AC3E}">
        <p14:creationId xmlns:p14="http://schemas.microsoft.com/office/powerpoint/2010/main" val="2676529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00" y="379135"/>
            <a:ext cx="9880600" cy="5570756"/>
          </a:xfrm>
          <a:prstGeom prst="rect">
            <a:avLst/>
          </a:prstGeom>
        </p:spPr>
        <p:txBody>
          <a:bodyPr wrap="square">
            <a:spAutoFi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MODEL MAPPING</a:t>
            </a:r>
            <a:endParaRPr lang="en-US" sz="2000" dirty="0" smtClean="0">
              <a:solidFill>
                <a:srgbClr val="FF0000"/>
              </a:solidFill>
              <a:cs typeface="Times New Roman" panose="02020603050405020304" pitchFamily="18" charset="0"/>
            </a:endParaRPr>
          </a:p>
          <a:p>
            <a:pPr algn="just"/>
            <a:r>
              <a:rPr lang="en-US" sz="1200" dirty="0" smtClean="0">
                <a:cs typeface="Times New Roman" panose="02020603050405020304" pitchFamily="18" charset="0"/>
              </a:rPr>
              <a:t>ER Model, when conceptualized into diagrams, gives a good overview of entity-relationship, which is easier to understand. ER diagrams can be mapped to relational schema, that is, it is possible to create relational schema using ER diagram. We cannot import all the ER constraints into relational model, but an approximate schema can be </a:t>
            </a:r>
            <a:r>
              <a:rPr lang="en-US" sz="1200" dirty="0" err="1" smtClean="0">
                <a:cs typeface="Times New Roman" panose="02020603050405020304" pitchFamily="18" charset="0"/>
              </a:rPr>
              <a:t>generated.There</a:t>
            </a:r>
            <a:r>
              <a:rPr lang="en-US" sz="1200" dirty="0" smtClean="0">
                <a:cs typeface="Times New Roman" panose="02020603050405020304" pitchFamily="18" charset="0"/>
              </a:rPr>
              <a:t> are several processes and algorithms available to convert ER Diagrams into Relational Schema. Some of them are automated and some of them are manual. We may focus here on the mapping diagram contents to relational basics.ER diagrams mainly comprise of −</a:t>
            </a:r>
          </a:p>
          <a:p>
            <a:pPr algn="just">
              <a:buFontTx/>
              <a:buChar char="•"/>
            </a:pPr>
            <a:r>
              <a:rPr lang="en-US" sz="1200" dirty="0" smtClean="0">
                <a:cs typeface="Times New Roman" panose="02020603050405020304" pitchFamily="18" charset="0"/>
              </a:rPr>
              <a:t>Entity and its attributes</a:t>
            </a:r>
          </a:p>
          <a:p>
            <a:pPr algn="just">
              <a:buFontTx/>
              <a:buChar char="•"/>
            </a:pPr>
            <a:r>
              <a:rPr lang="en-US" sz="1200" dirty="0" smtClean="0">
                <a:cs typeface="Times New Roman" panose="02020603050405020304" pitchFamily="18" charset="0"/>
              </a:rPr>
              <a:t>Relationship, which is association among entities.</a:t>
            </a:r>
          </a:p>
          <a:p>
            <a:pPr algn="just"/>
            <a:r>
              <a:rPr lang="en-US" sz="1200" dirty="0" smtClean="0">
                <a:cs typeface="Times New Roman" panose="02020603050405020304" pitchFamily="18" charset="0"/>
              </a:rPr>
              <a:t>Mapping Entity</a:t>
            </a:r>
          </a:p>
          <a:p>
            <a:pPr algn="just"/>
            <a:r>
              <a:rPr lang="en-US" sz="1200" dirty="0" smtClean="0">
                <a:cs typeface="Times New Roman" panose="02020603050405020304" pitchFamily="18" charset="0"/>
              </a:rPr>
              <a:t>An entity is a real-world object with some attributes.</a:t>
            </a:r>
          </a:p>
          <a:p>
            <a:pPr algn="just"/>
            <a:r>
              <a:rPr lang="en-US" sz="1200" dirty="0" smtClean="0">
                <a:cs typeface="Times New Roman" panose="02020603050405020304" pitchFamily="18" charset="0"/>
              </a:rPr>
              <a:t>Mapping Process (Algorithm)</a:t>
            </a:r>
          </a:p>
          <a:p>
            <a:pPr algn="just">
              <a:buFontTx/>
              <a:buChar char="•"/>
            </a:pPr>
            <a:r>
              <a:rPr lang="en-US" sz="1200" dirty="0" smtClean="0">
                <a:cs typeface="Times New Roman" panose="02020603050405020304" pitchFamily="18" charset="0"/>
              </a:rPr>
              <a:t>Create table for each entity.</a:t>
            </a:r>
          </a:p>
          <a:p>
            <a:pPr algn="just">
              <a:buFontTx/>
              <a:buChar char="•"/>
            </a:pPr>
            <a:r>
              <a:rPr lang="en-US" sz="1200" dirty="0" smtClean="0">
                <a:cs typeface="Times New Roman" panose="02020603050405020304" pitchFamily="18" charset="0"/>
              </a:rPr>
              <a:t>Entity's attributes should become fields of tables with their respective data types.</a:t>
            </a:r>
          </a:p>
          <a:p>
            <a:pPr algn="just">
              <a:buFontTx/>
              <a:buChar char="•"/>
            </a:pPr>
            <a:r>
              <a:rPr lang="en-US" sz="1200" dirty="0" smtClean="0">
                <a:cs typeface="Times New Roman" panose="02020603050405020304" pitchFamily="18" charset="0"/>
              </a:rPr>
              <a:t>Declare primary key.</a:t>
            </a:r>
          </a:p>
          <a:p>
            <a:pPr algn="just"/>
            <a:r>
              <a:rPr lang="en-US" sz="1200" dirty="0" smtClean="0">
                <a:cs typeface="Times New Roman" panose="02020603050405020304" pitchFamily="18" charset="0"/>
              </a:rPr>
              <a:t>Mapping Relationship</a:t>
            </a:r>
          </a:p>
          <a:p>
            <a:pPr algn="just"/>
            <a:r>
              <a:rPr lang="en-US" sz="1200" dirty="0" smtClean="0">
                <a:cs typeface="Times New Roman" panose="02020603050405020304" pitchFamily="18" charset="0"/>
              </a:rPr>
              <a:t>A relationship is an association among entities.</a:t>
            </a:r>
          </a:p>
          <a:p>
            <a:pPr algn="just"/>
            <a:r>
              <a:rPr lang="en-US" sz="1200" dirty="0" smtClean="0">
                <a:cs typeface="Times New Roman" panose="02020603050405020304" pitchFamily="18" charset="0"/>
              </a:rPr>
              <a:t>Mapping Process</a:t>
            </a:r>
          </a:p>
          <a:p>
            <a:pPr algn="just">
              <a:buFontTx/>
              <a:buChar char="•"/>
            </a:pPr>
            <a:r>
              <a:rPr lang="en-US" sz="1200" dirty="0" smtClean="0">
                <a:cs typeface="Times New Roman" panose="02020603050405020304" pitchFamily="18" charset="0"/>
              </a:rPr>
              <a:t>Create table for a relationship.</a:t>
            </a:r>
          </a:p>
          <a:p>
            <a:pPr algn="just">
              <a:buFontTx/>
              <a:buChar char="•"/>
            </a:pPr>
            <a:r>
              <a:rPr lang="en-US" sz="1200" dirty="0" smtClean="0">
                <a:cs typeface="Times New Roman" panose="02020603050405020304" pitchFamily="18" charset="0"/>
              </a:rPr>
              <a:t>Add the primary keys of all participating Entities as fields of table with their respective data types.</a:t>
            </a:r>
          </a:p>
          <a:p>
            <a:pPr algn="just">
              <a:buFontTx/>
              <a:buChar char="•"/>
            </a:pPr>
            <a:r>
              <a:rPr lang="en-US" sz="1200" dirty="0" smtClean="0">
                <a:cs typeface="Times New Roman" panose="02020603050405020304" pitchFamily="18" charset="0"/>
              </a:rPr>
              <a:t>If relationship has any attribute, add each attribute as field of table.</a:t>
            </a:r>
          </a:p>
          <a:p>
            <a:pPr algn="just">
              <a:buFontTx/>
              <a:buChar char="•"/>
            </a:pPr>
            <a:r>
              <a:rPr lang="en-US" sz="1200" dirty="0" smtClean="0">
                <a:cs typeface="Times New Roman" panose="02020603050405020304" pitchFamily="18" charset="0"/>
              </a:rPr>
              <a:t>Declare a primary key composing all the primary keys of participating entities.</a:t>
            </a:r>
          </a:p>
          <a:p>
            <a:pPr algn="just">
              <a:buFontTx/>
              <a:buChar char="•"/>
            </a:pPr>
            <a:r>
              <a:rPr lang="en-US" sz="1200" dirty="0" smtClean="0">
                <a:cs typeface="Times New Roman" panose="02020603050405020304" pitchFamily="18" charset="0"/>
              </a:rPr>
              <a:t>Declare all foreign key constraints.</a:t>
            </a:r>
          </a:p>
          <a:p>
            <a:pPr algn="just"/>
            <a:r>
              <a:rPr lang="en-US" sz="1200" dirty="0" smtClean="0">
                <a:cs typeface="Times New Roman" panose="02020603050405020304" pitchFamily="18" charset="0"/>
              </a:rPr>
              <a:t>Mapping Weak Entity Sets</a:t>
            </a:r>
          </a:p>
          <a:p>
            <a:pPr algn="just"/>
            <a:r>
              <a:rPr lang="en-US" sz="1200" dirty="0" smtClean="0">
                <a:cs typeface="Times New Roman" panose="02020603050405020304" pitchFamily="18" charset="0"/>
              </a:rPr>
              <a:t>A weak entity set is one which does not have any primary key associated with it.</a:t>
            </a:r>
          </a:p>
          <a:p>
            <a:pPr algn="just"/>
            <a:r>
              <a:rPr lang="en-US" sz="1200" dirty="0" smtClean="0">
                <a:cs typeface="Times New Roman" panose="02020603050405020304" pitchFamily="18" charset="0"/>
              </a:rPr>
              <a:t>Mapping Process</a:t>
            </a:r>
          </a:p>
          <a:p>
            <a:pPr algn="just">
              <a:buFontTx/>
              <a:buChar char="•"/>
            </a:pPr>
            <a:r>
              <a:rPr lang="en-US" sz="1200" dirty="0" smtClean="0">
                <a:cs typeface="Times New Roman" panose="02020603050405020304" pitchFamily="18" charset="0"/>
              </a:rPr>
              <a:t>Create table for weak entity set.</a:t>
            </a:r>
          </a:p>
          <a:p>
            <a:pPr algn="just">
              <a:buFontTx/>
              <a:buChar char="•"/>
            </a:pPr>
            <a:r>
              <a:rPr lang="en-US" sz="1200" dirty="0" smtClean="0">
                <a:cs typeface="Times New Roman" panose="02020603050405020304" pitchFamily="18" charset="0"/>
              </a:rPr>
              <a:t>Add all its attributes to table as field.</a:t>
            </a:r>
          </a:p>
          <a:p>
            <a:pPr algn="just">
              <a:buFontTx/>
              <a:buChar char="•"/>
            </a:pPr>
            <a:r>
              <a:rPr lang="en-US" sz="1200" dirty="0" smtClean="0">
                <a:cs typeface="Times New Roman" panose="02020603050405020304" pitchFamily="18" charset="0"/>
              </a:rPr>
              <a:t>Add the primary key of identifying entity set.</a:t>
            </a:r>
          </a:p>
          <a:p>
            <a:pPr algn="just">
              <a:buFontTx/>
              <a:buChar char="•"/>
            </a:pPr>
            <a:r>
              <a:rPr lang="en-US" sz="1200" dirty="0" smtClean="0">
                <a:cs typeface="Times New Roman" panose="02020603050405020304" pitchFamily="18" charset="0"/>
              </a:rPr>
              <a:t>Declare all foreign key constraints.</a:t>
            </a:r>
            <a:endParaRPr lang="en-US" sz="1200" dirty="0"/>
          </a:p>
        </p:txBody>
      </p:sp>
    </p:spTree>
    <p:extLst>
      <p:ext uri="{BB962C8B-B14F-4D97-AF65-F5344CB8AC3E}">
        <p14:creationId xmlns:p14="http://schemas.microsoft.com/office/powerpoint/2010/main" val="4119500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modexp.JPG"/>
          <p:cNvPicPr/>
          <p:nvPr/>
        </p:nvPicPr>
        <p:blipFill>
          <a:blip r:embed="rId2">
            <a:extLst>
              <a:ext uri="{28A0092B-C50C-407E-A947-70E740481C1C}">
                <a14:useLocalDpi xmlns:a14="http://schemas.microsoft.com/office/drawing/2010/main" val="0"/>
              </a:ext>
            </a:extLst>
          </a:blip>
          <a:srcRect/>
          <a:stretch>
            <a:fillRect/>
          </a:stretch>
        </p:blipFill>
        <p:spPr bwMode="auto">
          <a:xfrm>
            <a:off x="1201737" y="485775"/>
            <a:ext cx="3895725" cy="2990850"/>
          </a:xfrm>
          <a:prstGeom prst="rect">
            <a:avLst/>
          </a:prstGeom>
          <a:noFill/>
          <a:ln>
            <a:noFill/>
          </a:ln>
        </p:spPr>
      </p:pic>
      <p:pic>
        <p:nvPicPr>
          <p:cNvPr id="3" name="Picture 2" descr="C:\Users\user\Desktop\dbdbdb\modimp.JPG"/>
          <p:cNvPicPr/>
          <p:nvPr/>
        </p:nvPicPr>
        <p:blipFill>
          <a:blip r:embed="rId3">
            <a:extLst>
              <a:ext uri="{28A0092B-C50C-407E-A947-70E740481C1C}">
                <a14:useLocalDpi xmlns:a14="http://schemas.microsoft.com/office/drawing/2010/main" val="0"/>
              </a:ext>
            </a:extLst>
          </a:blip>
          <a:srcRect/>
          <a:stretch>
            <a:fillRect/>
          </a:stretch>
        </p:blipFill>
        <p:spPr bwMode="auto">
          <a:xfrm>
            <a:off x="6410325" y="760095"/>
            <a:ext cx="3867150" cy="2249805"/>
          </a:xfrm>
          <a:prstGeom prst="rect">
            <a:avLst/>
          </a:prstGeom>
          <a:noFill/>
          <a:ln>
            <a:noFill/>
          </a:ln>
        </p:spPr>
      </p:pic>
      <p:pic>
        <p:nvPicPr>
          <p:cNvPr id="4" name="Picture 3" descr="C:\Users\user\Desktop\dbdbdb\modprod.JPG"/>
          <p:cNvPicPr/>
          <p:nvPr/>
        </p:nvPicPr>
        <p:blipFill>
          <a:blip r:embed="rId4">
            <a:extLst>
              <a:ext uri="{28A0092B-C50C-407E-A947-70E740481C1C}">
                <a14:useLocalDpi xmlns:a14="http://schemas.microsoft.com/office/drawing/2010/main" val="0"/>
              </a:ext>
            </a:extLst>
          </a:blip>
          <a:srcRect/>
          <a:stretch>
            <a:fillRect/>
          </a:stretch>
        </p:blipFill>
        <p:spPr bwMode="auto">
          <a:xfrm>
            <a:off x="6343650" y="3476625"/>
            <a:ext cx="3933825" cy="2381885"/>
          </a:xfrm>
          <a:prstGeom prst="rect">
            <a:avLst/>
          </a:prstGeom>
          <a:noFill/>
          <a:ln>
            <a:noFill/>
          </a:ln>
        </p:spPr>
      </p:pic>
    </p:spTree>
    <p:extLst>
      <p:ext uri="{BB962C8B-B14F-4D97-AF65-F5344CB8AC3E}">
        <p14:creationId xmlns:p14="http://schemas.microsoft.com/office/powerpoint/2010/main" val="1996243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900" y="999490"/>
            <a:ext cx="10058400" cy="4770537"/>
          </a:xfrm>
          <a:prstGeom prst="rect">
            <a:avLst/>
          </a:prstGeom>
        </p:spPr>
        <p:txBody>
          <a:bodyPr wrap="square">
            <a:spAutoFit/>
          </a:bodyPr>
          <a:lstStyle/>
          <a:p>
            <a:pPr algn="just"/>
            <a:r>
              <a:rPr lang="en-US" sz="2400" b="1" dirty="0" smtClean="0">
                <a:solidFill>
                  <a:srgbClr val="FF0000"/>
                </a:solidFill>
                <a:latin typeface="Times New Roman" panose="02020603050405020304" pitchFamily="18" charset="0"/>
                <a:cs typeface="Times New Roman" panose="02020603050405020304" pitchFamily="18" charset="0"/>
              </a:rPr>
              <a:t>USER INTERFACE DESIGN</a:t>
            </a:r>
          </a:p>
          <a:p>
            <a:r>
              <a:rPr lang="en-US" sz="1600" dirty="0"/>
              <a:t>The integrated development environment used to build the GUI of this project is </a:t>
            </a:r>
            <a:r>
              <a:rPr lang="en-US" sz="1600" dirty="0" err="1"/>
              <a:t>VB.Net</a:t>
            </a:r>
            <a:r>
              <a:rPr lang="en-US" sz="1600" dirty="0"/>
              <a:t>.</a:t>
            </a:r>
          </a:p>
          <a:p>
            <a:r>
              <a:rPr lang="en-US" sz="1600" b="1" dirty="0"/>
              <a:t>Visual Basic .NET</a:t>
            </a:r>
            <a:r>
              <a:rPr lang="en-US" sz="1600" dirty="0"/>
              <a:t> (</a:t>
            </a:r>
            <a:r>
              <a:rPr lang="en-US" sz="1600" b="1" dirty="0"/>
              <a:t>VB.NET</a:t>
            </a:r>
            <a:r>
              <a:rPr lang="en-US" sz="1600" dirty="0"/>
              <a:t>) is a </a:t>
            </a:r>
            <a:r>
              <a:rPr lang="en-US" sz="1600" dirty="0">
                <a:hlinkClick r:id="rId2" tooltip="Multi-paradigm programming language"/>
              </a:rPr>
              <a:t>multi-paradigm</a:t>
            </a:r>
            <a:r>
              <a:rPr lang="en-US" sz="1600" dirty="0"/>
              <a:t>, </a:t>
            </a:r>
            <a:r>
              <a:rPr lang="en-US" sz="1600" dirty="0">
                <a:hlinkClick r:id="rId3" tooltip="Object-oriented programming"/>
              </a:rPr>
              <a:t>object-oriented</a:t>
            </a:r>
            <a:r>
              <a:rPr lang="en-US" sz="1600" dirty="0"/>
              <a:t> </a:t>
            </a:r>
            <a:r>
              <a:rPr lang="en-US" sz="1600" dirty="0">
                <a:hlinkClick r:id="rId4" tooltip="Programming language"/>
              </a:rPr>
              <a:t>programming language</a:t>
            </a:r>
            <a:r>
              <a:rPr lang="en-US" sz="1600" dirty="0"/>
              <a:t>, implemented on the </a:t>
            </a:r>
            <a:r>
              <a:rPr lang="en-US" sz="1600" dirty="0">
                <a:hlinkClick r:id="rId5" tooltip=".NET Framework"/>
              </a:rPr>
              <a:t>.NET Framework</a:t>
            </a:r>
            <a:r>
              <a:rPr lang="en-US" sz="1600" dirty="0"/>
              <a:t>. Microsoft launched VB.NET in 2002 as the successor to its original </a:t>
            </a:r>
            <a:r>
              <a:rPr lang="en-US" sz="1600" dirty="0">
                <a:hlinkClick r:id="rId6" tooltip="Visual Basic"/>
              </a:rPr>
              <a:t>Visual Basic</a:t>
            </a:r>
            <a:r>
              <a:rPr lang="en-US" sz="1600" dirty="0"/>
              <a:t> language. Although the ".NET" portion of the name was dropped in 2005, this article uses "Visual Basic [.NET]" to refer to all Visual Basic languages releases since 2002, in order to distinguish between them and the </a:t>
            </a:r>
            <a:r>
              <a:rPr lang="en-US" sz="1600" dirty="0">
                <a:hlinkClick r:id="rId6" tooltip="Visual Basic"/>
              </a:rPr>
              <a:t>classic Visual Basic</a:t>
            </a:r>
            <a:r>
              <a:rPr lang="en-US" sz="1600" dirty="0"/>
              <a:t>. Along with </a:t>
            </a:r>
            <a:r>
              <a:rPr lang="en-US" sz="1600" dirty="0">
                <a:hlinkClick r:id="rId7" tooltip="Microsoft Visual C Sharp"/>
              </a:rPr>
              <a:t>Visual C#</a:t>
            </a:r>
            <a:r>
              <a:rPr lang="en-US" sz="1600" dirty="0"/>
              <a:t>, it is one of the two main languages targeting the .NET framework.</a:t>
            </a:r>
          </a:p>
          <a:p>
            <a:r>
              <a:rPr lang="en-US" sz="1600" dirty="0"/>
              <a:t>Microsoft's </a:t>
            </a:r>
            <a:r>
              <a:rPr lang="en-US" sz="1600" dirty="0">
                <a:hlinkClick r:id="rId8" tooltip="Integrated development environment"/>
              </a:rPr>
              <a:t>integrated development environment</a:t>
            </a:r>
            <a:r>
              <a:rPr lang="en-US" sz="1600" dirty="0"/>
              <a:t> (IDE) for developing in Visual Basic .NET language is </a:t>
            </a:r>
            <a:r>
              <a:rPr lang="en-US" sz="1600" dirty="0">
                <a:hlinkClick r:id="rId9" tooltip="Visual Studio"/>
              </a:rPr>
              <a:t>Visual Studio</a:t>
            </a:r>
            <a:r>
              <a:rPr lang="en-US" sz="1600" dirty="0"/>
              <a:t>. Most Visual Studio editions are </a:t>
            </a:r>
            <a:r>
              <a:rPr lang="en-US" sz="1600" dirty="0">
                <a:hlinkClick r:id="rId10" tooltip="Commercial software"/>
              </a:rPr>
              <a:t>commercial</a:t>
            </a:r>
            <a:r>
              <a:rPr lang="en-US" sz="1600" dirty="0"/>
              <a:t>; the only exceptions are </a:t>
            </a:r>
            <a:r>
              <a:rPr lang="en-US" sz="1600" dirty="0">
                <a:hlinkClick r:id="rId11" tooltip="Visual Studio Express"/>
              </a:rPr>
              <a:t>Visual Studio Express</a:t>
            </a:r>
            <a:r>
              <a:rPr lang="en-US" sz="1600" dirty="0"/>
              <a:t> and </a:t>
            </a:r>
            <a:r>
              <a:rPr lang="en-US" sz="1600" dirty="0">
                <a:hlinkClick r:id="rId12" tooltip="Microsoft Visual Studio"/>
              </a:rPr>
              <a:t>Visual Studio Community</a:t>
            </a:r>
            <a:r>
              <a:rPr lang="en-US" sz="1600" dirty="0"/>
              <a:t>, which are </a:t>
            </a:r>
            <a:r>
              <a:rPr lang="en-US" sz="1600" dirty="0">
                <a:hlinkClick r:id="rId13" tooltip="Freeware"/>
              </a:rPr>
              <a:t>freeware</a:t>
            </a:r>
            <a:r>
              <a:rPr lang="en-US" sz="1600" dirty="0"/>
              <a:t>. In addition, the </a:t>
            </a:r>
            <a:r>
              <a:rPr lang="en-US" sz="1600" dirty="0">
                <a:hlinkClick r:id="rId14" tooltip=".NET Framework SDK"/>
              </a:rPr>
              <a:t>.NET Framework SDK</a:t>
            </a:r>
            <a:r>
              <a:rPr lang="en-US" sz="1600" dirty="0"/>
              <a:t> includes a freeware </a:t>
            </a:r>
            <a:r>
              <a:rPr lang="en-US" sz="1600" dirty="0">
                <a:hlinkClick r:id="rId15" tooltip="Command-line"/>
              </a:rPr>
              <a:t>command-</a:t>
            </a:r>
            <a:r>
              <a:rPr lang="en-US" sz="1600" dirty="0" err="1">
                <a:hlinkClick r:id="rId15" tooltip="Command-line"/>
              </a:rPr>
              <a:t>line</a:t>
            </a:r>
            <a:r>
              <a:rPr lang="en-US" sz="1600" dirty="0" err="1">
                <a:hlinkClick r:id="rId16" tooltip="Compiler"/>
              </a:rPr>
              <a:t>compiler</a:t>
            </a:r>
            <a:r>
              <a:rPr lang="en-US" sz="1600" dirty="0"/>
              <a:t> called vbc.exe. </a:t>
            </a:r>
            <a:r>
              <a:rPr lang="en-US" sz="1600" dirty="0">
                <a:hlinkClick r:id="rId17" tooltip="Mono (software)"/>
              </a:rPr>
              <a:t>Mono</a:t>
            </a:r>
            <a:r>
              <a:rPr lang="en-US" sz="1600" dirty="0"/>
              <a:t> also includes a command-line VB.NET compiler.</a:t>
            </a:r>
          </a:p>
          <a:p>
            <a:r>
              <a:rPr lang="en-US" sz="1600" b="1" dirty="0"/>
              <a:t> </a:t>
            </a:r>
          </a:p>
          <a:p>
            <a:r>
              <a:rPr lang="en-US" sz="1600" dirty="0"/>
              <a:t>Let's start with creating a Window Forms Application by following the following steps in Microsoft Visual Studio - </a:t>
            </a:r>
            <a:r>
              <a:rPr lang="en-US" sz="1600" b="1" dirty="0"/>
              <a:t>File → New Project → Windows Forms Applications</a:t>
            </a:r>
            <a:endParaRPr lang="en-US" sz="1600" dirty="0"/>
          </a:p>
          <a:p>
            <a:pPr algn="just"/>
            <a:endParaRPr lang="en-US" sz="1600" b="1" dirty="0" smtClean="0">
              <a:solidFill>
                <a:srgbClr val="FF0000"/>
              </a:solidFill>
              <a:latin typeface="Times New Roman" panose="02020603050405020304" pitchFamily="18" charset="0"/>
              <a:cs typeface="Times New Roman" panose="02020603050405020304" pitchFamily="18" charset="0"/>
            </a:endParaRPr>
          </a:p>
          <a:p>
            <a:pPr algn="just"/>
            <a:endParaRPr lang="en-US" sz="2400" dirty="0" smtClean="0">
              <a:solidFill>
                <a:srgbClr val="FF0000"/>
              </a:solidFill>
              <a:cs typeface="Times New Roman" panose="02020603050405020304" pitchFamily="18" charset="0"/>
            </a:endParaRPr>
          </a:p>
        </p:txBody>
      </p:sp>
    </p:spTree>
    <p:extLst>
      <p:ext uri="{BB962C8B-B14F-4D97-AF65-F5344CB8AC3E}">
        <p14:creationId xmlns:p14="http://schemas.microsoft.com/office/powerpoint/2010/main" val="2638701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471829"/>
            <a:ext cx="6096000" cy="5431743"/>
          </a:xfrm>
          <a:prstGeom prst="rect">
            <a:avLst/>
          </a:prstGeom>
        </p:spPr>
        <p:txBody>
          <a:bodyPr>
            <a:spAutoFit/>
          </a:bodyPr>
          <a:lstStyle/>
          <a:p>
            <a:pPr marR="30480" algn="ctr">
              <a:lnSpc>
                <a:spcPct val="115000"/>
              </a:lnSpc>
              <a:spcBef>
                <a:spcPts val="240"/>
              </a:spcBef>
              <a:spcAft>
                <a:spcPts val="240"/>
              </a:spcAft>
            </a:pPr>
            <a:r>
              <a:rPr lang="en-US" sz="2000" b="1" u="sng" kern="0" spc="-75" dirty="0" err="1" smtClean="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t>VB.Net</a:t>
            </a:r>
            <a:r>
              <a:rPr lang="en-US" sz="2000" b="1" u="sng" kern="0" spc="-75" dirty="0" smtClean="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t> - Basic Controls</a:t>
            </a:r>
            <a:endParaRPr lang="en-US" sz="24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0480" marR="30480" algn="just">
              <a:lnSpc>
                <a:spcPct val="115000"/>
              </a:lnSpc>
              <a:spcBef>
                <a:spcPts val="0"/>
              </a:spcBef>
              <a:spcAft>
                <a:spcPts val="720"/>
              </a:spcAft>
            </a:pPr>
            <a:r>
              <a:rPr lang="en-US" dirty="0" smtClean="0">
                <a:effectLst/>
                <a:latin typeface="Times New Roman" panose="02020603050405020304" pitchFamily="18" charset="0"/>
                <a:ea typeface="Times New Roman" panose="02020603050405020304" pitchFamily="18" charset="0"/>
              </a:rPr>
              <a:t>An object is a type of user interface element you create on a Visual Basic form by using a toolbox control. In fact, in Visual Basic, the form itself is an object. Every Visual Basic control consists of three important elements −</a:t>
            </a:r>
          </a:p>
          <a:p>
            <a:pPr marL="342900" marR="30480" lvl="0" indent="-342900" algn="just">
              <a:lnSpc>
                <a:spcPct val="115000"/>
              </a:lnSpc>
              <a:spcBef>
                <a:spcPts val="0"/>
              </a:spcBef>
              <a:spcAft>
                <a:spcPts val="720"/>
              </a:spcAft>
              <a:buSzPts val="1000"/>
              <a:buFont typeface="Symbol" panose="05050102010706020507" pitchFamily="18" charset="2"/>
              <a:buChar char=""/>
              <a:tabLst>
                <a:tab pos="457200" algn="l"/>
              </a:tabLst>
            </a:pPr>
            <a:r>
              <a:rPr lang="en-US" b="1" dirty="0" smtClean="0">
                <a:effectLst/>
                <a:latin typeface="Times New Roman" panose="02020603050405020304" pitchFamily="18" charset="0"/>
                <a:ea typeface="Times New Roman" panose="02020603050405020304" pitchFamily="18" charset="0"/>
              </a:rPr>
              <a:t>Properties</a:t>
            </a:r>
            <a:r>
              <a:rPr lang="en-US" dirty="0" smtClean="0">
                <a:effectLst/>
                <a:latin typeface="Times New Roman" panose="02020603050405020304" pitchFamily="18" charset="0"/>
                <a:ea typeface="Times New Roman" panose="02020603050405020304" pitchFamily="18" charset="0"/>
              </a:rPr>
              <a:t> which describe the object,</a:t>
            </a:r>
          </a:p>
          <a:p>
            <a:pPr marL="342900" marR="30480" lvl="0" indent="-342900" algn="just">
              <a:lnSpc>
                <a:spcPct val="115000"/>
              </a:lnSpc>
              <a:spcBef>
                <a:spcPts val="0"/>
              </a:spcBef>
              <a:spcAft>
                <a:spcPts val="720"/>
              </a:spcAft>
              <a:buSzPts val="1000"/>
              <a:buFont typeface="Symbol" panose="05050102010706020507" pitchFamily="18" charset="2"/>
              <a:buChar char=""/>
              <a:tabLst>
                <a:tab pos="457200" algn="l"/>
              </a:tabLst>
            </a:pPr>
            <a:r>
              <a:rPr lang="en-US" b="1" dirty="0" smtClean="0">
                <a:effectLst/>
                <a:latin typeface="Times New Roman" panose="02020603050405020304" pitchFamily="18" charset="0"/>
                <a:ea typeface="Times New Roman" panose="02020603050405020304" pitchFamily="18" charset="0"/>
              </a:rPr>
              <a:t>Methods</a:t>
            </a:r>
            <a:r>
              <a:rPr lang="en-US" dirty="0" smtClean="0">
                <a:effectLst/>
                <a:latin typeface="Times New Roman" panose="02020603050405020304" pitchFamily="18" charset="0"/>
                <a:ea typeface="Times New Roman" panose="02020603050405020304" pitchFamily="18" charset="0"/>
              </a:rPr>
              <a:t> cause an object to do something and</a:t>
            </a:r>
          </a:p>
          <a:p>
            <a:pPr marL="342900" marR="30480" lvl="0" indent="-342900" algn="just">
              <a:lnSpc>
                <a:spcPct val="115000"/>
              </a:lnSpc>
              <a:spcBef>
                <a:spcPts val="0"/>
              </a:spcBef>
              <a:spcAft>
                <a:spcPts val="720"/>
              </a:spcAft>
              <a:buSzPts val="1000"/>
              <a:buFont typeface="Symbol" panose="05050102010706020507" pitchFamily="18" charset="2"/>
              <a:buChar char=""/>
              <a:tabLst>
                <a:tab pos="457200" algn="l"/>
              </a:tabLst>
            </a:pPr>
            <a:r>
              <a:rPr lang="en-US" b="1" dirty="0" smtClean="0">
                <a:effectLst/>
                <a:latin typeface="Times New Roman" panose="02020603050405020304" pitchFamily="18" charset="0"/>
                <a:ea typeface="Times New Roman" panose="02020603050405020304" pitchFamily="18" charset="0"/>
              </a:rPr>
              <a:t>Events</a:t>
            </a:r>
            <a:r>
              <a:rPr lang="en-US" dirty="0" smtClean="0">
                <a:effectLst/>
                <a:latin typeface="Times New Roman" panose="02020603050405020304" pitchFamily="18" charset="0"/>
                <a:ea typeface="Times New Roman" panose="02020603050405020304" pitchFamily="18" charset="0"/>
              </a:rPr>
              <a:t> are what happens when an object does something.</a:t>
            </a:r>
          </a:p>
          <a:p>
            <a:pPr marR="30480">
              <a:lnSpc>
                <a:spcPct val="115000"/>
              </a:lnSpc>
              <a:spcBef>
                <a:spcPts val="240"/>
              </a:spcBef>
              <a:spcAft>
                <a:spcPts val="240"/>
              </a:spcAft>
            </a:pPr>
            <a:r>
              <a:rPr lang="en-US" b="1" spc="-75" dirty="0" smtClean="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t>Control Properties</a:t>
            </a:r>
            <a:endParaRPr lang="en-US" sz="2000" b="1"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0480" marR="30480" algn="just">
              <a:lnSpc>
                <a:spcPct val="115000"/>
              </a:lnSpc>
              <a:spcBef>
                <a:spcPts val="0"/>
              </a:spcBef>
              <a:spcAft>
                <a:spcPts val="720"/>
              </a:spcAft>
            </a:pPr>
            <a:r>
              <a:rPr lang="en-US" dirty="0" smtClean="0">
                <a:effectLst/>
                <a:latin typeface="Times New Roman" panose="02020603050405020304" pitchFamily="18" charset="0"/>
                <a:ea typeface="Times New Roman" panose="02020603050405020304" pitchFamily="18" charset="0"/>
              </a:rPr>
              <a:t>All the Visual Basic Objects can be moved, resized or customized by setting their properties. A property is a value or characteristic held by a Visual Basic object, such as Caption or Fore Color.</a:t>
            </a:r>
          </a:p>
          <a:p>
            <a:pPr marL="30480" marR="30480" algn="just">
              <a:lnSpc>
                <a:spcPct val="115000"/>
              </a:lnSpc>
              <a:spcBef>
                <a:spcPts val="0"/>
              </a:spcBef>
              <a:spcAft>
                <a:spcPts val="720"/>
              </a:spcAft>
            </a:pPr>
            <a:r>
              <a:rPr lang="en-US" dirty="0" smtClean="0">
                <a:effectLst/>
                <a:latin typeface="Times New Roman" panose="02020603050405020304" pitchFamily="18" charset="0"/>
                <a:ea typeface="Times New Roman" panose="02020603050405020304" pitchFamily="18" charset="0"/>
              </a:rPr>
              <a:t>Properties can be set at design time by using the Properties window or at run time by using statements in the program code.</a:t>
            </a:r>
            <a:endParaRPr lang="en-US"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908800" y="1635649"/>
            <a:ext cx="4991100" cy="4757200"/>
          </a:xfrm>
          <a:prstGeom prst="rect">
            <a:avLst/>
          </a:prstGeom>
        </p:spPr>
        <p:txBody>
          <a:bodyPr wrap="square">
            <a:spAutoFit/>
          </a:bodyPr>
          <a:lstStyle/>
          <a:p>
            <a:pPr marR="30480">
              <a:lnSpc>
                <a:spcPct val="115000"/>
              </a:lnSpc>
              <a:spcBef>
                <a:spcPts val="240"/>
              </a:spcBef>
              <a:spcAft>
                <a:spcPts val="240"/>
              </a:spcAft>
            </a:pPr>
            <a:r>
              <a:rPr lang="en-US" b="1" spc="-75" dirty="0" smtClean="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t>Control Methods</a:t>
            </a:r>
            <a:endParaRPr lang="en-US" sz="2000" b="1"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0480" marR="30480" algn="just">
              <a:lnSpc>
                <a:spcPct val="115000"/>
              </a:lnSpc>
              <a:spcBef>
                <a:spcPts val="0"/>
              </a:spcBef>
              <a:spcAft>
                <a:spcPts val="720"/>
              </a:spcAft>
            </a:pPr>
            <a:r>
              <a:rPr lang="en-US" dirty="0" smtClean="0">
                <a:effectLst/>
                <a:latin typeface="Times New Roman" panose="02020603050405020304" pitchFamily="18" charset="0"/>
                <a:ea typeface="Times New Roman" panose="02020603050405020304" pitchFamily="18" charset="0"/>
              </a:rPr>
              <a:t>A method is a procedure created as a member of a class and they cause an object to do something. Methods are used to access or manipulate the characteristics of an object or a variable. There are mainly two categories of methods you will use in your classes −</a:t>
            </a:r>
          </a:p>
          <a:p>
            <a:pPr marL="342900" marR="30480" lvl="0" indent="-342900" algn="just">
              <a:lnSpc>
                <a:spcPct val="115000"/>
              </a:lnSpc>
              <a:spcBef>
                <a:spcPts val="0"/>
              </a:spcBef>
              <a:spcAft>
                <a:spcPts val="720"/>
              </a:spcAft>
              <a:buSzPts val="1000"/>
              <a:buFont typeface="Symbol" panose="05050102010706020507" pitchFamily="18" charset="2"/>
              <a:buChar char=""/>
              <a:tabLst>
                <a:tab pos="457200" algn="l"/>
              </a:tabLst>
            </a:pPr>
            <a:r>
              <a:rPr lang="en-US" dirty="0" smtClean="0">
                <a:effectLst/>
                <a:latin typeface="Times New Roman" panose="02020603050405020304" pitchFamily="18" charset="0"/>
                <a:ea typeface="Times New Roman" panose="02020603050405020304" pitchFamily="18" charset="0"/>
              </a:rPr>
              <a:t>If you are using a control such as one of those provided by the Toolbox, you can call any of its public methods. The requirements of such a method depend on the class being used.</a:t>
            </a:r>
          </a:p>
          <a:p>
            <a:pPr marL="342900" marR="30480" lvl="0" indent="-342900" algn="just">
              <a:lnSpc>
                <a:spcPct val="115000"/>
              </a:lnSpc>
              <a:spcBef>
                <a:spcPts val="0"/>
              </a:spcBef>
              <a:spcAft>
                <a:spcPts val="720"/>
              </a:spcAft>
              <a:buSzPts val="1000"/>
              <a:buFont typeface="Symbol" panose="05050102010706020507" pitchFamily="18" charset="2"/>
              <a:buChar char=""/>
              <a:tabLst>
                <a:tab pos="457200" algn="l"/>
              </a:tabLst>
            </a:pPr>
            <a:r>
              <a:rPr lang="en-US" dirty="0" smtClean="0">
                <a:effectLst/>
                <a:latin typeface="Times New Roman" panose="02020603050405020304" pitchFamily="18" charset="0"/>
                <a:ea typeface="Times New Roman" panose="02020603050405020304" pitchFamily="18" charset="0"/>
              </a:rPr>
              <a:t>If none of the existing methods can perform your desired task, you can add a method to a class.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0708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1195388" y="398463"/>
            <a:ext cx="8634412"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2400" b="1" dirty="0" smtClean="0">
                <a:solidFill>
                  <a:srgbClr val="FF0000"/>
                </a:solidFill>
                <a:latin typeface="Tw Cen MT" panose="020B0602020104020603" pitchFamily="34" charset="0"/>
              </a:rPr>
              <a:t>DATABASE </a:t>
            </a:r>
            <a:r>
              <a:rPr lang="en-IN" sz="2400" b="1" dirty="0">
                <a:solidFill>
                  <a:srgbClr val="FF0000"/>
                </a:solidFill>
                <a:latin typeface="Tw Cen MT" panose="020B0602020104020603" pitchFamily="34" charset="0"/>
              </a:rPr>
              <a:t>CONNECTIVITY</a:t>
            </a:r>
            <a:endParaRPr lang="en-IN" sz="2400" dirty="0">
              <a:solidFill>
                <a:srgbClr val="FF0000"/>
              </a:solidFill>
              <a:latin typeface="Tw Cen MT" panose="020B0602020104020603" pitchFamily="34" charset="0"/>
            </a:endParaRPr>
          </a:p>
          <a:p>
            <a:pPr eaLnBrk="1" hangingPunct="1"/>
            <a:r>
              <a:rPr lang="en-IN" sz="2000" b="1" dirty="0">
                <a:latin typeface="Tw Cen MT" panose="020B0602020104020603" pitchFamily="34" charset="0"/>
              </a:rPr>
              <a:t>Select</a:t>
            </a:r>
            <a:endParaRPr lang="en-IN" sz="2000" dirty="0">
              <a:latin typeface="Tw Cen MT" panose="020B0602020104020603" pitchFamily="34" charset="0"/>
            </a:endParaRPr>
          </a:p>
          <a:p>
            <a:pPr eaLnBrk="1" hangingPunct="1"/>
            <a:r>
              <a:rPr lang="en-IN" sz="2000" dirty="0">
                <a:latin typeface="Tw Cen MT" panose="020B0602020104020603" pitchFamily="34" charset="0"/>
              </a:rPr>
              <a:t>The SQL SELECT Statement</a:t>
            </a:r>
          </a:p>
          <a:p>
            <a:pPr eaLnBrk="1" hangingPunct="1"/>
            <a:r>
              <a:rPr lang="en-IN" sz="2000" dirty="0">
                <a:latin typeface="Tw Cen MT" panose="020B0602020104020603" pitchFamily="34" charset="0"/>
              </a:rPr>
              <a:t>The SELECT statement is used to select data from a database.</a:t>
            </a:r>
          </a:p>
          <a:p>
            <a:pPr eaLnBrk="1" hangingPunct="1"/>
            <a:r>
              <a:rPr lang="en-IN" sz="2000" dirty="0">
                <a:latin typeface="Tw Cen MT" panose="020B0602020104020603" pitchFamily="34" charset="0"/>
              </a:rPr>
              <a:t>The data returned is stored in a result table, called the result-set.</a:t>
            </a:r>
          </a:p>
          <a:p>
            <a:pPr eaLnBrk="1" hangingPunct="1"/>
            <a:r>
              <a:rPr lang="en-IN" sz="2000" dirty="0">
                <a:latin typeface="Tw Cen MT" panose="020B0602020104020603" pitchFamily="34" charset="0"/>
              </a:rPr>
              <a:t>SELECT Syntax</a:t>
            </a:r>
          </a:p>
          <a:p>
            <a:pPr eaLnBrk="1" hangingPunct="1"/>
            <a:r>
              <a:rPr lang="en-IN" sz="2000" dirty="0">
                <a:latin typeface="Tw Cen MT" panose="020B0602020104020603" pitchFamily="34" charset="0"/>
              </a:rPr>
              <a:t>SELECT </a:t>
            </a:r>
            <a:r>
              <a:rPr lang="en-IN" sz="2000" i="1" dirty="0">
                <a:latin typeface="Tw Cen MT" panose="020B0602020104020603" pitchFamily="34" charset="0"/>
              </a:rPr>
              <a:t>column1</a:t>
            </a:r>
            <a:r>
              <a:rPr lang="en-IN" sz="2000" dirty="0">
                <a:latin typeface="Tw Cen MT" panose="020B0602020104020603" pitchFamily="34" charset="0"/>
              </a:rPr>
              <a:t>,</a:t>
            </a:r>
            <a:r>
              <a:rPr lang="en-IN" sz="2000" i="1" dirty="0">
                <a:latin typeface="Tw Cen MT" panose="020B0602020104020603" pitchFamily="34" charset="0"/>
              </a:rPr>
              <a:t> column2, ...</a:t>
            </a:r>
            <a:r>
              <a:rPr lang="en-IN" sz="2000" dirty="0">
                <a:latin typeface="Tw Cen MT" panose="020B0602020104020603" pitchFamily="34" charset="0"/>
              </a:rPr>
              <a:t/>
            </a:r>
            <a:br>
              <a:rPr lang="en-IN" sz="2000" dirty="0">
                <a:latin typeface="Tw Cen MT" panose="020B0602020104020603" pitchFamily="34" charset="0"/>
              </a:rPr>
            </a:br>
            <a:r>
              <a:rPr lang="en-IN" sz="2000" dirty="0">
                <a:latin typeface="Tw Cen MT" panose="020B0602020104020603" pitchFamily="34" charset="0"/>
              </a:rPr>
              <a:t>FROM </a:t>
            </a:r>
            <a:r>
              <a:rPr lang="en-IN" sz="2000" i="1" dirty="0">
                <a:latin typeface="Tw Cen MT" panose="020B0602020104020603" pitchFamily="34" charset="0"/>
              </a:rPr>
              <a:t>table name</a:t>
            </a:r>
            <a:r>
              <a:rPr lang="en-IN" sz="2000" dirty="0">
                <a:latin typeface="Tw Cen MT" panose="020B0602020104020603" pitchFamily="34" charset="0"/>
              </a:rPr>
              <a:t>;</a:t>
            </a:r>
          </a:p>
          <a:p>
            <a:pPr eaLnBrk="1" hangingPunct="1"/>
            <a:r>
              <a:rPr lang="en-IN" sz="2000" dirty="0">
                <a:latin typeface="Tw Cen MT" panose="020B0602020104020603" pitchFamily="34" charset="0"/>
              </a:rPr>
              <a:t>Here, column1, column2, ... are the field names of the table you want to select data from. If you want to select all the fields available in the table, use the following syntax:</a:t>
            </a:r>
          </a:p>
          <a:p>
            <a:pPr eaLnBrk="1" hangingPunct="1"/>
            <a:r>
              <a:rPr lang="en-IN" sz="2000" dirty="0">
                <a:latin typeface="Tw Cen MT" panose="020B0602020104020603" pitchFamily="34" charset="0"/>
              </a:rPr>
              <a:t>SELECT * FROM </a:t>
            </a:r>
            <a:r>
              <a:rPr lang="en-IN" sz="2000" i="1" dirty="0">
                <a:latin typeface="Tw Cen MT" panose="020B0602020104020603" pitchFamily="34" charset="0"/>
              </a:rPr>
              <a:t>table name</a:t>
            </a:r>
            <a:r>
              <a:rPr lang="en-IN" sz="2000" dirty="0">
                <a:latin typeface="Tw Cen MT" panose="020B0602020104020603" pitchFamily="34" charset="0"/>
              </a:rPr>
              <a:t>;</a:t>
            </a:r>
          </a:p>
          <a:p>
            <a:pPr eaLnBrk="1" hangingPunct="1"/>
            <a:r>
              <a:rPr lang="en-IN" sz="2000" b="1" dirty="0">
                <a:latin typeface="Tw Cen MT" panose="020B0602020104020603" pitchFamily="34" charset="0"/>
              </a:rPr>
              <a:t>Update</a:t>
            </a:r>
            <a:endParaRPr lang="en-IN" sz="2000" dirty="0">
              <a:latin typeface="Tw Cen MT" panose="020B0602020104020603" pitchFamily="34" charset="0"/>
            </a:endParaRPr>
          </a:p>
          <a:p>
            <a:pPr eaLnBrk="1" hangingPunct="1"/>
            <a:r>
              <a:rPr lang="en-IN" sz="2000" dirty="0">
                <a:latin typeface="Tw Cen MT" panose="020B0602020104020603" pitchFamily="34" charset="0"/>
              </a:rPr>
              <a:t>The SQL UPDATE Statement</a:t>
            </a:r>
          </a:p>
          <a:p>
            <a:pPr eaLnBrk="1" hangingPunct="1"/>
            <a:r>
              <a:rPr lang="en-IN" sz="2000" dirty="0">
                <a:latin typeface="Tw Cen MT" panose="020B0602020104020603" pitchFamily="34" charset="0"/>
              </a:rPr>
              <a:t>The UPDATE statement is used to modify the existing records in a table.</a:t>
            </a:r>
          </a:p>
          <a:p>
            <a:pPr eaLnBrk="1" hangingPunct="1"/>
            <a:r>
              <a:rPr lang="en-IN" sz="2000" dirty="0">
                <a:latin typeface="Tw Cen MT" panose="020B0602020104020603" pitchFamily="34" charset="0"/>
              </a:rPr>
              <a:t>UPDATE Syntax</a:t>
            </a:r>
          </a:p>
          <a:p>
            <a:pPr eaLnBrk="1" hangingPunct="1"/>
            <a:r>
              <a:rPr lang="en-IN" sz="2000" dirty="0">
                <a:latin typeface="Tw Cen MT" panose="020B0602020104020603" pitchFamily="34" charset="0"/>
              </a:rPr>
              <a:t>UPDATE </a:t>
            </a:r>
            <a:r>
              <a:rPr lang="en-IN" sz="2000" i="1" dirty="0">
                <a:latin typeface="Tw Cen MT" panose="020B0602020104020603" pitchFamily="34" charset="0"/>
              </a:rPr>
              <a:t>table name</a:t>
            </a:r>
            <a:r>
              <a:rPr lang="en-IN" sz="2000" dirty="0">
                <a:latin typeface="Tw Cen MT" panose="020B0602020104020603" pitchFamily="34" charset="0"/>
              </a:rPr>
              <a:t/>
            </a:r>
            <a:br>
              <a:rPr lang="en-IN" sz="2000" dirty="0">
                <a:latin typeface="Tw Cen MT" panose="020B0602020104020603" pitchFamily="34" charset="0"/>
              </a:rPr>
            </a:br>
            <a:r>
              <a:rPr lang="en-IN" sz="2000" dirty="0">
                <a:latin typeface="Tw Cen MT" panose="020B0602020104020603" pitchFamily="34" charset="0"/>
              </a:rPr>
              <a:t>SET </a:t>
            </a:r>
            <a:r>
              <a:rPr lang="en-IN" sz="2000" i="1" dirty="0">
                <a:latin typeface="Tw Cen MT" panose="020B0602020104020603" pitchFamily="34" charset="0"/>
              </a:rPr>
              <a:t>column1 </a:t>
            </a:r>
            <a:r>
              <a:rPr lang="en-IN" sz="2000" dirty="0">
                <a:latin typeface="Tw Cen MT" panose="020B0602020104020603" pitchFamily="34" charset="0"/>
              </a:rPr>
              <a:t>=</a:t>
            </a:r>
            <a:r>
              <a:rPr lang="en-IN" sz="2000" i="1" dirty="0">
                <a:latin typeface="Tw Cen MT" panose="020B0602020104020603" pitchFamily="34" charset="0"/>
              </a:rPr>
              <a:t> value1</a:t>
            </a:r>
            <a:r>
              <a:rPr lang="en-IN" sz="2000" dirty="0">
                <a:latin typeface="Tw Cen MT" panose="020B0602020104020603" pitchFamily="34" charset="0"/>
              </a:rPr>
              <a:t>,</a:t>
            </a:r>
            <a:r>
              <a:rPr lang="en-IN" sz="2000" i="1" dirty="0">
                <a:latin typeface="Tw Cen MT" panose="020B0602020104020603" pitchFamily="34" charset="0"/>
              </a:rPr>
              <a:t> column2 </a:t>
            </a:r>
            <a:r>
              <a:rPr lang="en-IN" sz="2000" dirty="0">
                <a:latin typeface="Tw Cen MT" panose="020B0602020104020603" pitchFamily="34" charset="0"/>
              </a:rPr>
              <a:t>=</a:t>
            </a:r>
            <a:r>
              <a:rPr lang="en-IN" sz="2000" i="1" dirty="0">
                <a:latin typeface="Tw Cen MT" panose="020B0602020104020603" pitchFamily="34" charset="0"/>
              </a:rPr>
              <a:t> value2</a:t>
            </a:r>
            <a:r>
              <a:rPr lang="en-IN" sz="2000" dirty="0">
                <a:latin typeface="Tw Cen MT" panose="020B0602020104020603" pitchFamily="34" charset="0"/>
              </a:rPr>
              <a:t>, ...</a:t>
            </a:r>
            <a:br>
              <a:rPr lang="en-IN" sz="2000" dirty="0">
                <a:latin typeface="Tw Cen MT" panose="020B0602020104020603" pitchFamily="34" charset="0"/>
              </a:rPr>
            </a:br>
            <a:r>
              <a:rPr lang="en-IN" sz="2000" dirty="0">
                <a:latin typeface="Tw Cen MT" panose="020B0602020104020603" pitchFamily="34" charset="0"/>
              </a:rPr>
              <a:t>WHERE </a:t>
            </a:r>
            <a:r>
              <a:rPr lang="en-IN" sz="2000" i="1" dirty="0">
                <a:latin typeface="Tw Cen MT" panose="020B0602020104020603" pitchFamily="34" charset="0"/>
              </a:rPr>
              <a:t>condition</a:t>
            </a:r>
            <a:r>
              <a:rPr lang="en-IN" sz="2000" dirty="0">
                <a:latin typeface="Tw Cen MT" panose="020B0602020104020603" pitchFamily="34" charset="0"/>
              </a:rPr>
              <a:t>;</a:t>
            </a:r>
          </a:p>
        </p:txBody>
      </p:sp>
    </p:spTree>
    <p:extLst>
      <p:ext uri="{BB962C8B-B14F-4D97-AF65-F5344CB8AC3E}">
        <p14:creationId xmlns:p14="http://schemas.microsoft.com/office/powerpoint/2010/main" val="1533513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4"/>
          <p:cNvSpPr txBox="1">
            <a:spLocks noChangeArrowheads="1"/>
          </p:cNvSpPr>
          <p:nvPr/>
        </p:nvSpPr>
        <p:spPr bwMode="auto">
          <a:xfrm>
            <a:off x="2024064" y="214314"/>
            <a:ext cx="84994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b="1">
                <a:latin typeface="Tw Cen MT" panose="020B0602020104020603" pitchFamily="34" charset="0"/>
              </a:rPr>
              <a:t>Inner join</a:t>
            </a:r>
            <a:endParaRPr lang="en-IN">
              <a:latin typeface="Tw Cen MT" panose="020B0602020104020603" pitchFamily="34" charset="0"/>
            </a:endParaRPr>
          </a:p>
          <a:p>
            <a:pPr eaLnBrk="1" hangingPunct="1"/>
            <a:r>
              <a:rPr lang="en-IN">
                <a:latin typeface="Tw Cen MT" panose="020B0602020104020603" pitchFamily="34" charset="0"/>
              </a:rPr>
              <a:t>SQL INNER JOIN Keyword</a:t>
            </a:r>
          </a:p>
          <a:p>
            <a:pPr eaLnBrk="1" hangingPunct="1"/>
            <a:r>
              <a:rPr lang="en-IN">
                <a:latin typeface="Tw Cen MT" panose="020B0602020104020603" pitchFamily="34" charset="0"/>
              </a:rPr>
              <a:t>The INNER JOIN keyword selects records that have matching values in both tables.</a:t>
            </a:r>
          </a:p>
          <a:p>
            <a:pPr eaLnBrk="1" hangingPunct="1"/>
            <a:r>
              <a:rPr lang="en-IN">
                <a:latin typeface="Tw Cen MT" panose="020B0602020104020603" pitchFamily="34" charset="0"/>
              </a:rPr>
              <a:t>INNER JOIN Syntax</a:t>
            </a:r>
          </a:p>
          <a:p>
            <a:pPr eaLnBrk="1" hangingPunct="1"/>
            <a:r>
              <a:rPr lang="en-IN">
                <a:latin typeface="Tw Cen MT" panose="020B0602020104020603" pitchFamily="34" charset="0"/>
              </a:rPr>
              <a:t>SELECT </a:t>
            </a:r>
            <a:r>
              <a:rPr lang="en-IN" i="1">
                <a:latin typeface="Tw Cen MT" panose="020B0602020104020603" pitchFamily="34" charset="0"/>
              </a:rPr>
              <a:t>column name(s)</a:t>
            </a:r>
            <a:r>
              <a:rPr lang="en-IN">
                <a:latin typeface="Tw Cen MT" panose="020B0602020104020603" pitchFamily="34" charset="0"/>
              </a:rPr>
              <a:t/>
            </a:r>
            <a:br>
              <a:rPr lang="en-IN">
                <a:latin typeface="Tw Cen MT" panose="020B0602020104020603" pitchFamily="34" charset="0"/>
              </a:rPr>
            </a:br>
            <a:r>
              <a:rPr lang="en-IN">
                <a:latin typeface="Tw Cen MT" panose="020B0602020104020603" pitchFamily="34" charset="0"/>
              </a:rPr>
              <a:t>FROM </a:t>
            </a:r>
            <a:r>
              <a:rPr lang="en-IN" i="1">
                <a:latin typeface="Tw Cen MT" panose="020B0602020104020603" pitchFamily="34" charset="0"/>
              </a:rPr>
              <a:t>table1</a:t>
            </a:r>
            <a:r>
              <a:rPr lang="en-IN">
                <a:latin typeface="Tw Cen MT" panose="020B0602020104020603" pitchFamily="34" charset="0"/>
              </a:rPr>
              <a:t/>
            </a:r>
            <a:br>
              <a:rPr lang="en-IN">
                <a:latin typeface="Tw Cen MT" panose="020B0602020104020603" pitchFamily="34" charset="0"/>
              </a:rPr>
            </a:br>
            <a:r>
              <a:rPr lang="en-IN">
                <a:latin typeface="Tw Cen MT" panose="020B0602020104020603" pitchFamily="34" charset="0"/>
              </a:rPr>
              <a:t>INNER JOIN </a:t>
            </a:r>
            <a:r>
              <a:rPr lang="en-IN" i="1">
                <a:latin typeface="Tw Cen MT" panose="020B0602020104020603" pitchFamily="34" charset="0"/>
              </a:rPr>
              <a:t>table2 </a:t>
            </a:r>
            <a:r>
              <a:rPr lang="en-IN">
                <a:latin typeface="Tw Cen MT" panose="020B0602020104020603" pitchFamily="34" charset="0"/>
              </a:rPr>
              <a:t>ON </a:t>
            </a:r>
            <a:r>
              <a:rPr lang="en-IN" i="1">
                <a:latin typeface="Tw Cen MT" panose="020B0602020104020603" pitchFamily="34" charset="0"/>
              </a:rPr>
              <a:t>table1.column_name </a:t>
            </a:r>
            <a:r>
              <a:rPr lang="en-IN">
                <a:latin typeface="Tw Cen MT" panose="020B0602020104020603" pitchFamily="34" charset="0"/>
              </a:rPr>
              <a:t>=</a:t>
            </a:r>
            <a:r>
              <a:rPr lang="en-IN" i="1">
                <a:latin typeface="Tw Cen MT" panose="020B0602020104020603" pitchFamily="34" charset="0"/>
              </a:rPr>
              <a:t> table2.column_name</a:t>
            </a:r>
            <a:r>
              <a:rPr lang="en-IN">
                <a:latin typeface="Tw Cen MT" panose="020B0602020104020603" pitchFamily="34" charset="0"/>
              </a:rPr>
              <a:t>;</a:t>
            </a:r>
          </a:p>
          <a:p>
            <a:pPr eaLnBrk="1" hangingPunct="1"/>
            <a:endParaRPr lang="en-IN">
              <a:latin typeface="Tw Cen MT" panose="020B0602020104020603" pitchFamily="34" charset="0"/>
            </a:endParaRPr>
          </a:p>
        </p:txBody>
      </p:sp>
      <p:sp>
        <p:nvSpPr>
          <p:cNvPr id="34820" name="TextBox 7"/>
          <p:cNvSpPr txBox="1">
            <a:spLocks noChangeArrowheads="1"/>
          </p:cNvSpPr>
          <p:nvPr/>
        </p:nvSpPr>
        <p:spPr bwMode="auto">
          <a:xfrm>
            <a:off x="2024064" y="2522539"/>
            <a:ext cx="87153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b="1" dirty="0">
                <a:latin typeface="Tw Cen MT" panose="020B0602020104020603" pitchFamily="34" charset="0"/>
              </a:rPr>
              <a:t>Delete</a:t>
            </a:r>
            <a:endParaRPr lang="en-IN" dirty="0">
              <a:latin typeface="Tw Cen MT" panose="020B0602020104020603" pitchFamily="34" charset="0"/>
            </a:endParaRPr>
          </a:p>
          <a:p>
            <a:pPr eaLnBrk="1" hangingPunct="1"/>
            <a:r>
              <a:rPr lang="en-IN" dirty="0">
                <a:latin typeface="Tw Cen MT" panose="020B0602020104020603" pitchFamily="34" charset="0"/>
              </a:rPr>
              <a:t>The SQL DELETE Statement. The DELETE statement is used to delete existing records in a table.</a:t>
            </a:r>
          </a:p>
          <a:p>
            <a:pPr eaLnBrk="1" hangingPunct="1"/>
            <a:r>
              <a:rPr lang="en-IN" dirty="0">
                <a:latin typeface="Tw Cen MT" panose="020B0602020104020603" pitchFamily="34" charset="0"/>
              </a:rPr>
              <a:t>DELETE Syntax</a:t>
            </a:r>
          </a:p>
          <a:p>
            <a:pPr eaLnBrk="1" hangingPunct="1"/>
            <a:r>
              <a:rPr lang="en-IN" dirty="0">
                <a:latin typeface="Tw Cen MT" panose="020B0602020104020603" pitchFamily="34" charset="0"/>
              </a:rPr>
              <a:t>DELETE FROM </a:t>
            </a:r>
            <a:r>
              <a:rPr lang="en-IN" i="1" dirty="0" err="1">
                <a:latin typeface="Tw Cen MT" panose="020B0602020104020603" pitchFamily="34" charset="0"/>
              </a:rPr>
              <a:t>table_name</a:t>
            </a:r>
            <a:r>
              <a:rPr lang="en-IN" dirty="0">
                <a:latin typeface="Tw Cen MT" panose="020B0602020104020603" pitchFamily="34" charset="0"/>
              </a:rPr>
              <a:t/>
            </a:r>
            <a:br>
              <a:rPr lang="en-IN" dirty="0">
                <a:latin typeface="Tw Cen MT" panose="020B0602020104020603" pitchFamily="34" charset="0"/>
              </a:rPr>
            </a:br>
            <a:r>
              <a:rPr lang="en-IN" dirty="0">
                <a:latin typeface="Tw Cen MT" panose="020B0602020104020603" pitchFamily="34" charset="0"/>
              </a:rPr>
              <a:t>WHERE </a:t>
            </a:r>
            <a:r>
              <a:rPr lang="en-IN" i="1" dirty="0">
                <a:latin typeface="Tw Cen MT" panose="020B0602020104020603" pitchFamily="34" charset="0"/>
              </a:rPr>
              <a:t>condition</a:t>
            </a:r>
            <a:r>
              <a:rPr lang="en-IN" dirty="0">
                <a:latin typeface="Tw Cen MT" panose="020B0602020104020603" pitchFamily="34" charset="0"/>
              </a:rPr>
              <a:t>;</a:t>
            </a:r>
          </a:p>
          <a:p>
            <a:pPr eaLnBrk="1" hangingPunct="1"/>
            <a:r>
              <a:rPr lang="en-IN" b="1" dirty="0">
                <a:latin typeface="Tw Cen MT" panose="020B0602020104020603" pitchFamily="34" charset="0"/>
              </a:rPr>
              <a:t>Where</a:t>
            </a:r>
            <a:endParaRPr lang="en-IN" dirty="0">
              <a:latin typeface="Tw Cen MT" panose="020B0602020104020603" pitchFamily="34" charset="0"/>
            </a:endParaRPr>
          </a:p>
          <a:p>
            <a:pPr eaLnBrk="1" hangingPunct="1"/>
            <a:r>
              <a:rPr lang="en-IN" dirty="0">
                <a:latin typeface="Tw Cen MT" panose="020B0602020104020603" pitchFamily="34" charset="0"/>
              </a:rPr>
              <a:t>The SQL WHERE Clause</a:t>
            </a:r>
          </a:p>
          <a:p>
            <a:pPr eaLnBrk="1" hangingPunct="1"/>
            <a:r>
              <a:rPr lang="en-IN" dirty="0">
                <a:latin typeface="Tw Cen MT" panose="020B0602020104020603" pitchFamily="34" charset="0"/>
              </a:rPr>
              <a:t>The WHERE clause is used to filter records.</a:t>
            </a:r>
          </a:p>
          <a:p>
            <a:pPr eaLnBrk="1" hangingPunct="1"/>
            <a:r>
              <a:rPr lang="en-IN" dirty="0">
                <a:latin typeface="Tw Cen MT" panose="020B0602020104020603" pitchFamily="34" charset="0"/>
              </a:rPr>
              <a:t>The WHERE clause is used to extract only those records that </a:t>
            </a:r>
            <a:r>
              <a:rPr lang="en-IN" dirty="0" err="1">
                <a:latin typeface="Tw Cen MT" panose="020B0602020104020603" pitchFamily="34" charset="0"/>
              </a:rPr>
              <a:t>fulfill</a:t>
            </a:r>
            <a:r>
              <a:rPr lang="en-IN" dirty="0">
                <a:latin typeface="Tw Cen MT" panose="020B0602020104020603" pitchFamily="34" charset="0"/>
              </a:rPr>
              <a:t> a specified condition.</a:t>
            </a:r>
          </a:p>
          <a:p>
            <a:pPr eaLnBrk="1" hangingPunct="1"/>
            <a:r>
              <a:rPr lang="en-IN" dirty="0">
                <a:latin typeface="Tw Cen MT" panose="020B0602020104020603" pitchFamily="34" charset="0"/>
              </a:rPr>
              <a:t>WHERE Syntax</a:t>
            </a:r>
          </a:p>
          <a:p>
            <a:pPr eaLnBrk="1" hangingPunct="1"/>
            <a:r>
              <a:rPr lang="en-IN" dirty="0">
                <a:latin typeface="Tw Cen MT" panose="020B0602020104020603" pitchFamily="34" charset="0"/>
              </a:rPr>
              <a:t>SELECT </a:t>
            </a:r>
            <a:r>
              <a:rPr lang="en-IN" i="1" dirty="0">
                <a:latin typeface="Tw Cen MT" panose="020B0602020104020603" pitchFamily="34" charset="0"/>
              </a:rPr>
              <a:t>column1</a:t>
            </a:r>
            <a:r>
              <a:rPr lang="en-IN" dirty="0">
                <a:latin typeface="Tw Cen MT" panose="020B0602020104020603" pitchFamily="34" charset="0"/>
              </a:rPr>
              <a:t>,</a:t>
            </a:r>
            <a:r>
              <a:rPr lang="en-IN" i="1" dirty="0">
                <a:latin typeface="Tw Cen MT" panose="020B0602020104020603" pitchFamily="34" charset="0"/>
              </a:rPr>
              <a:t> column2, ...</a:t>
            </a:r>
            <a:r>
              <a:rPr lang="en-IN" dirty="0">
                <a:latin typeface="Tw Cen MT" panose="020B0602020104020603" pitchFamily="34" charset="0"/>
              </a:rPr>
              <a:t/>
            </a:r>
            <a:br>
              <a:rPr lang="en-IN" dirty="0">
                <a:latin typeface="Tw Cen MT" panose="020B0602020104020603" pitchFamily="34" charset="0"/>
              </a:rPr>
            </a:br>
            <a:r>
              <a:rPr lang="en-IN" dirty="0">
                <a:latin typeface="Tw Cen MT" panose="020B0602020104020603" pitchFamily="34" charset="0"/>
              </a:rPr>
              <a:t>FROM </a:t>
            </a:r>
            <a:r>
              <a:rPr lang="en-IN" i="1" dirty="0" err="1">
                <a:latin typeface="Tw Cen MT" panose="020B0602020104020603" pitchFamily="34" charset="0"/>
              </a:rPr>
              <a:t>table_name</a:t>
            </a:r>
            <a:r>
              <a:rPr lang="en-IN" dirty="0">
                <a:latin typeface="Tw Cen MT" panose="020B0602020104020603" pitchFamily="34" charset="0"/>
              </a:rPr>
              <a:t/>
            </a:r>
            <a:br>
              <a:rPr lang="en-IN" dirty="0">
                <a:latin typeface="Tw Cen MT" panose="020B0602020104020603" pitchFamily="34" charset="0"/>
              </a:rPr>
            </a:br>
            <a:r>
              <a:rPr lang="en-IN" dirty="0">
                <a:latin typeface="Tw Cen MT" panose="020B0602020104020603" pitchFamily="34" charset="0"/>
              </a:rPr>
              <a:t>WHERE </a:t>
            </a:r>
            <a:r>
              <a:rPr lang="en-IN" i="1" dirty="0">
                <a:latin typeface="Tw Cen MT" panose="020B0602020104020603" pitchFamily="34" charset="0"/>
              </a:rPr>
              <a:t>condition</a:t>
            </a:r>
            <a:r>
              <a:rPr lang="en-IN" dirty="0">
                <a:latin typeface="Tw Cen MT" panose="020B0602020104020603" pitchFamily="34" charset="0"/>
              </a:rPr>
              <a:t>;</a:t>
            </a:r>
          </a:p>
          <a:p>
            <a:pPr eaLnBrk="1" hangingPunct="1"/>
            <a:endParaRPr lang="en-IN" dirty="0">
              <a:latin typeface="Tw Cen MT" panose="020B0602020104020603" pitchFamily="34" charset="0"/>
            </a:endParaRPr>
          </a:p>
        </p:txBody>
      </p:sp>
    </p:spTree>
    <p:extLst>
      <p:ext uri="{BB962C8B-B14F-4D97-AF65-F5344CB8AC3E}">
        <p14:creationId xmlns:p14="http://schemas.microsoft.com/office/powerpoint/2010/main" val="412998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dbdbdb\1.JPG"/>
          <p:cNvPicPr/>
          <p:nvPr/>
        </p:nvPicPr>
        <p:blipFill>
          <a:blip r:embed="rId2">
            <a:extLst>
              <a:ext uri="{28A0092B-C50C-407E-A947-70E740481C1C}">
                <a14:useLocalDpi xmlns:a14="http://schemas.microsoft.com/office/drawing/2010/main" val="0"/>
              </a:ext>
            </a:extLst>
          </a:blip>
          <a:srcRect/>
          <a:stretch>
            <a:fillRect/>
          </a:stretch>
        </p:blipFill>
        <p:spPr bwMode="auto">
          <a:xfrm>
            <a:off x="936625" y="487362"/>
            <a:ext cx="5543550" cy="3190875"/>
          </a:xfrm>
          <a:prstGeom prst="rect">
            <a:avLst/>
          </a:prstGeom>
          <a:noFill/>
          <a:ln>
            <a:noFill/>
          </a:ln>
        </p:spPr>
      </p:pic>
      <p:pic>
        <p:nvPicPr>
          <p:cNvPr id="5" name="Picture 4" descr="C:\Users\user\Desktop\dbdbdb\2.JPG"/>
          <p:cNvPicPr/>
          <p:nvPr/>
        </p:nvPicPr>
        <p:blipFill>
          <a:blip r:embed="rId3">
            <a:extLst>
              <a:ext uri="{28A0092B-C50C-407E-A947-70E740481C1C}">
                <a14:useLocalDpi xmlns:a14="http://schemas.microsoft.com/office/drawing/2010/main" val="0"/>
              </a:ext>
            </a:extLst>
          </a:blip>
          <a:srcRect/>
          <a:stretch>
            <a:fillRect/>
          </a:stretch>
        </p:blipFill>
        <p:spPr bwMode="auto">
          <a:xfrm>
            <a:off x="5889625" y="3116262"/>
            <a:ext cx="5543550" cy="3190875"/>
          </a:xfrm>
          <a:prstGeom prst="rect">
            <a:avLst/>
          </a:prstGeom>
          <a:noFill/>
          <a:ln>
            <a:noFill/>
          </a:ln>
        </p:spPr>
      </p:pic>
    </p:spTree>
    <p:extLst>
      <p:ext uri="{BB962C8B-B14F-4D97-AF65-F5344CB8AC3E}">
        <p14:creationId xmlns:p14="http://schemas.microsoft.com/office/powerpoint/2010/main" val="1669833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3.JPG"/>
          <p:cNvPicPr/>
          <p:nvPr/>
        </p:nvPicPr>
        <p:blipFill>
          <a:blip r:embed="rId2">
            <a:extLst>
              <a:ext uri="{28A0092B-C50C-407E-A947-70E740481C1C}">
                <a14:useLocalDpi xmlns:a14="http://schemas.microsoft.com/office/drawing/2010/main" val="0"/>
              </a:ext>
            </a:extLst>
          </a:blip>
          <a:srcRect/>
          <a:stretch>
            <a:fillRect/>
          </a:stretch>
        </p:blipFill>
        <p:spPr bwMode="auto">
          <a:xfrm>
            <a:off x="1168400" y="614362"/>
            <a:ext cx="5943600" cy="3343275"/>
          </a:xfrm>
          <a:prstGeom prst="rect">
            <a:avLst/>
          </a:prstGeom>
          <a:noFill/>
          <a:ln>
            <a:noFill/>
          </a:ln>
        </p:spPr>
      </p:pic>
      <p:pic>
        <p:nvPicPr>
          <p:cNvPr id="3" name="Picture 2" descr="C:\Users\user\Desktop\dbdbdb\4.JPG"/>
          <p:cNvPicPr/>
          <p:nvPr/>
        </p:nvPicPr>
        <p:blipFill>
          <a:blip r:embed="rId3">
            <a:extLst>
              <a:ext uri="{28A0092B-C50C-407E-A947-70E740481C1C}">
                <a14:useLocalDpi xmlns:a14="http://schemas.microsoft.com/office/drawing/2010/main" val="0"/>
              </a:ext>
            </a:extLst>
          </a:blip>
          <a:srcRect/>
          <a:stretch>
            <a:fillRect/>
          </a:stretch>
        </p:blipFill>
        <p:spPr bwMode="auto">
          <a:xfrm>
            <a:off x="5359400" y="4165600"/>
            <a:ext cx="5943600" cy="2286000"/>
          </a:xfrm>
          <a:prstGeom prst="rect">
            <a:avLst/>
          </a:prstGeom>
          <a:noFill/>
          <a:ln>
            <a:noFill/>
          </a:ln>
        </p:spPr>
      </p:pic>
    </p:spTree>
    <p:extLst>
      <p:ext uri="{BB962C8B-B14F-4D97-AF65-F5344CB8AC3E}">
        <p14:creationId xmlns:p14="http://schemas.microsoft.com/office/powerpoint/2010/main" val="570437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5.JPG"/>
          <p:cNvPicPr/>
          <p:nvPr/>
        </p:nvPicPr>
        <p:blipFill>
          <a:blip r:embed="rId2">
            <a:extLst>
              <a:ext uri="{28A0092B-C50C-407E-A947-70E740481C1C}">
                <a14:useLocalDpi xmlns:a14="http://schemas.microsoft.com/office/drawing/2010/main" val="0"/>
              </a:ext>
            </a:extLst>
          </a:blip>
          <a:srcRect/>
          <a:stretch>
            <a:fillRect/>
          </a:stretch>
        </p:blipFill>
        <p:spPr bwMode="auto">
          <a:xfrm>
            <a:off x="901700" y="622300"/>
            <a:ext cx="5943600" cy="2286000"/>
          </a:xfrm>
          <a:prstGeom prst="rect">
            <a:avLst/>
          </a:prstGeom>
          <a:noFill/>
          <a:ln>
            <a:noFill/>
          </a:ln>
        </p:spPr>
      </p:pic>
      <p:pic>
        <p:nvPicPr>
          <p:cNvPr id="3" name="Picture 2" descr="C:\Users\user\Desktop\dbdbdb\6.JPG"/>
          <p:cNvPicPr/>
          <p:nvPr/>
        </p:nvPicPr>
        <p:blipFill>
          <a:blip r:embed="rId3">
            <a:extLst>
              <a:ext uri="{28A0092B-C50C-407E-A947-70E740481C1C}">
                <a14:useLocalDpi xmlns:a14="http://schemas.microsoft.com/office/drawing/2010/main" val="0"/>
              </a:ext>
            </a:extLst>
          </a:blip>
          <a:srcRect/>
          <a:stretch>
            <a:fillRect/>
          </a:stretch>
        </p:blipFill>
        <p:spPr bwMode="auto">
          <a:xfrm>
            <a:off x="5016500" y="3581400"/>
            <a:ext cx="5943600" cy="2286000"/>
          </a:xfrm>
          <a:prstGeom prst="rect">
            <a:avLst/>
          </a:prstGeom>
          <a:noFill/>
          <a:ln>
            <a:noFill/>
          </a:ln>
        </p:spPr>
      </p:pic>
    </p:spTree>
    <p:extLst>
      <p:ext uri="{BB962C8B-B14F-4D97-AF65-F5344CB8AC3E}">
        <p14:creationId xmlns:p14="http://schemas.microsoft.com/office/powerpoint/2010/main" val="3371494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717800"/>
            <a:ext cx="7808548" cy="584775"/>
          </a:xfrm>
          <a:prstGeom prst="rect">
            <a:avLst/>
          </a:prstGeom>
          <a:noFill/>
        </p:spPr>
        <p:txBody>
          <a:bodyPr wrap="none" rtlCol="0">
            <a:spAutoFit/>
          </a:bodyPr>
          <a:lstStyle/>
          <a:p>
            <a:r>
              <a:rPr lang="en-US" sz="3200" b="1" dirty="0" smtClean="0"/>
              <a:t>IMPORT EXPORT MANAGEMENT SYSTEM</a:t>
            </a:r>
            <a:endParaRPr lang="en-US" sz="3200" b="1" dirty="0"/>
          </a:p>
        </p:txBody>
      </p:sp>
    </p:spTree>
    <p:extLst>
      <p:ext uri="{BB962C8B-B14F-4D97-AF65-F5344CB8AC3E}">
        <p14:creationId xmlns:p14="http://schemas.microsoft.com/office/powerpoint/2010/main" val="955923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7.JPG"/>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6425"/>
            <a:ext cx="5943600" cy="2343150"/>
          </a:xfrm>
          <a:prstGeom prst="rect">
            <a:avLst/>
          </a:prstGeom>
          <a:noFill/>
          <a:ln>
            <a:noFill/>
          </a:ln>
        </p:spPr>
      </p:pic>
      <p:pic>
        <p:nvPicPr>
          <p:cNvPr id="3" name="Picture 2" descr="C:\Users\user\Desktop\dbdbdb\8.JPG"/>
          <p:cNvPicPr/>
          <p:nvPr/>
        </p:nvPicPr>
        <p:blipFill>
          <a:blip r:embed="rId3">
            <a:extLst>
              <a:ext uri="{28A0092B-C50C-407E-A947-70E740481C1C}">
                <a14:useLocalDpi xmlns:a14="http://schemas.microsoft.com/office/drawing/2010/main" val="0"/>
              </a:ext>
            </a:extLst>
          </a:blip>
          <a:srcRect/>
          <a:stretch>
            <a:fillRect/>
          </a:stretch>
        </p:blipFill>
        <p:spPr bwMode="auto">
          <a:xfrm>
            <a:off x="5194300" y="3502025"/>
            <a:ext cx="5943600" cy="2343150"/>
          </a:xfrm>
          <a:prstGeom prst="rect">
            <a:avLst/>
          </a:prstGeom>
          <a:noFill/>
          <a:ln>
            <a:noFill/>
          </a:ln>
        </p:spPr>
      </p:pic>
    </p:spTree>
    <p:extLst>
      <p:ext uri="{BB962C8B-B14F-4D97-AF65-F5344CB8AC3E}">
        <p14:creationId xmlns:p14="http://schemas.microsoft.com/office/powerpoint/2010/main" val="2085313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9.JPG"/>
          <p:cNvPicPr/>
          <p:nvPr/>
        </p:nvPicPr>
        <p:blipFill>
          <a:blip r:embed="rId2">
            <a:extLst>
              <a:ext uri="{28A0092B-C50C-407E-A947-70E740481C1C}">
                <a14:useLocalDpi xmlns:a14="http://schemas.microsoft.com/office/drawing/2010/main" val="0"/>
              </a:ext>
            </a:extLst>
          </a:blip>
          <a:srcRect/>
          <a:stretch>
            <a:fillRect/>
          </a:stretch>
        </p:blipFill>
        <p:spPr bwMode="auto">
          <a:xfrm>
            <a:off x="1346200" y="873125"/>
            <a:ext cx="5943600" cy="2343150"/>
          </a:xfrm>
          <a:prstGeom prst="rect">
            <a:avLst/>
          </a:prstGeom>
          <a:noFill/>
          <a:ln>
            <a:noFill/>
          </a:ln>
        </p:spPr>
      </p:pic>
      <p:pic>
        <p:nvPicPr>
          <p:cNvPr id="3" name="Picture 2" descr="C:\Users\user\Desktop\dbdbdb\10.JPG"/>
          <p:cNvPicPr/>
          <p:nvPr/>
        </p:nvPicPr>
        <p:blipFill>
          <a:blip r:embed="rId3">
            <a:extLst>
              <a:ext uri="{28A0092B-C50C-407E-A947-70E740481C1C}">
                <a14:useLocalDpi xmlns:a14="http://schemas.microsoft.com/office/drawing/2010/main" val="0"/>
              </a:ext>
            </a:extLst>
          </a:blip>
          <a:srcRect/>
          <a:stretch>
            <a:fillRect/>
          </a:stretch>
        </p:blipFill>
        <p:spPr bwMode="auto">
          <a:xfrm>
            <a:off x="4508500" y="3502025"/>
            <a:ext cx="5943600" cy="2343150"/>
          </a:xfrm>
          <a:prstGeom prst="rect">
            <a:avLst/>
          </a:prstGeom>
          <a:noFill/>
          <a:ln>
            <a:noFill/>
          </a:ln>
        </p:spPr>
      </p:pic>
    </p:spTree>
    <p:extLst>
      <p:ext uri="{BB962C8B-B14F-4D97-AF65-F5344CB8AC3E}">
        <p14:creationId xmlns:p14="http://schemas.microsoft.com/office/powerpoint/2010/main" val="2495502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11.JPG"/>
          <p:cNvPicPr/>
          <p:nvPr/>
        </p:nvPicPr>
        <p:blipFill>
          <a:blip r:embed="rId2">
            <a:extLst>
              <a:ext uri="{28A0092B-C50C-407E-A947-70E740481C1C}">
                <a14:useLocalDpi xmlns:a14="http://schemas.microsoft.com/office/drawing/2010/main" val="0"/>
              </a:ext>
            </a:extLst>
          </a:blip>
          <a:srcRect/>
          <a:stretch>
            <a:fillRect/>
          </a:stretch>
        </p:blipFill>
        <p:spPr bwMode="auto">
          <a:xfrm>
            <a:off x="1176337" y="499745"/>
            <a:ext cx="3819525" cy="3978910"/>
          </a:xfrm>
          <a:prstGeom prst="rect">
            <a:avLst/>
          </a:prstGeom>
          <a:noFill/>
          <a:ln>
            <a:noFill/>
          </a:ln>
        </p:spPr>
      </p:pic>
      <p:pic>
        <p:nvPicPr>
          <p:cNvPr id="3" name="Picture 2" descr="C:\Users\user\Desktop\dbdbdb\12.JPG"/>
          <p:cNvPicPr/>
          <p:nvPr/>
        </p:nvPicPr>
        <p:blipFill>
          <a:blip r:embed="rId3">
            <a:extLst>
              <a:ext uri="{28A0092B-C50C-407E-A947-70E740481C1C}">
                <a14:useLocalDpi xmlns:a14="http://schemas.microsoft.com/office/drawing/2010/main" val="0"/>
              </a:ext>
            </a:extLst>
          </a:blip>
          <a:srcRect/>
          <a:stretch>
            <a:fillRect/>
          </a:stretch>
        </p:blipFill>
        <p:spPr bwMode="auto">
          <a:xfrm>
            <a:off x="6276975" y="1891982"/>
            <a:ext cx="3829050" cy="3988435"/>
          </a:xfrm>
          <a:prstGeom prst="rect">
            <a:avLst/>
          </a:prstGeom>
          <a:noFill/>
          <a:ln>
            <a:noFill/>
          </a:ln>
        </p:spPr>
      </p:pic>
    </p:spTree>
    <p:extLst>
      <p:ext uri="{BB962C8B-B14F-4D97-AF65-F5344CB8AC3E}">
        <p14:creationId xmlns:p14="http://schemas.microsoft.com/office/powerpoint/2010/main" val="2973622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13.JPG"/>
          <p:cNvPicPr/>
          <p:nvPr/>
        </p:nvPicPr>
        <p:blipFill>
          <a:blip r:embed="rId2">
            <a:extLst>
              <a:ext uri="{28A0092B-C50C-407E-A947-70E740481C1C}">
                <a14:useLocalDpi xmlns:a14="http://schemas.microsoft.com/office/drawing/2010/main" val="0"/>
              </a:ext>
            </a:extLst>
          </a:blip>
          <a:srcRect/>
          <a:stretch>
            <a:fillRect/>
          </a:stretch>
        </p:blipFill>
        <p:spPr bwMode="auto">
          <a:xfrm>
            <a:off x="1376362" y="693737"/>
            <a:ext cx="4105275" cy="4276725"/>
          </a:xfrm>
          <a:prstGeom prst="rect">
            <a:avLst/>
          </a:prstGeom>
          <a:noFill/>
          <a:ln>
            <a:noFill/>
          </a:ln>
        </p:spPr>
      </p:pic>
      <p:pic>
        <p:nvPicPr>
          <p:cNvPr id="3" name="Picture 2" descr="C:\Users\user\Desktop\dbdbdb\14.JPG"/>
          <p:cNvPicPr/>
          <p:nvPr/>
        </p:nvPicPr>
        <p:blipFill>
          <a:blip r:embed="rId3">
            <a:extLst>
              <a:ext uri="{28A0092B-C50C-407E-A947-70E740481C1C}">
                <a14:useLocalDpi xmlns:a14="http://schemas.microsoft.com/office/drawing/2010/main" val="0"/>
              </a:ext>
            </a:extLst>
          </a:blip>
          <a:srcRect/>
          <a:stretch>
            <a:fillRect/>
          </a:stretch>
        </p:blipFill>
        <p:spPr bwMode="auto">
          <a:xfrm>
            <a:off x="5757862" y="2422525"/>
            <a:ext cx="5934075" cy="3333750"/>
          </a:xfrm>
          <a:prstGeom prst="rect">
            <a:avLst/>
          </a:prstGeom>
          <a:noFill/>
          <a:ln>
            <a:noFill/>
          </a:ln>
        </p:spPr>
      </p:pic>
    </p:spTree>
    <p:extLst>
      <p:ext uri="{BB962C8B-B14F-4D97-AF65-F5344CB8AC3E}">
        <p14:creationId xmlns:p14="http://schemas.microsoft.com/office/powerpoint/2010/main" val="1200188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15.JPG"/>
          <p:cNvPicPr/>
          <p:nvPr/>
        </p:nvPicPr>
        <p:blipFill>
          <a:blip r:embed="rId2">
            <a:extLst>
              <a:ext uri="{28A0092B-C50C-407E-A947-70E740481C1C}">
                <a14:useLocalDpi xmlns:a14="http://schemas.microsoft.com/office/drawing/2010/main" val="0"/>
              </a:ext>
            </a:extLst>
          </a:blip>
          <a:srcRect/>
          <a:stretch>
            <a:fillRect/>
          </a:stretch>
        </p:blipFill>
        <p:spPr bwMode="auto">
          <a:xfrm>
            <a:off x="855662" y="492125"/>
            <a:ext cx="5934075" cy="3333750"/>
          </a:xfrm>
          <a:prstGeom prst="rect">
            <a:avLst/>
          </a:prstGeom>
          <a:noFill/>
          <a:ln>
            <a:noFill/>
          </a:ln>
        </p:spPr>
      </p:pic>
      <p:pic>
        <p:nvPicPr>
          <p:cNvPr id="3" name="Picture 2" descr="C:\Users\user\Desktop\dbdbdb\16.JPG"/>
          <p:cNvPicPr/>
          <p:nvPr/>
        </p:nvPicPr>
        <p:blipFill>
          <a:blip r:embed="rId3">
            <a:extLst>
              <a:ext uri="{28A0092B-C50C-407E-A947-70E740481C1C}">
                <a14:useLocalDpi xmlns:a14="http://schemas.microsoft.com/office/drawing/2010/main" val="0"/>
              </a:ext>
            </a:extLst>
          </a:blip>
          <a:srcRect/>
          <a:stretch>
            <a:fillRect/>
          </a:stretch>
        </p:blipFill>
        <p:spPr bwMode="auto">
          <a:xfrm>
            <a:off x="5668962" y="3121025"/>
            <a:ext cx="5934075" cy="3333750"/>
          </a:xfrm>
          <a:prstGeom prst="rect">
            <a:avLst/>
          </a:prstGeom>
          <a:noFill/>
          <a:ln>
            <a:noFill/>
          </a:ln>
        </p:spPr>
      </p:pic>
    </p:spTree>
    <p:extLst>
      <p:ext uri="{BB962C8B-B14F-4D97-AF65-F5344CB8AC3E}">
        <p14:creationId xmlns:p14="http://schemas.microsoft.com/office/powerpoint/2010/main" val="475093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17.JPG"/>
          <p:cNvPicPr/>
          <p:nvPr/>
        </p:nvPicPr>
        <p:blipFill>
          <a:blip r:embed="rId2">
            <a:extLst>
              <a:ext uri="{28A0092B-C50C-407E-A947-70E740481C1C}">
                <a14:useLocalDpi xmlns:a14="http://schemas.microsoft.com/office/drawing/2010/main" val="0"/>
              </a:ext>
            </a:extLst>
          </a:blip>
          <a:srcRect/>
          <a:stretch>
            <a:fillRect/>
          </a:stretch>
        </p:blipFill>
        <p:spPr bwMode="auto">
          <a:xfrm>
            <a:off x="2913062" y="1508125"/>
            <a:ext cx="5934075" cy="3333750"/>
          </a:xfrm>
          <a:prstGeom prst="rect">
            <a:avLst/>
          </a:prstGeom>
          <a:noFill/>
          <a:ln>
            <a:noFill/>
          </a:ln>
        </p:spPr>
      </p:pic>
    </p:spTree>
    <p:extLst>
      <p:ext uri="{BB962C8B-B14F-4D97-AF65-F5344CB8AC3E}">
        <p14:creationId xmlns:p14="http://schemas.microsoft.com/office/powerpoint/2010/main" val="941510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6700" y="952172"/>
            <a:ext cx="6096000" cy="3500445"/>
          </a:xfrm>
          <a:prstGeom prst="rect">
            <a:avLst/>
          </a:prstGeom>
        </p:spPr>
        <p:txBody>
          <a:bodyPr>
            <a:spAutoFit/>
          </a:bodyPr>
          <a:lstStyle/>
          <a:p>
            <a:pPr>
              <a:lnSpc>
                <a:spcPct val="115000"/>
              </a:lnSpc>
              <a:spcAft>
                <a:spcPts val="800"/>
              </a:spcAft>
            </a:pPr>
            <a:r>
              <a:rPr lang="en-US"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REFRENCES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US" sz="2000" b="1" dirty="0" smtClean="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smtClean="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solidFill>
                  <a:schemeClr val="bg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http://www.indiantradeportal.in/</a:t>
            </a:r>
            <a:endParaRPr lang="en-US" sz="1600" dirty="0" smtClean="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https://www.w3schools.com/sql/</a:t>
            </a:r>
            <a:endParaRPr lang="en-US" sz="1600" dirty="0" smtClean="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https://www.tutorialspoint.com/</a:t>
            </a:r>
            <a:endParaRPr lang="en-US" sz="1600" dirty="0" smtClean="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https://www.wikipedia.org/</a:t>
            </a:r>
            <a:endParaRPr lang="en-US" sz="1600" dirty="0" smtClean="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https://stackoverflow.com/</a:t>
            </a:r>
            <a:endParaRPr lang="en-US" sz="1600" dirty="0" smtClean="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u="sng" dirty="0" smtClean="0">
                <a:solidFill>
                  <a:schemeClr val="bg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https://www.youtube.com/</a:t>
            </a:r>
            <a:endParaRPr lang="en-US" sz="1600" u="sng" dirty="0">
              <a:solidFill>
                <a:schemeClr val="bg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4355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1539875" y="1528763"/>
            <a:ext cx="9940925"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2000" b="1" dirty="0">
                <a:solidFill>
                  <a:srgbClr val="FF0000"/>
                </a:solidFill>
                <a:latin typeface="Tw Cen MT" panose="020B0602020104020603" pitchFamily="34" charset="0"/>
              </a:rPr>
              <a:t>INDEX</a:t>
            </a:r>
            <a:endParaRPr lang="en-IN" sz="2000" dirty="0">
              <a:solidFill>
                <a:srgbClr val="FF0000"/>
              </a:solidFill>
              <a:latin typeface="Tw Cen MT" panose="020B0602020104020603" pitchFamily="34" charset="0"/>
            </a:endParaRPr>
          </a:p>
          <a:p>
            <a:pPr eaLnBrk="1" hangingPunct="1"/>
            <a:r>
              <a:rPr lang="en-IN" sz="2000" dirty="0">
                <a:latin typeface="Tw Cen MT" panose="020B0602020104020603" pitchFamily="34" charset="0"/>
              </a:rPr>
              <a:t>1.1INTRODUCTION</a:t>
            </a:r>
            <a:r>
              <a:rPr lang="en-IN" sz="2000" dirty="0" smtClean="0">
                <a:latin typeface="Tw Cen MT" panose="020B0602020104020603" pitchFamily="34" charset="0"/>
              </a:rPr>
              <a:t>…………………………………………………………………4</a:t>
            </a:r>
            <a:endParaRPr lang="en-IN" sz="2000" dirty="0">
              <a:latin typeface="Tw Cen MT" panose="020B0602020104020603" pitchFamily="34" charset="0"/>
            </a:endParaRPr>
          </a:p>
          <a:p>
            <a:pPr eaLnBrk="1" hangingPunct="1"/>
            <a:r>
              <a:rPr lang="en-IN" sz="2000" dirty="0">
                <a:latin typeface="Tw Cen MT" panose="020B0602020104020603" pitchFamily="34" charset="0"/>
              </a:rPr>
              <a:t>2.SYSTEMANALYSIS…………………………………………………………… </a:t>
            </a:r>
            <a:r>
              <a:rPr lang="en-IN" sz="2000" dirty="0" smtClean="0">
                <a:latin typeface="Tw Cen MT" panose="020B0602020104020603" pitchFamily="34" charset="0"/>
              </a:rPr>
              <a:t>..….5</a:t>
            </a:r>
            <a:endParaRPr lang="en-IN" sz="2000" dirty="0">
              <a:latin typeface="Tw Cen MT" panose="020B0602020104020603" pitchFamily="34" charset="0"/>
            </a:endParaRPr>
          </a:p>
          <a:p>
            <a:pPr eaLnBrk="1" hangingPunct="1"/>
            <a:r>
              <a:rPr lang="en-IN" sz="2000" dirty="0">
                <a:latin typeface="Tw Cen MT" panose="020B0602020104020603" pitchFamily="34" charset="0"/>
              </a:rPr>
              <a:t>3.DBMS ARCHITECTURE</a:t>
            </a:r>
            <a:r>
              <a:rPr lang="en-IN" sz="2000" dirty="0" smtClean="0">
                <a:latin typeface="Tw Cen MT" panose="020B0602020104020603" pitchFamily="34" charset="0"/>
              </a:rPr>
              <a:t>………………………………………………………….….6</a:t>
            </a:r>
            <a:endParaRPr lang="en-IN" sz="2000" dirty="0">
              <a:latin typeface="Tw Cen MT" panose="020B0602020104020603" pitchFamily="34" charset="0"/>
            </a:endParaRPr>
          </a:p>
          <a:p>
            <a:pPr eaLnBrk="1" hangingPunct="1"/>
            <a:r>
              <a:rPr lang="en-IN" sz="2000" dirty="0">
                <a:latin typeface="Tw Cen MT" panose="020B0602020104020603" pitchFamily="34" charset="0"/>
              </a:rPr>
              <a:t>4.DATA MODELLING</a:t>
            </a:r>
            <a:r>
              <a:rPr lang="en-IN" sz="2000" dirty="0" smtClean="0">
                <a:latin typeface="Tw Cen MT" panose="020B0602020104020603" pitchFamily="34" charset="0"/>
              </a:rPr>
              <a:t>………………………………………………………………...7</a:t>
            </a:r>
            <a:endParaRPr lang="en-IN" sz="2000" dirty="0">
              <a:latin typeface="Tw Cen MT" panose="020B0602020104020603" pitchFamily="34" charset="0"/>
            </a:endParaRPr>
          </a:p>
          <a:p>
            <a:pPr eaLnBrk="1" hangingPunct="1"/>
            <a:r>
              <a:rPr lang="en-IN" sz="2000" dirty="0">
                <a:latin typeface="Tw Cen MT" panose="020B0602020104020603" pitchFamily="34" charset="0"/>
              </a:rPr>
              <a:t>5.DATABASE DESIGN</a:t>
            </a:r>
            <a:r>
              <a:rPr lang="en-IN" sz="2000" dirty="0" smtClean="0">
                <a:latin typeface="Tw Cen MT" panose="020B0602020104020603" pitchFamily="34" charset="0"/>
              </a:rPr>
              <a:t>…………………………………………………………….......8</a:t>
            </a:r>
            <a:endParaRPr lang="en-IN" sz="2000" dirty="0">
              <a:latin typeface="Tw Cen MT" panose="020B0602020104020603" pitchFamily="34" charset="0"/>
            </a:endParaRPr>
          </a:p>
          <a:p>
            <a:pPr eaLnBrk="1" hangingPunct="1"/>
            <a:r>
              <a:rPr lang="en-IN" sz="2000" dirty="0">
                <a:latin typeface="Tw Cen MT" panose="020B0602020104020603" pitchFamily="34" charset="0"/>
              </a:rPr>
              <a:t>6.MODEL MAPPING……………………………………………………………....…</a:t>
            </a:r>
            <a:r>
              <a:rPr lang="en-IN" sz="2000" dirty="0" smtClean="0">
                <a:latin typeface="Tw Cen MT" panose="020B0602020104020603" pitchFamily="34" charset="0"/>
              </a:rPr>
              <a:t>11</a:t>
            </a:r>
            <a:endParaRPr lang="en-IN" sz="2000" dirty="0">
              <a:latin typeface="Tw Cen MT" panose="020B0602020104020603" pitchFamily="34" charset="0"/>
            </a:endParaRPr>
          </a:p>
          <a:p>
            <a:pPr eaLnBrk="1" hangingPunct="1"/>
            <a:r>
              <a:rPr lang="en-IN" sz="2000" dirty="0">
                <a:latin typeface="Tw Cen MT" panose="020B0602020104020603" pitchFamily="34" charset="0"/>
              </a:rPr>
              <a:t>7.USER INTERFACE DESIGN…………………………………………………………</a:t>
            </a:r>
            <a:r>
              <a:rPr lang="en-IN" sz="2000" dirty="0" smtClean="0">
                <a:latin typeface="Tw Cen MT" panose="020B0602020104020603" pitchFamily="34" charset="0"/>
              </a:rPr>
              <a:t>13</a:t>
            </a:r>
            <a:endParaRPr lang="en-IN" sz="2000" dirty="0">
              <a:latin typeface="Tw Cen MT" panose="020B0602020104020603" pitchFamily="34" charset="0"/>
            </a:endParaRPr>
          </a:p>
          <a:p>
            <a:pPr eaLnBrk="1" hangingPunct="1"/>
            <a:r>
              <a:rPr lang="en-IN" sz="2000" dirty="0">
                <a:latin typeface="Tw Cen MT" panose="020B0602020104020603" pitchFamily="34" charset="0"/>
              </a:rPr>
              <a:t>8.DATABASE CONNECTIVITY………………………………………………………..</a:t>
            </a:r>
            <a:r>
              <a:rPr lang="en-IN" sz="2000" dirty="0" smtClean="0">
                <a:latin typeface="Tw Cen MT" panose="020B0602020104020603" pitchFamily="34" charset="0"/>
              </a:rPr>
              <a:t>15</a:t>
            </a:r>
            <a:endParaRPr lang="en-IN" sz="2000" dirty="0">
              <a:latin typeface="Tw Cen MT" panose="020B0602020104020603" pitchFamily="34" charset="0"/>
            </a:endParaRPr>
          </a:p>
          <a:p>
            <a:pPr eaLnBrk="1" hangingPunct="1"/>
            <a:r>
              <a:rPr lang="en-IN" sz="2000" dirty="0">
                <a:latin typeface="Tw Cen MT" panose="020B0602020104020603" pitchFamily="34" charset="0"/>
              </a:rPr>
              <a:t>9.SYSTEM IMPLEMENTATION………………………………………………………</a:t>
            </a:r>
            <a:r>
              <a:rPr lang="en-IN" sz="2000" dirty="0" smtClean="0">
                <a:latin typeface="Tw Cen MT" panose="020B0602020104020603" pitchFamily="34" charset="0"/>
              </a:rPr>
              <a:t>17</a:t>
            </a:r>
            <a:endParaRPr lang="en-IN" sz="2000" dirty="0">
              <a:latin typeface="Tw Cen MT" panose="020B0602020104020603" pitchFamily="34" charset="0"/>
            </a:endParaRPr>
          </a:p>
          <a:p>
            <a:pPr eaLnBrk="1" hangingPunct="1"/>
            <a:r>
              <a:rPr lang="en-IN" sz="2000" dirty="0">
                <a:latin typeface="Tw Cen MT" panose="020B0602020104020603" pitchFamily="34" charset="0"/>
              </a:rPr>
              <a:t>10.REFERENCE POWERPOINT PRESENTATION ON OPTED PROJECT………..........…</a:t>
            </a:r>
            <a:r>
              <a:rPr lang="en-IN" sz="2000" dirty="0" smtClean="0">
                <a:latin typeface="Tw Cen MT" panose="020B0602020104020603" pitchFamily="34" charset="0"/>
              </a:rPr>
              <a:t>26</a:t>
            </a:r>
            <a:endParaRPr lang="en-IN" sz="2000" dirty="0">
              <a:latin typeface="Tw Cen MT" panose="020B0602020104020603" pitchFamily="34" charset="0"/>
            </a:endParaRPr>
          </a:p>
          <a:p>
            <a:pPr eaLnBrk="1" hangingPunct="1"/>
            <a:endParaRPr lang="en-IN" dirty="0">
              <a:latin typeface="Tw Cen MT" panose="020B0602020104020603" pitchFamily="34" charset="0"/>
            </a:endParaRPr>
          </a:p>
        </p:txBody>
      </p:sp>
    </p:spTree>
    <p:extLst>
      <p:ext uri="{BB962C8B-B14F-4D97-AF65-F5344CB8AC3E}">
        <p14:creationId xmlns:p14="http://schemas.microsoft.com/office/powerpoint/2010/main" val="2332895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6700" y="173087"/>
            <a:ext cx="9055100" cy="6289414"/>
          </a:xfrm>
          <a:prstGeom prst="rect">
            <a:avLst/>
          </a:prstGeom>
        </p:spPr>
        <p:txBody>
          <a:bodyPr wrap="square">
            <a:spAutoFit/>
          </a:bodyPr>
          <a:lstStyle/>
          <a:p>
            <a:pPr algn="ctr">
              <a:lnSpc>
                <a:spcPct val="115000"/>
              </a:lnSpc>
              <a:spcAft>
                <a:spcPts val="800"/>
              </a:spcAft>
            </a:pPr>
            <a:r>
              <a:rPr lang="en-US" sz="2800"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20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b="1" i="1" dirty="0" smtClean="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To create a GUI of Database with for IMPORT AND EXPORT MANAGEMENT SYSTEM using MySQL and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VB.Net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ABOUT: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As your business takes on new staff, implements new processes and expands its operations, it’s important to have a robust business system that supports growth. If your goal is for your business to grow into a large enterprise, the best thing you can do is to start running it like one. This will help you improve productivity, cut costs, and keep your business running smoothly.</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Thus this project will help an entrepreneur to develop their business at a vast and efficient scale.</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main aim of this project is to combat daily import and export database management.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project is solely based on form application that is robust and mesmerizing in its own way which will help the user to effectively store information into the database.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This project has been developed with hard work and dedication so that its GUI shall be easier to understand even without the knowledge of its internal coding.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534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00" y="342900"/>
            <a:ext cx="11303000" cy="6125267"/>
          </a:xfrm>
          <a:prstGeom prst="rect">
            <a:avLst/>
          </a:prstGeom>
        </p:spPr>
        <p:txBody>
          <a:bodyPr wrap="square">
            <a:spAutoFit/>
          </a:bodyPr>
          <a:lstStyle/>
          <a:p>
            <a:pPr>
              <a:lnSpc>
                <a:spcPct val="115000"/>
              </a:lnSpc>
              <a:spcBef>
                <a:spcPts val="1500"/>
              </a:spcBef>
              <a:spcAft>
                <a:spcPts val="750"/>
              </a:spcAft>
            </a:pPr>
            <a:r>
              <a:rPr lang="en-US"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SYSTEM ANALYSIS</a:t>
            </a:r>
            <a:endParaRPr lang="en-US" sz="2800" b="1" i="1"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Bef>
                <a:spcPts val="1500"/>
              </a:spcBef>
              <a:spcAft>
                <a:spcPts val="750"/>
              </a:spcAft>
            </a:pPr>
            <a:r>
              <a:rPr lang="en-US" sz="14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Here are the Projects system requirements (minimum)</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CPU: Intel Core 2 Quad CPU Q6600 @ 2.40GHz (4 CPUs) / AMD </a:t>
            </a:r>
            <a:r>
              <a:rPr lang="en-US" sz="1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Phenom</a:t>
            </a: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 9850 Quad-Core Processor (4 CPUs) @ 2.5GHz</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CPU SPEED: Info</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RAM: 512 MB</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OS: Windows 10 64 Bit, Windows 8.1 64 Bit, Windows 8 64 Bit, Windows 7 64 Bit Service Pack 1, Windows Vista 64 Bit Service Pack 2*, 32-bit also Supported.</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VIDEO CARD: NVIDIA 9800 GT 1GB / AMD HD 4870 1GB (DX 10, 10.1, 11)</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FREE DISK SPACE:  6.21 MB</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500"/>
              </a:spcBef>
              <a:spcAft>
                <a:spcPts val="750"/>
              </a:spcAft>
            </a:pPr>
            <a:r>
              <a:rPr lang="en-US" sz="14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Projects Recommended Requirements</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CPU: Intel Core i5 3470 @ 3.2GHz (4 CPUs) / AMD X8 FX-8350 @ 4GHz (8 CPUs)</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CPU SPEED: Info</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RAM: 2 GB</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OS: Windows 10 64 Bit, Windows 8.1 64 Bit, Windows 8 64 Bit, Windows 7 64 Bit Service Pack 1, 32-bit also Supported.</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VIDEO CARD: NVIDIA GTX 660 2GB / AMD HD 7870 2GB</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FREE DISK SPACE: 7.00 MB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5397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785813" y="357188"/>
            <a:ext cx="5572125" cy="606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2000" b="1" dirty="0">
                <a:solidFill>
                  <a:srgbClr val="FF0000"/>
                </a:solidFill>
                <a:latin typeface="Tw Cen MT" panose="020B0602020104020603" pitchFamily="34" charset="0"/>
              </a:rPr>
              <a:t>DBMS ARCHITECTURE</a:t>
            </a:r>
            <a:endParaRPr lang="en-IN" sz="2000" dirty="0">
              <a:solidFill>
                <a:srgbClr val="FF0000"/>
              </a:solidFill>
              <a:latin typeface="Tw Cen MT" panose="020B0602020104020603" pitchFamily="34" charset="0"/>
            </a:endParaRPr>
          </a:p>
          <a:p>
            <a:pPr eaLnBrk="1" hangingPunct="1"/>
            <a:r>
              <a:rPr lang="en-IN" sz="1400" b="1" dirty="0">
                <a:latin typeface="Tw Cen MT" panose="020B0602020104020603" pitchFamily="34" charset="0"/>
              </a:rPr>
              <a:t>2-Tier Architecture</a:t>
            </a:r>
            <a:endParaRPr lang="en-IN" sz="1400" dirty="0">
              <a:latin typeface="Tw Cen MT" panose="020B0602020104020603" pitchFamily="34" charset="0"/>
            </a:endParaRPr>
          </a:p>
          <a:p>
            <a:pPr eaLnBrk="1" hangingPunct="1"/>
            <a:r>
              <a:rPr lang="en-IN" sz="1600" dirty="0">
                <a:latin typeface="Tw Cen MT" panose="020B0602020104020603" pitchFamily="34" charset="0"/>
              </a:rPr>
              <a:t>The 2-Tier architecture is same as basic client-server. In the two-tier architecture, applications on the client end can directly communicate with the database at the server side. For this interaction, API's like: </a:t>
            </a:r>
            <a:r>
              <a:rPr lang="en-IN" sz="1600" b="1" dirty="0">
                <a:latin typeface="Tw Cen MT" panose="020B0602020104020603" pitchFamily="34" charset="0"/>
              </a:rPr>
              <a:t>ODBC</a:t>
            </a:r>
            <a:r>
              <a:rPr lang="en-IN" sz="1600" dirty="0">
                <a:latin typeface="Tw Cen MT" panose="020B0602020104020603" pitchFamily="34" charset="0"/>
              </a:rPr>
              <a:t>, </a:t>
            </a:r>
            <a:r>
              <a:rPr lang="en-IN" sz="1600" b="1" dirty="0">
                <a:latin typeface="Tw Cen MT" panose="020B0602020104020603" pitchFamily="34" charset="0"/>
              </a:rPr>
              <a:t>JDBC</a:t>
            </a:r>
            <a:r>
              <a:rPr lang="en-IN" sz="1600" dirty="0">
                <a:latin typeface="Tw Cen MT" panose="020B0602020104020603" pitchFamily="34" charset="0"/>
              </a:rPr>
              <a:t> are used.</a:t>
            </a:r>
          </a:p>
          <a:p>
            <a:pPr eaLnBrk="1" hangingPunct="1"/>
            <a:r>
              <a:rPr lang="en-IN" sz="1600" dirty="0">
                <a:latin typeface="Tw Cen MT" panose="020B0602020104020603" pitchFamily="34" charset="0"/>
              </a:rPr>
              <a:t>The user interfaces and application programs are run on the client-side.</a:t>
            </a:r>
          </a:p>
          <a:p>
            <a:pPr eaLnBrk="1" hangingPunct="1"/>
            <a:r>
              <a:rPr lang="en-IN" sz="1600" dirty="0">
                <a:latin typeface="Tw Cen MT" panose="020B0602020104020603" pitchFamily="34" charset="0"/>
              </a:rPr>
              <a:t>The server side is responsible to provide the functionalities like: query processing and transaction management.</a:t>
            </a:r>
          </a:p>
          <a:p>
            <a:pPr eaLnBrk="1" hangingPunct="1"/>
            <a:r>
              <a:rPr lang="en-IN" sz="1600" dirty="0">
                <a:latin typeface="Tw Cen MT" panose="020B0602020104020603" pitchFamily="34" charset="0"/>
              </a:rPr>
              <a:t>To communicate with the DBMS, client-side application establishes a connection with the server side.</a:t>
            </a:r>
          </a:p>
          <a:p>
            <a:pPr eaLnBrk="1" hangingPunct="1"/>
            <a:r>
              <a:rPr lang="en-IN" sz="1600" dirty="0">
                <a:latin typeface="Tw Cen MT" panose="020B0602020104020603" pitchFamily="34" charset="0"/>
              </a:rPr>
              <a:t>Two tier architecture is similar to a basic </a:t>
            </a:r>
            <a:r>
              <a:rPr lang="en-IN" sz="1600" b="1" dirty="0">
                <a:latin typeface="Tw Cen MT" panose="020B0602020104020603" pitchFamily="34" charset="0"/>
              </a:rPr>
              <a:t>client-server</a:t>
            </a:r>
            <a:r>
              <a:rPr lang="en-IN" sz="1600" dirty="0">
                <a:latin typeface="Tw Cen MT" panose="020B0602020104020603" pitchFamily="34" charset="0"/>
              </a:rPr>
              <a:t> model. The application at the client end directly communicates with the database at the server side. API’s like ODBC, JDBC are used for this interaction. The server side is responsible for providing query processing and transaction management functionalities. On the client side, the user interfaces and application programs are run. The application on the client side establishes a connection with the server side in order to communicate with the DBMS.</a:t>
            </a:r>
            <a:br>
              <a:rPr lang="en-IN" sz="1600" dirty="0">
                <a:latin typeface="Tw Cen MT" panose="020B0602020104020603" pitchFamily="34" charset="0"/>
              </a:rPr>
            </a:br>
            <a:r>
              <a:rPr lang="en-IN" sz="1600" dirty="0">
                <a:latin typeface="Tw Cen MT" panose="020B0602020104020603" pitchFamily="34" charset="0"/>
              </a:rPr>
              <a:t>An advantage of this type is that maintenance and understanding is easier, compatible with existing systems. However, this model gives poor performance when there are a large number of users.</a:t>
            </a:r>
          </a:p>
          <a:p>
            <a:pPr eaLnBrk="1" hangingPunct="1"/>
            <a:endParaRPr lang="en-IN" dirty="0">
              <a:latin typeface="Tw Cen MT" panose="020B0602020104020603" pitchFamily="34" charset="0"/>
            </a:endParaRPr>
          </a:p>
        </p:txBody>
      </p:sp>
      <p:pic>
        <p:nvPicPr>
          <p:cNvPr id="3" name="Picture 3" descr="Two-Ti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1959769"/>
            <a:ext cx="292893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85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533400" y="450850"/>
            <a:ext cx="314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2400" b="1" dirty="0">
                <a:solidFill>
                  <a:srgbClr val="FF0000"/>
                </a:solidFill>
                <a:latin typeface="Tw Cen MT" panose="020B0602020104020603" pitchFamily="34" charset="0"/>
              </a:rPr>
              <a:t>DATA MODELLING</a:t>
            </a:r>
            <a:endParaRPr lang="en-IN" sz="2400" dirty="0">
              <a:solidFill>
                <a:srgbClr val="FF0000"/>
              </a:solidFill>
              <a:latin typeface="Tw Cen MT" panose="020B0602020104020603" pitchFamily="34" charset="0"/>
            </a:endParaRPr>
          </a:p>
        </p:txBody>
      </p:sp>
      <p:pic>
        <p:nvPicPr>
          <p:cNvPr id="3" name="Picture 2" descr="C:\Users\user\Desktop\dbdbdb\eer.JPG"/>
          <p:cNvPicPr/>
          <p:nvPr/>
        </p:nvPicPr>
        <p:blipFill>
          <a:blip r:embed="rId2">
            <a:extLst>
              <a:ext uri="{28A0092B-C50C-407E-A947-70E740481C1C}">
                <a14:useLocalDpi xmlns:a14="http://schemas.microsoft.com/office/drawing/2010/main" val="0"/>
              </a:ext>
            </a:extLst>
          </a:blip>
          <a:srcRect/>
          <a:stretch>
            <a:fillRect/>
          </a:stretch>
        </p:blipFill>
        <p:spPr bwMode="auto">
          <a:xfrm>
            <a:off x="2786062" y="1519237"/>
            <a:ext cx="5934075" cy="3819525"/>
          </a:xfrm>
          <a:prstGeom prst="rect">
            <a:avLst/>
          </a:prstGeom>
          <a:noFill/>
          <a:ln>
            <a:noFill/>
          </a:ln>
        </p:spPr>
      </p:pic>
    </p:spTree>
    <p:extLst>
      <p:ext uri="{BB962C8B-B14F-4D97-AF65-F5344CB8AC3E}">
        <p14:creationId xmlns:p14="http://schemas.microsoft.com/office/powerpoint/2010/main" val="3757996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33424" y="493713"/>
            <a:ext cx="3228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2800" b="1" dirty="0">
                <a:solidFill>
                  <a:srgbClr val="FF0000"/>
                </a:solidFill>
                <a:latin typeface="Tw Cen MT" panose="020B0602020104020603" pitchFamily="34" charset="0"/>
              </a:rPr>
              <a:t>DATABASE DESIGN</a:t>
            </a:r>
            <a:endParaRPr lang="en-IN" sz="2800" dirty="0">
              <a:solidFill>
                <a:srgbClr val="FF0000"/>
              </a:solidFill>
              <a:latin typeface="Tw Cen MT" panose="020B0602020104020603" pitchFamily="34" charset="0"/>
            </a:endParaRPr>
          </a:p>
        </p:txBody>
      </p:sp>
      <p:pic>
        <p:nvPicPr>
          <p:cNvPr id="3" name="Picture 2" descr="C:\Users\user\Desktop\dbdbdb\table1.JPG"/>
          <p:cNvPicPr/>
          <p:nvPr/>
        </p:nvPicPr>
        <p:blipFill>
          <a:blip r:embed="rId2">
            <a:extLst>
              <a:ext uri="{28A0092B-C50C-407E-A947-70E740481C1C}">
                <a14:useLocalDpi xmlns:a14="http://schemas.microsoft.com/office/drawing/2010/main" val="0"/>
              </a:ext>
            </a:extLst>
          </a:blip>
          <a:srcRect/>
          <a:stretch>
            <a:fillRect/>
          </a:stretch>
        </p:blipFill>
        <p:spPr bwMode="auto">
          <a:xfrm>
            <a:off x="2347911" y="1343342"/>
            <a:ext cx="7345363" cy="4587558"/>
          </a:xfrm>
          <a:prstGeom prst="rect">
            <a:avLst/>
          </a:prstGeom>
          <a:noFill/>
          <a:ln>
            <a:noFill/>
          </a:ln>
        </p:spPr>
      </p:pic>
    </p:spTree>
    <p:extLst>
      <p:ext uri="{BB962C8B-B14F-4D97-AF65-F5344CB8AC3E}">
        <p14:creationId xmlns:p14="http://schemas.microsoft.com/office/powerpoint/2010/main" val="2489976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dbdbdb\table2.JPG"/>
          <p:cNvPicPr/>
          <p:nvPr/>
        </p:nvPicPr>
        <p:blipFill>
          <a:blip r:embed="rId2">
            <a:extLst>
              <a:ext uri="{28A0092B-C50C-407E-A947-70E740481C1C}">
                <a14:useLocalDpi xmlns:a14="http://schemas.microsoft.com/office/drawing/2010/main" val="0"/>
              </a:ext>
            </a:extLst>
          </a:blip>
          <a:srcRect/>
          <a:stretch>
            <a:fillRect/>
          </a:stretch>
        </p:blipFill>
        <p:spPr bwMode="auto">
          <a:xfrm>
            <a:off x="2197100" y="1376680"/>
            <a:ext cx="8128000" cy="4376420"/>
          </a:xfrm>
          <a:prstGeom prst="rect">
            <a:avLst/>
          </a:prstGeom>
          <a:noFill/>
          <a:ln>
            <a:noFill/>
          </a:ln>
        </p:spPr>
      </p:pic>
    </p:spTree>
    <p:extLst>
      <p:ext uri="{BB962C8B-B14F-4D97-AF65-F5344CB8AC3E}">
        <p14:creationId xmlns:p14="http://schemas.microsoft.com/office/powerpoint/2010/main" val="40211799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871</Words>
  <Application>Microsoft Office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Century Gothic</vt:lpstr>
      <vt:lpstr>Symbol</vt:lpstr>
      <vt:lpstr>Times New Roman</vt:lpstr>
      <vt:lpstr>Tw Cen MT</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29</cp:revision>
  <dcterms:created xsi:type="dcterms:W3CDTF">2018-10-16T17:11:18Z</dcterms:created>
  <dcterms:modified xsi:type="dcterms:W3CDTF">2018-10-17T08:27:31Z</dcterms:modified>
</cp:coreProperties>
</file>