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9" r:id="rId2"/>
    <p:sldId id="260" r:id="rId3"/>
    <p:sldId id="256" r:id="rId4"/>
    <p:sldId id="257"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3BF2EC-84DA-4B19-B319-9C04486ACF1E}" type="datetimeFigureOut">
              <a:rPr lang="en-US" smtClean="0"/>
              <a:t>4/9/2020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6245E6-3A32-4F74-B272-35BC90BB9CBF}" type="slidenum">
              <a:rPr lang="en-US" smtClean="0"/>
              <a:t>‹#›</a:t>
            </a:fld>
            <a:endParaRPr lang="en-US"/>
          </a:p>
        </p:txBody>
      </p:sp>
    </p:spTree>
    <p:extLst>
      <p:ext uri="{BB962C8B-B14F-4D97-AF65-F5344CB8AC3E}">
        <p14:creationId xmlns:p14="http://schemas.microsoft.com/office/powerpoint/2010/main" val="1424181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6245E6-3A32-4F74-B272-35BC90BB9CBF}" type="slidenum">
              <a:rPr lang="en-US" smtClean="0"/>
              <a:t>1</a:t>
            </a:fld>
            <a:endParaRPr lang="en-US"/>
          </a:p>
        </p:txBody>
      </p:sp>
    </p:spTree>
    <p:extLst>
      <p:ext uri="{BB962C8B-B14F-4D97-AF65-F5344CB8AC3E}">
        <p14:creationId xmlns:p14="http://schemas.microsoft.com/office/powerpoint/2010/main" val="757147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6245E6-3A32-4F74-B272-35BC90BB9CBF}" type="slidenum">
              <a:rPr lang="en-US" smtClean="0"/>
              <a:t>2</a:t>
            </a:fld>
            <a:endParaRPr lang="en-US"/>
          </a:p>
        </p:txBody>
      </p:sp>
    </p:spTree>
    <p:extLst>
      <p:ext uri="{BB962C8B-B14F-4D97-AF65-F5344CB8AC3E}">
        <p14:creationId xmlns:p14="http://schemas.microsoft.com/office/powerpoint/2010/main" val="757147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6245E6-3A32-4F74-B272-35BC90BB9CBF}" type="slidenum">
              <a:rPr lang="en-US" smtClean="0"/>
              <a:t>3</a:t>
            </a:fld>
            <a:endParaRPr lang="en-US"/>
          </a:p>
        </p:txBody>
      </p:sp>
    </p:spTree>
    <p:extLst>
      <p:ext uri="{BB962C8B-B14F-4D97-AF65-F5344CB8AC3E}">
        <p14:creationId xmlns:p14="http://schemas.microsoft.com/office/powerpoint/2010/main" val="757147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6245E6-3A32-4F74-B272-35BC90BB9CBF}" type="slidenum">
              <a:rPr lang="en-US" smtClean="0"/>
              <a:t>4</a:t>
            </a:fld>
            <a:endParaRPr lang="en-US"/>
          </a:p>
        </p:txBody>
      </p:sp>
    </p:spTree>
    <p:extLst>
      <p:ext uri="{BB962C8B-B14F-4D97-AF65-F5344CB8AC3E}">
        <p14:creationId xmlns:p14="http://schemas.microsoft.com/office/powerpoint/2010/main" val="757147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6245E6-3A32-4F74-B272-35BC90BB9CBF}" type="slidenum">
              <a:rPr lang="en-US" smtClean="0"/>
              <a:t>5</a:t>
            </a:fld>
            <a:endParaRPr lang="en-US"/>
          </a:p>
        </p:txBody>
      </p:sp>
    </p:spTree>
    <p:extLst>
      <p:ext uri="{BB962C8B-B14F-4D97-AF65-F5344CB8AC3E}">
        <p14:creationId xmlns:p14="http://schemas.microsoft.com/office/powerpoint/2010/main" val="757147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4/9/2020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4/9/2020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990600"/>
            <a:ext cx="8229600" cy="1200329"/>
          </a:xfrm>
          <a:prstGeom prst="rect">
            <a:avLst/>
          </a:prstGeom>
          <a:noFill/>
        </p:spPr>
        <p:txBody>
          <a:bodyPr wrap="square" rtlCol="0">
            <a:spAutoFit/>
          </a:bodyPr>
          <a:lstStyle/>
          <a:p>
            <a:pPr algn="ctr"/>
            <a:r>
              <a:rPr lang="en-US" sz="2400" b="1" dirty="0" smtClean="0">
                <a:latin typeface="Arial" pitchFamily="34" charset="0"/>
                <a:cs typeface="Arial" pitchFamily="34" charset="0"/>
              </a:rPr>
              <a:t>Front End and Backend Security With </a:t>
            </a:r>
            <a:r>
              <a:rPr lang="en-US" sz="2400" b="1" dirty="0" smtClean="0">
                <a:latin typeface="Arial" pitchFamily="34" charset="0"/>
                <a:cs typeface="Arial" pitchFamily="34" charset="0"/>
              </a:rPr>
              <a:t>Keycloak</a:t>
            </a:r>
            <a:r>
              <a:rPr lang="en-US" sz="2400" b="1" dirty="0" smtClean="0">
                <a:latin typeface="Arial" pitchFamily="34" charset="0"/>
                <a:cs typeface="Arial" pitchFamily="34" charset="0"/>
              </a:rPr>
              <a:t>, Transaction management and Model Classes implementation</a:t>
            </a:r>
            <a:endParaRPr lang="en-US" sz="2400" b="1" dirty="0">
              <a:latin typeface="Arial" pitchFamily="34" charset="0"/>
              <a:cs typeface="Arial" pitchFamily="34" charset="0"/>
            </a:endParaRPr>
          </a:p>
        </p:txBody>
      </p:sp>
      <p:sp>
        <p:nvSpPr>
          <p:cNvPr id="3" name="TextBox 2"/>
          <p:cNvSpPr txBox="1"/>
          <p:nvPr/>
        </p:nvSpPr>
        <p:spPr>
          <a:xfrm>
            <a:off x="838200" y="2438400"/>
            <a:ext cx="5105400" cy="369332"/>
          </a:xfrm>
          <a:prstGeom prst="rect">
            <a:avLst/>
          </a:prstGeom>
          <a:noFill/>
        </p:spPr>
        <p:txBody>
          <a:bodyPr wrap="square" rtlCol="0">
            <a:spAutoFit/>
          </a:bodyPr>
          <a:lstStyle/>
          <a:p>
            <a:r>
              <a:rPr lang="en-US" b="1" dirty="0" smtClean="0">
                <a:latin typeface="Arial" pitchFamily="34" charset="0"/>
                <a:cs typeface="Arial" pitchFamily="34" charset="0"/>
              </a:rPr>
              <a:t>Introduction:</a:t>
            </a:r>
            <a:endParaRPr lang="en-US" b="1" dirty="0">
              <a:latin typeface="Arial" pitchFamily="34" charset="0"/>
              <a:cs typeface="Arial" pitchFamily="34" charset="0"/>
            </a:endParaRPr>
          </a:p>
        </p:txBody>
      </p:sp>
      <p:sp>
        <p:nvSpPr>
          <p:cNvPr id="4" name="TextBox 3"/>
          <p:cNvSpPr txBox="1"/>
          <p:nvPr/>
        </p:nvSpPr>
        <p:spPr>
          <a:xfrm>
            <a:off x="990600" y="2955391"/>
            <a:ext cx="7391400" cy="2308324"/>
          </a:xfrm>
          <a:prstGeom prst="rect">
            <a:avLst/>
          </a:prstGeom>
          <a:noFill/>
        </p:spPr>
        <p:txBody>
          <a:bodyPr wrap="square" rtlCol="0">
            <a:spAutoFit/>
          </a:bodyPr>
          <a:lstStyle/>
          <a:p>
            <a:r>
              <a:rPr lang="en-US" sz="2400" dirty="0" smtClean="0"/>
              <a:t>In current scenarios vast amount of data is managed at basic level in different forms so loss of data is very dangerous and damaging . This will not only expose operations  but also result in a great loss.</a:t>
            </a:r>
          </a:p>
          <a:p>
            <a:r>
              <a:rPr lang="en-US" sz="2400" dirty="0" smtClean="0"/>
              <a:t>This presentation explains </a:t>
            </a:r>
            <a:r>
              <a:rPr lang="en-US" sz="2400" dirty="0"/>
              <a:t>how you can leverage Keycloak to secure your Spring microservices</a:t>
            </a:r>
            <a:r>
              <a:rPr lang="en-US" sz="2400" dirty="0" smtClean="0"/>
              <a:t>.</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val="3641932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762000"/>
            <a:ext cx="7391400" cy="4524315"/>
          </a:xfrm>
          <a:prstGeom prst="rect">
            <a:avLst/>
          </a:prstGeom>
          <a:noFill/>
        </p:spPr>
        <p:txBody>
          <a:bodyPr wrap="square" rtlCol="0">
            <a:spAutoFit/>
          </a:bodyPr>
          <a:lstStyle/>
          <a:p>
            <a:r>
              <a:rPr lang="en-US" sz="2400" b="1" dirty="0"/>
              <a:t>What is Keycloak?</a:t>
            </a:r>
          </a:p>
          <a:p>
            <a:r>
              <a:rPr lang="en-US" sz="2400" dirty="0"/>
              <a:t>Keycloak is a modern open source Identity and Access Management solution. It enables us to secure all sorts of frontend applications (apps) / services and offers the following features:</a:t>
            </a:r>
          </a:p>
          <a:p>
            <a:r>
              <a:rPr lang="en-US" sz="2400" dirty="0"/>
              <a:t>Single Sign-On</a:t>
            </a:r>
          </a:p>
          <a:p>
            <a:r>
              <a:rPr lang="en-US" sz="2400" dirty="0"/>
              <a:t>Identity Brokering and Social Login</a:t>
            </a:r>
          </a:p>
          <a:p>
            <a:r>
              <a:rPr lang="en-US" sz="2400" dirty="0"/>
              <a:t>User Federation</a:t>
            </a:r>
          </a:p>
          <a:p>
            <a:r>
              <a:rPr lang="en-US" sz="2400" dirty="0"/>
              <a:t>Client Adapters</a:t>
            </a:r>
          </a:p>
          <a:p>
            <a:r>
              <a:rPr lang="en-US" sz="2400" dirty="0"/>
              <a:t>Standard Protocols</a:t>
            </a:r>
          </a:p>
          <a:p>
            <a:r>
              <a:rPr lang="en-US" sz="2400" dirty="0"/>
              <a:t>Admin Console</a:t>
            </a:r>
          </a:p>
          <a:p>
            <a:r>
              <a:rPr lang="en-US" sz="2400" dirty="0"/>
              <a:t>User Account Management Console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7687" y="2667000"/>
            <a:ext cx="3003239" cy="1823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25463"/>
          <a:stretch/>
        </p:blipFill>
        <p:spPr bwMode="auto">
          <a:xfrm>
            <a:off x="1524000" y="5286315"/>
            <a:ext cx="5600700" cy="142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7346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1219200"/>
            <a:ext cx="7924800" cy="3231654"/>
          </a:xfrm>
          <a:prstGeom prst="rect">
            <a:avLst/>
          </a:prstGeom>
        </p:spPr>
        <p:txBody>
          <a:bodyPr wrap="square">
            <a:spAutoFit/>
          </a:bodyPr>
          <a:lstStyle/>
          <a:p>
            <a:r>
              <a:rPr lang="en-US" b="1" dirty="0" smtClean="0"/>
              <a:t>How It Works?</a:t>
            </a:r>
            <a:endParaRPr lang="en-US" b="1" dirty="0"/>
          </a:p>
          <a:p>
            <a:endParaRPr lang="en-US" dirty="0"/>
          </a:p>
          <a:p>
            <a:r>
              <a:rPr lang="en-US" dirty="0"/>
              <a:t>Image that there is already a Keycloak system setup in your </a:t>
            </a:r>
            <a:r>
              <a:rPr lang="en-US" dirty="0" err="1"/>
              <a:t>organisation</a:t>
            </a:r>
            <a:r>
              <a:rPr lang="en-US" dirty="0"/>
              <a:t> and you use  it to secure your apps and services. Any unauthenticated user will be redirected to the Keycloak login page. After </a:t>
            </a:r>
            <a:r>
              <a:rPr lang="en-US" dirty="0" err="1"/>
              <a:t>succesful</a:t>
            </a:r>
            <a:r>
              <a:rPr lang="en-US" dirty="0"/>
              <a:t> login the user is redirected back to the application but with an additional authorization header. On this access the app only has to verify the token provided. When making calls to backend API services, frontend applications will need to provide the same authorization token in the request header. The backend service will use the information in the token to authenticate the user with </a:t>
            </a:r>
            <a:r>
              <a:rPr lang="en-US" dirty="0" err="1"/>
              <a:t>keycloak</a:t>
            </a:r>
            <a:r>
              <a:rPr lang="en-US" dirty="0"/>
              <a:t> and authorize access to endpoints.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464382"/>
            <a:ext cx="5710238" cy="2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389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3" y="504825"/>
            <a:ext cx="8067675" cy="584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4410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1219200"/>
            <a:ext cx="7924800" cy="2031325"/>
          </a:xfrm>
          <a:prstGeom prst="rect">
            <a:avLst/>
          </a:prstGeom>
        </p:spPr>
        <p:txBody>
          <a:bodyPr wrap="square">
            <a:spAutoFit/>
          </a:bodyPr>
          <a:lstStyle/>
          <a:p>
            <a:r>
              <a:rPr lang="en-US" b="1" dirty="0" smtClean="0"/>
              <a:t>KeyCloak Additional Features:</a:t>
            </a:r>
          </a:p>
          <a:p>
            <a:endParaRPr lang="en-US" dirty="0"/>
          </a:p>
          <a:p>
            <a:pPr marL="342900" indent="-342900">
              <a:buFont typeface="+mj-lt"/>
              <a:buAutoNum type="arabicPeriod"/>
            </a:pPr>
            <a:r>
              <a:rPr lang="en-US" dirty="0" smtClean="0"/>
              <a:t>Key Rotation</a:t>
            </a:r>
            <a:endParaRPr lang="en-US" dirty="0" smtClean="0"/>
          </a:p>
          <a:p>
            <a:pPr marL="342900" indent="-342900">
              <a:buFont typeface="+mj-lt"/>
              <a:buAutoNum type="arabicPeriod"/>
            </a:pPr>
            <a:r>
              <a:rPr lang="en-US" dirty="0" smtClean="0"/>
              <a:t>Random </a:t>
            </a:r>
            <a:r>
              <a:rPr lang="en-US" dirty="0" smtClean="0"/>
              <a:t>Key generation</a:t>
            </a:r>
            <a:endParaRPr lang="en-US" dirty="0" smtClean="0"/>
          </a:p>
          <a:p>
            <a:pPr marL="342900" indent="-342900">
              <a:buFont typeface="+mj-lt"/>
              <a:buAutoNum type="arabicPeriod"/>
            </a:pPr>
            <a:r>
              <a:rPr lang="en-US" dirty="0" smtClean="0"/>
              <a:t>One Time Password</a:t>
            </a:r>
          </a:p>
          <a:p>
            <a:pPr marL="342900" indent="-342900">
              <a:buFont typeface="+mj-lt"/>
              <a:buAutoNum type="arabicPeriod"/>
            </a:pPr>
            <a:r>
              <a:rPr lang="en-US" dirty="0" smtClean="0"/>
              <a:t>Authorization Layer</a:t>
            </a:r>
          </a:p>
          <a:p>
            <a:pPr marL="342900" indent="-342900">
              <a:buFont typeface="+mj-lt"/>
              <a:buAutoNum type="arabicPeriod"/>
            </a:pPr>
            <a:endParaRPr lang="en-US" dirty="0"/>
          </a:p>
        </p:txBody>
      </p:sp>
      <p:sp>
        <p:nvSpPr>
          <p:cNvPr id="4" name="Rectangle 3"/>
          <p:cNvSpPr/>
          <p:nvPr/>
        </p:nvSpPr>
        <p:spPr>
          <a:xfrm>
            <a:off x="609600" y="3375216"/>
            <a:ext cx="7924800" cy="4247317"/>
          </a:xfrm>
          <a:prstGeom prst="rect">
            <a:avLst/>
          </a:prstGeom>
        </p:spPr>
        <p:txBody>
          <a:bodyPr wrap="square">
            <a:spAutoFit/>
          </a:bodyPr>
          <a:lstStyle/>
          <a:p>
            <a:r>
              <a:rPr lang="en-US" b="1" dirty="0" smtClean="0"/>
              <a:t>Our Application Security</a:t>
            </a:r>
          </a:p>
          <a:p>
            <a:endParaRPr lang="en-US" dirty="0"/>
          </a:p>
          <a:p>
            <a:pPr marL="342900" indent="-342900">
              <a:buFont typeface="+mj-lt"/>
              <a:buAutoNum type="arabicPeriod"/>
            </a:pPr>
            <a:r>
              <a:rPr lang="en-US" dirty="0" smtClean="0"/>
              <a:t>Use of Model classes (DTOs) to block access to entity classes and Database objects</a:t>
            </a:r>
          </a:p>
          <a:p>
            <a:pPr marL="342900" indent="-342900">
              <a:buFont typeface="+mj-lt"/>
              <a:buAutoNum type="arabicPeriod"/>
            </a:pPr>
            <a:r>
              <a:rPr lang="en-US" dirty="0" smtClean="0"/>
              <a:t> Database transaction management and monitoring security</a:t>
            </a:r>
          </a:p>
          <a:p>
            <a:pPr marL="342900" indent="-342900">
              <a:buFont typeface="+mj-lt"/>
              <a:buAutoNum type="arabicPeriod"/>
            </a:pPr>
            <a:r>
              <a:rPr lang="en-US" dirty="0" smtClean="0"/>
              <a:t>Keycloak (Tokenized) Authentication to block unauthorized access to our Spring boot Micro services</a:t>
            </a:r>
          </a:p>
          <a:p>
            <a:pPr marL="342900" indent="-342900">
              <a:buFont typeface="+mj-lt"/>
              <a:buAutoNum type="arabicPeriod"/>
            </a:pPr>
            <a:r>
              <a:rPr lang="en-US" dirty="0"/>
              <a:t>Keycloak (Tokenized) Authentication to block unauthorized access to </a:t>
            </a:r>
            <a:r>
              <a:rPr lang="en-US" dirty="0" smtClean="0"/>
              <a:t>Front end React application</a:t>
            </a:r>
            <a:r>
              <a:rPr lang="en-US" dirty="0" smtClean="0"/>
              <a:t>.</a:t>
            </a:r>
          </a:p>
          <a:p>
            <a:pPr marL="342900" indent="-342900">
              <a:buFont typeface="+mj-lt"/>
              <a:buAutoNum type="arabicPeriod"/>
            </a:pPr>
            <a:r>
              <a:rPr lang="en-US" dirty="0" smtClean="0"/>
              <a:t>All unauthorized accesses will be blocked at gateway of microservices.</a:t>
            </a:r>
          </a:p>
          <a:p>
            <a:pPr marL="342900" indent="-342900">
              <a:buFont typeface="+mj-lt"/>
              <a:buAutoNum type="arabicPeriod"/>
            </a:pPr>
            <a:r>
              <a:rPr lang="en-US" dirty="0" smtClean="0"/>
              <a:t>Regional Access via gateway i.e. only specific regions with implementation of microservices</a:t>
            </a:r>
            <a:r>
              <a:rPr lang="en-US" dirty="0"/>
              <a:t>.</a:t>
            </a:r>
            <a:r>
              <a:rPr lang="en-US" dirty="0" smtClean="0"/>
              <a:t> </a:t>
            </a:r>
            <a:endParaRPr lang="en-US" dirty="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454" y="1231812"/>
            <a:ext cx="4753127" cy="239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2415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TotalTime>
  <Words>244</Words>
  <Application>Microsoft Office PowerPoint</Application>
  <PresentationFormat>On-screen Show (4:3)</PresentationFormat>
  <Paragraphs>36</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dc:creator>
  <cp:lastModifiedBy>ismail - [2010]</cp:lastModifiedBy>
  <cp:revision>4</cp:revision>
  <dcterms:created xsi:type="dcterms:W3CDTF">2006-08-16T00:00:00Z</dcterms:created>
  <dcterms:modified xsi:type="dcterms:W3CDTF">2020-04-09T16:59:03Z</dcterms:modified>
</cp:coreProperties>
</file>